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353" r:id="rId3"/>
    <p:sldId id="356" r:id="rId4"/>
    <p:sldId id="354" r:id="rId5"/>
    <p:sldId id="358" r:id="rId6"/>
    <p:sldId id="343" r:id="rId7"/>
    <p:sldId id="303" r:id="rId8"/>
    <p:sldId id="360" r:id="rId9"/>
    <p:sldId id="355" r:id="rId10"/>
    <p:sldId id="334" r:id="rId11"/>
    <p:sldId id="350" r:id="rId12"/>
    <p:sldId id="335" r:id="rId13"/>
    <p:sldId id="359" r:id="rId14"/>
    <p:sldId id="339" r:id="rId15"/>
    <p:sldId id="351" r:id="rId16"/>
    <p:sldId id="363" r:id="rId17"/>
    <p:sldId id="364" r:id="rId18"/>
    <p:sldId id="365" r:id="rId19"/>
    <p:sldId id="366" r:id="rId20"/>
    <p:sldId id="367" r:id="rId21"/>
    <p:sldId id="368" r:id="rId22"/>
    <p:sldId id="340" r:id="rId23"/>
    <p:sldId id="341" r:id="rId24"/>
    <p:sldId id="361" r:id="rId25"/>
    <p:sldId id="362" r:id="rId26"/>
    <p:sldId id="326" r:id="rId2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C6600"/>
    <a:srgbClr val="CC3300"/>
    <a:srgbClr val="FFCC00"/>
    <a:srgbClr val="990033"/>
    <a:srgbClr val="24486C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191" autoAdjust="0"/>
  </p:normalViewPr>
  <p:slideViewPr>
    <p:cSldViewPr>
      <p:cViewPr varScale="1">
        <p:scale>
          <a:sx n="64" d="100"/>
          <a:sy n="64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Участие</a:t>
            </a:r>
            <a:r>
              <a:rPr lang="ru-RU" baseline="0"/>
              <a:t> школьников г. Сочи во всеросийских олимпиадах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14-15 уч.г.</c:v>
                </c:pt>
                <c:pt idx="1">
                  <c:v>15-16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19884</c:v>
                </c:pt>
                <c:pt idx="1">
                  <c:v>22190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D-4A50-9F2C-06C5D7C722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14-15 уч.г.</c:v>
                </c:pt>
                <c:pt idx="1">
                  <c:v>15-16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3469</c:v>
                </c:pt>
                <c:pt idx="1">
                  <c:v>5745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DD-4A50-9F2C-06C5D7C722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региональный этап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14-15 уч.г.</c:v>
                </c:pt>
                <c:pt idx="1">
                  <c:v>15-16 уч.г.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269</c:v>
                </c:pt>
                <c:pt idx="1">
                  <c:v>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DD-4A50-9F2C-06C5D7C7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976360"/>
        <c:axId val="193976752"/>
      </c:barChart>
      <c:catAx>
        <c:axId val="19397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976752"/>
        <c:crosses val="autoZero"/>
        <c:auto val="1"/>
        <c:lblAlgn val="ctr"/>
        <c:lblOffset val="100"/>
        <c:noMultiLvlLbl val="0"/>
      </c:catAx>
      <c:valAx>
        <c:axId val="19397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97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Эффективность</a:t>
            </a:r>
            <a:r>
              <a:rPr lang="ru-RU" baseline="0"/>
              <a:t> участия школьников г. Сочи в региональном этапе всероссийской олимпиады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14-15 уч.г.</c:v>
                </c:pt>
                <c:pt idx="1">
                  <c:v>15-16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2-48CE-91CB-0FA44011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060664"/>
        <c:axId val="158061056"/>
      </c:barChart>
      <c:catAx>
        <c:axId val="15806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61056"/>
        <c:crosses val="autoZero"/>
        <c:auto val="1"/>
        <c:lblAlgn val="ctr"/>
        <c:lblOffset val="100"/>
        <c:noMultiLvlLbl val="0"/>
      </c:catAx>
      <c:valAx>
        <c:axId val="15806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6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C12CDC5-38F3-4AB2-B9F1-720B2B8BE46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DB30199-1253-439E-AF6C-16FE34FC5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3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0199-1253-439E-AF6C-16FE34FC5B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0199-1253-439E-AF6C-16FE34FC5B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A4C8259B-3E83-4B5B-977D-AD0E55289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6A3E-7A67-4BEB-8425-9CAA6C870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87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405F-EFEA-4D40-BC05-71FC0EA43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7676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A525E24-2810-47FE-BE6F-4D5B43529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3607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F6BE8-7A87-4ADD-99D6-814A5B89C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4685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140E-77C9-4708-B9C3-AE314C9C7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688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2565-4667-4079-BE5F-E02825C97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65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60E4-7221-4713-9494-F79A9C54D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06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162F-D9C1-48B0-9286-679FCE5D2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29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3C21-F5B5-4FD3-8277-F57584FE9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08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AA0A-19E3-4056-9D8C-B41566B57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40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FD65-B587-4B77-B056-00B56150F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730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3E78429B-BFD6-4C3C-A641-3A5460C1A2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cdodd.ru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trigo.ru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" y="260648"/>
            <a:ext cx="1644512" cy="16445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905160"/>
            <a:ext cx="7776864" cy="37560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 ДО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развития и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образования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Сочи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686800" cy="533400"/>
          </a:xfrm>
        </p:spPr>
        <p:txBody>
          <a:bodyPr/>
          <a:lstStyle/>
          <a:p>
            <a:pPr algn="ctr"/>
            <a:r>
              <a:rPr lang="ru-RU" sz="2400" dirty="0" smtClean="0">
                <a:latin typeface="+mn-lt"/>
              </a:rPr>
              <a:t>Региональный этап всероссийских олимпиад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2015-2016 </a:t>
            </a:r>
            <a:r>
              <a:rPr lang="ru-RU" sz="2400" dirty="0" err="1" smtClean="0">
                <a:latin typeface="+mn-lt"/>
              </a:rPr>
              <a:t>уч.г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36712"/>
            <a:ext cx="8507288" cy="564028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ЦТРиГО являлся пунктом проведения регионального этапа всероссийских олимпиад школьников.</a:t>
            </a:r>
          </a:p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У центра есть личный кабинет на сайте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hlinkClick r:id="rId2"/>
              </a:rPr>
              <a:t>www.cdodd.ru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и допуск к материалам полученным от федерального оператора для проведения регионального этапа всероссийской олимпиады школьников.</a:t>
            </a:r>
          </a:p>
          <a:p>
            <a:pPr marL="0" indent="0"/>
            <a:endParaRPr lang="ru-RU" dirty="0" smtClean="0"/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852936"/>
            <a:ext cx="6768753" cy="38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051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76872"/>
            <a:ext cx="8363272" cy="4200128"/>
          </a:xfrm>
        </p:spPr>
        <p:txBody>
          <a:bodyPr/>
          <a:lstStyle/>
          <a:p>
            <a:r>
              <a:rPr lang="ru-RU" sz="2400" u="sng" dirty="0">
                <a:solidFill>
                  <a:schemeClr val="accent1">
                    <a:lumMod val="25000"/>
                  </a:schemeClr>
                </a:solidFill>
              </a:rPr>
              <a:t>Центр обеспечивал:</a:t>
            </a:r>
          </a:p>
          <a:p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- необходимые условия, согласно инструкции по организации и проведению регионального этапа всероссийских олимпиад школьников;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сохранность олимпиадных заданий и информационную безопасность во время тиражирования олимпиадных заданий и при проведении олимпиад;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работу технического специалиста в день проведения олимпиад;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" y="152400"/>
            <a:ext cx="1987277" cy="21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5905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2636912"/>
            <a:ext cx="8215064" cy="381764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- видеофиксацию процедуры проведения регионального этапа всероссийской олимпиады школьников;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взаимодействие с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ГБУ ДО КК «Центр развития одаренности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» по вопросам отправки материалов олимпиад и пакета документов по результатам регионального этапа;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размещение информации об итогах регионального этапа всероссийской олимпиады школьников на сайте </a:t>
            </a:r>
            <a:r>
              <a:rPr lang="en-US" dirty="0" smtClean="0">
                <a:hlinkClick r:id="rId2"/>
              </a:rPr>
              <a:t>www.ctrigo.ru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" y="332655"/>
            <a:ext cx="2055862" cy="21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5723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123650"/>
            <a:ext cx="8579296" cy="4353349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sz="3200" b="0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всероссийских олимпиад школьников </a:t>
            </a:r>
            <a:r>
              <a:rPr lang="ru-RU" sz="3200" b="0" u="sng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2015-2016 </a:t>
            </a:r>
            <a:r>
              <a:rPr lang="ru-RU" sz="3200" b="0" u="sng" dirty="0" err="1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3200" b="0" u="sng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0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г. Сочи как муниципальное образование вошел в </a:t>
            </a:r>
            <a:r>
              <a:rPr lang="ru-RU" sz="3200" u="sng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десятку лучших по количеству </a:t>
            </a:r>
            <a:r>
              <a:rPr lang="ru-RU" sz="3200" b="0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участников и </a:t>
            </a:r>
            <a:r>
              <a:rPr lang="ru-RU" sz="3200" u="sng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четверку по эффективности участия</a:t>
            </a:r>
            <a:r>
              <a:rPr lang="ru-RU" sz="3200" b="0" u="sng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0" dirty="0">
                <a:solidFill>
                  <a:schemeClr val="accent1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команды школьников на региональном этапе всероссийских олимпиад.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180914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9251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7092280" cy="209128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АСУ «Результаты предметных олимпиад и конкурсов»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04864"/>
            <a:ext cx="8219256" cy="427213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Организация различных этапов предметных олимпиад;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Организация проведения предметных конкурсов («Кенгуру», «Русский медвежонок» и др.)</a:t>
            </a:r>
          </a:p>
          <a:p>
            <a:pPr>
              <a:buFontTx/>
              <a:buChar char="-"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Все данные участников олимпиад и конкурсов хранятся в соответствии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 </a:t>
            </a:r>
            <a:r>
              <a:rPr lang="ru-RU" sz="2800" dirty="0">
                <a:solidFill>
                  <a:srgbClr val="FF0000"/>
                </a:solidFill>
              </a:rPr>
              <a:t>ФЗ 152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4" y="0"/>
            <a:ext cx="1911846" cy="20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571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" y="152400"/>
            <a:ext cx="9071312" cy="60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2498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1524" cy="36450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655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899"/>
            <a:ext cx="9144000" cy="26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7470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836"/>
            <a:ext cx="9144000" cy="30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3675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836"/>
            <a:ext cx="9144000" cy="30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054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787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686800" cy="5208240"/>
          </a:xfrm>
        </p:spPr>
        <p:txBody>
          <a:bodyPr/>
          <a:lstStyle/>
          <a:p>
            <a:r>
              <a:rPr lang="ru-RU" dirty="0" err="1"/>
              <a:t>ЦТРиГО</a:t>
            </a:r>
            <a:r>
              <a:rPr lang="ru-RU" dirty="0"/>
              <a:t> создан 26 июля 2002 года по инициативе управления по образованию и науке администрации города Сочи в рамках муниципальной программы «Одаренные дети города Сочи» </a:t>
            </a:r>
            <a:endParaRPr lang="ru-RU" dirty="0" smtClean="0"/>
          </a:p>
          <a:p>
            <a:r>
              <a:rPr lang="ru-RU" altLang="ru-RU" u="sng" dirty="0">
                <a:solidFill>
                  <a:schemeClr val="accent1">
                    <a:lumMod val="25000"/>
                  </a:schemeClr>
                </a:solidFill>
              </a:rPr>
              <a:t>Основная идея:</a:t>
            </a:r>
            <a:endParaRPr lang="ru-RU" u="sng" dirty="0"/>
          </a:p>
          <a:p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обеспечение доступности качественного образования в области математики,  естественнонаучных дисциплин и технического творчества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1"/>
            <a:ext cx="1296144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8723"/>
            <a:ext cx="4281385" cy="2408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94" y="4002435"/>
            <a:ext cx="4357908" cy="24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4870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" y="237679"/>
            <a:ext cx="8735644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9795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" y="0"/>
            <a:ext cx="787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97036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916832"/>
            <a:ext cx="8208912" cy="456016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сбор информации об ответственных в ОО за проведение предметных олимпиад и конкурсов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сбор информации об участниках муниципального этапа из каждого ОО с возможностью автоматического определения призеров и победителей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автоматическое формирование приказа о проведении муниципального этапа с учетом рейтинга участников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92"/>
            <a:ext cx="1697499" cy="17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1866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2060848"/>
            <a:ext cx="8136904" cy="40324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автоматическое формирование пакета документов для распечатки со списком участников для проведения муниципального этапа (регистрационный лист с автоматическим шифрованием, протокол проверки, итоговая ведомость)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сбор результатов проверки работ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автоматическое формирование отчетов о проведении олимпиады по предмету в муниципалитете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92"/>
            <a:ext cx="1697499" cy="17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854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909510"/>
              </p:ext>
            </p:extLst>
          </p:nvPr>
        </p:nvGraphicFramePr>
        <p:xfrm>
          <a:off x="457200" y="764704"/>
          <a:ext cx="86868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963698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96977"/>
              </p:ext>
            </p:extLst>
          </p:nvPr>
        </p:nvGraphicFramePr>
        <p:xfrm>
          <a:off x="457200" y="152400"/>
          <a:ext cx="8579296" cy="59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217286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+mn-lt"/>
              </a:rPr>
              <a:t>Спасибо за внимание!</a:t>
            </a:r>
            <a:endParaRPr lang="ru-RU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286173" cy="353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220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5160"/>
            <a:ext cx="8686800" cy="457184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ЦТРиГО</a:t>
            </a:r>
            <a:r>
              <a:rPr lang="ru-RU" dirty="0" smtClean="0"/>
              <a:t> обучаются 2024 школьника по следующим направлениям:</a:t>
            </a:r>
          </a:p>
          <a:p>
            <a:pPr>
              <a:buFontTx/>
              <a:buChar char="-"/>
            </a:pPr>
            <a:r>
              <a:rPr lang="ru-RU" dirty="0" smtClean="0"/>
              <a:t>научно-техническая</a:t>
            </a:r>
          </a:p>
          <a:p>
            <a:pPr>
              <a:buFontTx/>
              <a:buChar char="-"/>
            </a:pPr>
            <a:r>
              <a:rPr lang="ru-RU" dirty="0" smtClean="0"/>
              <a:t>естественно-научное</a:t>
            </a:r>
          </a:p>
          <a:p>
            <a:pPr>
              <a:buFontTx/>
              <a:buChar char="-"/>
            </a:pPr>
            <a:r>
              <a:rPr lang="ru-RU" dirty="0" smtClean="0"/>
              <a:t>социально-педагогическое</a:t>
            </a:r>
          </a:p>
          <a:p>
            <a:pPr>
              <a:buFontTx/>
              <a:buChar char="-"/>
            </a:pPr>
            <a:r>
              <a:rPr lang="ru-RU" dirty="0" smtClean="0"/>
              <a:t>художественно-эстетическое</a:t>
            </a:r>
          </a:p>
          <a:p>
            <a:pPr>
              <a:buFontTx/>
              <a:buChar char="-"/>
            </a:pPr>
            <a:r>
              <a:rPr lang="ru-RU" dirty="0" smtClean="0"/>
              <a:t>эколого-биологическое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400"/>
            <a:ext cx="1644512" cy="16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2386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ЦТРиГО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- организатор 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и региональный представитель: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 descr="Исследователь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1656184" cy="14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35853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Общероссийского Общественного Движения творческих                                      педагогов «Исследователь»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24835"/>
              </p:ext>
            </p:extLst>
          </p:nvPr>
        </p:nvGraphicFramePr>
        <p:xfrm>
          <a:off x="11953" y="3050071"/>
          <a:ext cx="3286714" cy="111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4" imgW="5787360" imgH="1967760" progId="CorelDRAW.Graphic.12">
                  <p:embed/>
                </p:oleObj>
              </mc:Choice>
              <mc:Fallback>
                <p:oleObj r:id="rId4" imgW="5787360" imgH="19677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" y="3050071"/>
                        <a:ext cx="3286714" cy="1117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98667" y="3050071"/>
            <a:ext cx="5814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SzPct val="150000"/>
              <a:defRPr/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Российского конкурса исследовательских работ и творческих проектов дошкольников и младших школьников «Я-исследователь» по Южному Федеральному округу </a:t>
            </a:r>
          </a:p>
        </p:txBody>
      </p:sp>
      <p:pic>
        <p:nvPicPr>
          <p:cNvPr id="11" name="Picture 8" descr="Vern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2" y="4509120"/>
            <a:ext cx="1404064" cy="14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87724" y="485253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SzPct val="150000"/>
              <a:defRPr/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Всероссийских юношеских чтений им. </a:t>
            </a:r>
            <a:endParaRPr lang="ru-RU" sz="2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SzPct val="150000"/>
              <a:defRPr/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В.И</a:t>
            </a: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. Вернадского</a:t>
            </a:r>
            <a:endParaRPr lang="en-US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7241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400"/>
            <a:ext cx="1440160" cy="1525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7249" y="278546"/>
            <a:ext cx="62646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муниципального, 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sym typeface="Symbol" panose="05050102010706020507" pitchFamily="18" charset="2"/>
              </a:rPr>
              <a:t>регионального этапов всероссийских </a:t>
            </a:r>
            <a:r>
              <a:rPr lang="ru-RU" sz="2000" dirty="0">
                <a:solidFill>
                  <a:schemeClr val="accent1">
                    <a:lumMod val="25000"/>
                  </a:schemeClr>
                </a:solidFill>
                <a:sym typeface="Symbol" panose="05050102010706020507" pitchFamily="18" charset="2"/>
              </a:rPr>
              <a:t>олимпиад школьников</a:t>
            </a:r>
            <a:endParaRPr lang="en-US" sz="2000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/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67828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городской олимпиады </a:t>
            </a: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младших школьников по       </a:t>
            </a:r>
          </a:p>
          <a:p>
            <a:pPr marL="0" indent="0"/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информатике</a:t>
            </a:r>
            <a:endParaRPr lang="ru-RU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164" y="3033451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городской научно-практической конференции </a:t>
            </a: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школьников 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1">
                    <a:lumMod val="25000"/>
                  </a:schemeClr>
                </a:solidFill>
              </a:rPr>
              <a:t>Первые шаги в науку»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4341" y="4313616"/>
            <a:ext cx="4363888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«Созвездие юных талантов Сочи»</a:t>
            </a:r>
            <a:endParaRPr lang="ru-RU" sz="2000" dirty="0"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sochi.edu.ru/im/00018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5" y="4031473"/>
            <a:ext cx="13144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chi.edu.ru/im/thumb_1454064110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5" y="2906382"/>
            <a:ext cx="13144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3941"/>
            <a:ext cx="1394425" cy="1045819"/>
          </a:xfrm>
          <a:prstGeom prst="rect">
            <a:avLst/>
          </a:prstGeom>
        </p:spPr>
      </p:pic>
      <p:pic>
        <p:nvPicPr>
          <p:cNvPr id="9" name="Picture 2" descr="&amp;Pcy;&amp;IOcy;&amp;Scy;&amp;Tcy;&amp;Rcy;&amp;Acy;&amp;YAcy; &amp;Scy;&amp;Ocy;&amp;Rcy;&amp;Ocy;&amp;Kcy;&amp;Acy; &amp;kcy;&amp;lcy;&amp;ucy;&amp;bcy; &amp;yucy;&amp;ncy;&amp;ycy;&amp;khcy; &amp;zhcy;&amp;ucy;&amp;rcy;&amp;ncy;&amp;acy;&amp;lcy;&amp;icy;&amp;scy;&amp;tcy;&amp;ocy;&amp;v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" y="5517232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0366" y="5608634"/>
            <a:ext cx="2357248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«Пестрая сорока»</a:t>
            </a:r>
            <a:endParaRPr lang="ru-RU" sz="2000" dirty="0"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0384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8544"/>
            <a:ext cx="8219256" cy="50284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cs typeface="Times New Roman" panose="02020603050405020304" pitchFamily="18" charset="0"/>
              </a:rPr>
              <a:t>2015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cs typeface="Times New Roman" panose="02020603050405020304" pitchFamily="18" charset="0"/>
              </a:rPr>
              <a:t>, декабрь</a:t>
            </a:r>
            <a:endParaRPr lang="en-US" dirty="0">
              <a:solidFill>
                <a:schemeClr val="accent1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Присвоен статус </a:t>
            </a:r>
            <a:r>
              <a:rPr lang="ru-RU" u="sng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краевой инновационной площадки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по теме "Создание инновационной образовательной среды для личностного развития и самореализации мотивированных и одаренных школьников в области математики, естественнонаучных дисциплин и технического творчества"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2015, февраль</a:t>
            </a:r>
            <a:endParaRPr lang="en-US" dirty="0">
              <a:solidFill>
                <a:schemeClr val="accent1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Присвоен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статус </a:t>
            </a:r>
            <a:r>
              <a:rPr lang="ru-RU" u="sng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муниципальной инновационной площадки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ea typeface="Times New Roman" panose="02020603050405020304" pitchFamily="18" charset="0"/>
              </a:rPr>
              <a:t>по теме "Создание инновационной образовательной среды для развития личностного потенциала и интеллектуальных возможностей школьников в научно-технической сфере на базе многопрофильного многофункционального центра дистанционного обучения"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020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144344"/>
          </a:xfrm>
        </p:spPr>
        <p:txBody>
          <a:bodyPr/>
          <a:lstStyle/>
          <a:p>
            <a:pPr marL="0" indent="0"/>
            <a:r>
              <a:rPr lang="ru-RU" sz="2800" b="0" dirty="0" smtClean="0">
                <a:solidFill>
                  <a:schemeClr val="accent1">
                    <a:lumMod val="25000"/>
                  </a:schemeClr>
                </a:solidFill>
              </a:rPr>
              <a:t>Воспитанники ЦТРиГО:</a:t>
            </a:r>
          </a:p>
          <a:p>
            <a:pPr marL="0" indent="0"/>
            <a:endParaRPr lang="ru-RU" sz="11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победители и призеры предметных олимпиад;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обедители и призеры интеллектуальных конкурсов и конференций различного уровня;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оказывают высокие результаты ЕГЭ</a:t>
            </a:r>
          </a:p>
          <a:p>
            <a:pPr marL="0" indent="0"/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2592288" cy="2746591"/>
          </a:xfrm>
          <a:prstGeom prst="rect">
            <a:avLst/>
          </a:prstGeom>
        </p:spPr>
      </p:pic>
      <p:pic>
        <p:nvPicPr>
          <p:cNvPr id="1026" name="Picture 2" descr="http://www.ctrigo.ru/OnflzL_R6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6550"/>
            <a:ext cx="3600400" cy="23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trigo.ru/foto/npk/IMG-20150517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97833"/>
            <a:ext cx="2807023" cy="21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66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8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848200"/>
          </a:xfrm>
        </p:spPr>
        <p:txBody>
          <a:bodyPr/>
          <a:lstStyle/>
          <a:p>
            <a:r>
              <a:rPr lang="ru-RU" dirty="0" smtClean="0"/>
              <a:t>По статистике более 90% выпускников ЦТРиГО поступает в вузы города и страны и успешно учатся.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911"/>
            <a:ext cx="158417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58169"/>
            <a:ext cx="2236512" cy="3358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40" y="2561245"/>
            <a:ext cx="2287544" cy="3431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1245"/>
            <a:ext cx="2520280" cy="33603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7967" y="5992904"/>
            <a:ext cx="9781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МГИМО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5745" y="6088304"/>
            <a:ext cx="7923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МФТИ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6779" y="5936740"/>
            <a:ext cx="6030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0604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64224"/>
          </a:xfrm>
        </p:spPr>
        <p:txBody>
          <a:bodyPr/>
          <a:lstStyle/>
          <a:p>
            <a:r>
              <a:rPr lang="ru-RU" u="sng" dirty="0">
                <a:solidFill>
                  <a:schemeClr val="accent1">
                    <a:lumMod val="25000"/>
                  </a:schemeClr>
                </a:solidFill>
              </a:rPr>
              <a:t>С 2004 года </a:t>
            </a:r>
            <a:r>
              <a:rPr lang="ru-RU" u="sng" dirty="0" err="1">
                <a:solidFill>
                  <a:schemeClr val="accent1">
                    <a:lumMod val="25000"/>
                  </a:schemeClr>
                </a:solidFill>
              </a:rPr>
              <a:t>ЦТРиГО</a:t>
            </a:r>
            <a:r>
              <a:rPr lang="ru-RU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управлением по образованию и науке администрации города Сочи делегированы полномочия по организации и проведению муниципального этапа Всероссийских и региональных предметных олимпиад школьников, по координации участия сочинских школьников в региональном этапе Всероссийских предметных олимпиад школьников.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5" y="3751289"/>
            <a:ext cx="1872208" cy="1983649"/>
          </a:xfrm>
          <a:prstGeom prst="rect">
            <a:avLst/>
          </a:prstGeom>
        </p:spPr>
      </p:pic>
      <p:pic>
        <p:nvPicPr>
          <p:cNvPr id="6" name="Picture 8" descr="http://www.ctrigo.ru/pic/full_144740569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133946" cy="17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ctrigo.ru/pic/full_1447405691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23" y="4149080"/>
            <a:ext cx="2971271" cy="16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7962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gaussian_reflection</Template>
  <TotalTime>3675</TotalTime>
  <Words>598</Words>
  <Application>Microsoft Office PowerPoint</Application>
  <PresentationFormat>Экран (4:3)</PresentationFormat>
  <Paragraphs>67</Paragraphs>
  <Slides>26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Impact</vt:lpstr>
      <vt:lpstr>Symbol</vt:lpstr>
      <vt:lpstr>Tahoma</vt:lpstr>
      <vt:lpstr>Times New Roman</vt:lpstr>
      <vt:lpstr>Wingdings</vt:lpstr>
      <vt:lpstr>gaussian_reflection</vt:lpstr>
      <vt:lpstr>CorelDRAW.Graphic.12</vt:lpstr>
      <vt:lpstr>Презентация PowerPoint</vt:lpstr>
      <vt:lpstr>Презентация PowerPoint</vt:lpstr>
      <vt:lpstr>Презентация PowerPoint</vt:lpstr>
      <vt:lpstr>ЦТРиГО  - организатор и региональный представитель: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этап всероссийских олимпиад 2015-2016 уч.г.</vt:lpstr>
      <vt:lpstr>Презентация PowerPoint</vt:lpstr>
      <vt:lpstr>Презентация PowerPoint</vt:lpstr>
      <vt:lpstr>Презентация PowerPoint</vt:lpstr>
      <vt:lpstr>АСУ «Результаты предметных олимпиад и конкурсов»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образовательная среда как фактор развития и максимальной самореализации мотивированных и одаренных школьников в области естественнонаучных дисциплин и технического творчества</dc:title>
  <dc:creator>Dennis Pukhovsky</dc:creator>
  <cp:lastModifiedBy>Александр</cp:lastModifiedBy>
  <cp:revision>406</cp:revision>
  <cp:lastPrinted>2015-08-25T06:12:43Z</cp:lastPrinted>
  <dcterms:created xsi:type="dcterms:W3CDTF">2013-03-06T14:56:08Z</dcterms:created>
  <dcterms:modified xsi:type="dcterms:W3CDTF">2016-09-21T00:35:46Z</dcterms:modified>
</cp:coreProperties>
</file>