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</p:sldMasterIdLst>
  <p:notesMasterIdLst>
    <p:notesMasterId r:id="rId20"/>
  </p:notesMasterIdLst>
  <p:handoutMasterIdLst>
    <p:handoutMasterId r:id="rId21"/>
  </p:handoutMasterIdLst>
  <p:sldIdLst>
    <p:sldId id="330" r:id="rId3"/>
    <p:sldId id="332" r:id="rId4"/>
    <p:sldId id="333" r:id="rId5"/>
    <p:sldId id="334" r:id="rId6"/>
    <p:sldId id="335" r:id="rId7"/>
    <p:sldId id="341" r:id="rId8"/>
    <p:sldId id="336" r:id="rId9"/>
    <p:sldId id="344" r:id="rId10"/>
    <p:sldId id="338" r:id="rId11"/>
    <p:sldId id="340" r:id="rId12"/>
    <p:sldId id="339" r:id="rId13"/>
    <p:sldId id="343" r:id="rId14"/>
    <p:sldId id="342" r:id="rId15"/>
    <p:sldId id="345" r:id="rId16"/>
    <p:sldId id="346" r:id="rId17"/>
    <p:sldId id="329" r:id="rId18"/>
    <p:sldId id="347" r:id="rId19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6091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 autoAdjust="0"/>
  </p:normalViewPr>
  <p:slideViewPr>
    <p:cSldViewPr>
      <p:cViewPr varScale="1">
        <p:scale>
          <a:sx n="54" d="100"/>
          <a:sy n="54" d="100"/>
        </p:scale>
        <p:origin x="-90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150A6D-D345-41E3-B713-F2141FF65D55}" type="doc">
      <dgm:prSet loTypeId="urn:microsoft.com/office/officeart/2005/8/layout/v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E0C7329-582E-4FF2-BF07-5E962464650D}">
      <dgm:prSet phldrT="[Текст]" custT="1"/>
      <dgm:spPr>
        <a:xfrm>
          <a:off x="357169" y="78910"/>
          <a:ext cx="1892492" cy="1716986"/>
        </a:xfr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80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21</a:t>
          </a:r>
          <a:endParaRPr lang="ru-RU" sz="80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FA60793-B589-4F21-B4B8-99F65135C310}" type="parTrans" cxnId="{6FDBBA30-C7B5-4901-BDC2-BE973CA59139}">
      <dgm:prSet/>
      <dgm:spPr/>
      <dgm:t>
        <a:bodyPr/>
        <a:lstStyle/>
        <a:p>
          <a:endParaRPr lang="ru-RU"/>
        </a:p>
      </dgm:t>
    </dgm:pt>
    <dgm:pt modelId="{24AB413E-9405-4123-AAB5-65EA6F5D0BE3}" type="sibTrans" cxnId="{6FDBBA30-C7B5-4901-BDC2-BE973CA59139}">
      <dgm:prSet/>
      <dgm:spPr/>
      <dgm:t>
        <a:bodyPr/>
        <a:lstStyle/>
        <a:p>
          <a:endParaRPr lang="ru-RU"/>
        </a:p>
      </dgm:t>
    </dgm:pt>
    <dgm:pt modelId="{59B5DEBF-2ED1-497A-AE4E-8ADAFFFC1B8A}">
      <dgm:prSet phldrT="[Текст]"/>
      <dgm:spPr>
        <a:xfrm>
          <a:off x="2714655" y="0"/>
          <a:ext cx="3703491" cy="1942104"/>
        </a:xfrm>
        <a:solidFill>
          <a:srgbClr val="9BBB59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Количество предметов Всероссийской олимпиады  школьников, региональных и </a:t>
          </a:r>
          <a:r>
            <a:rPr lang="ru-RU" b="1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дитанционных</a:t>
          </a:r>
          <a:r>
            <a:rPr lang="ru-RU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олимпиад</a:t>
          </a:r>
          <a:endParaRPr lang="ru-RU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49F24C7-E93D-4D8A-9A76-411D4799C8A1}" type="parTrans" cxnId="{C35A9071-291C-449C-AD8A-FB05EC8515AE}">
      <dgm:prSet/>
      <dgm:spPr/>
      <dgm:t>
        <a:bodyPr/>
        <a:lstStyle/>
        <a:p>
          <a:endParaRPr lang="ru-RU"/>
        </a:p>
      </dgm:t>
    </dgm:pt>
    <dgm:pt modelId="{5FECA201-0381-4812-914A-35E877D0D7E4}" type="sibTrans" cxnId="{C35A9071-291C-449C-AD8A-FB05EC8515AE}">
      <dgm:prSet/>
      <dgm:spPr/>
      <dgm:t>
        <a:bodyPr/>
        <a:lstStyle/>
        <a:p>
          <a:endParaRPr lang="ru-RU"/>
        </a:p>
      </dgm:t>
    </dgm:pt>
    <dgm:pt modelId="{4BE88211-1F6C-4B54-8F74-7501BA512276}">
      <dgm:prSet phldrT="[Текст]" custT="1"/>
      <dgm:spPr>
        <a:xfrm>
          <a:off x="285706" y="2286022"/>
          <a:ext cx="1979935" cy="1714163"/>
        </a:xfrm>
        <a:solidFill>
          <a:srgbClr val="9BBB59">
            <a:hueOff val="11250264"/>
            <a:satOff val="-16880"/>
            <a:lumOff val="-27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48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150 </a:t>
          </a:r>
          <a:r>
            <a:rPr lang="ru-RU" sz="28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тыс. человек</a:t>
          </a:r>
          <a:endParaRPr lang="ru-RU" sz="4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6386CA0-981D-43F1-A37E-B8142C147DBD}" type="parTrans" cxnId="{0D3F9096-A70A-4236-91D1-21B6DA37B9A5}">
      <dgm:prSet/>
      <dgm:spPr/>
      <dgm:t>
        <a:bodyPr/>
        <a:lstStyle/>
        <a:p>
          <a:endParaRPr lang="ru-RU"/>
        </a:p>
      </dgm:t>
    </dgm:pt>
    <dgm:pt modelId="{415703EB-9E34-4DA7-98BA-A2ABFADEF9E3}" type="sibTrans" cxnId="{0D3F9096-A70A-4236-91D1-21B6DA37B9A5}">
      <dgm:prSet/>
      <dgm:spPr/>
      <dgm:t>
        <a:bodyPr/>
        <a:lstStyle/>
        <a:p>
          <a:endParaRPr lang="ru-RU"/>
        </a:p>
      </dgm:t>
    </dgm:pt>
    <dgm:pt modelId="{ABFD8DDA-2398-4940-9705-6C96709FB343}">
      <dgm:prSet phldrT="[Текст]"/>
      <dgm:spPr>
        <a:xfrm>
          <a:off x="2857512" y="2253796"/>
          <a:ext cx="3540305" cy="1911164"/>
        </a:xfrm>
        <a:solidFill>
          <a:srgbClr val="9BBB59">
            <a:tint val="40000"/>
            <a:alpha val="90000"/>
            <a:hueOff val="10716850"/>
            <a:satOff val="-13793"/>
            <a:lumOff val="-1075"/>
            <a:alphaOff val="0"/>
          </a:srgbClr>
        </a:solidFill>
        <a:ln w="25400" cap="flat" cmpd="sng" algn="ctr">
          <a:solidFill>
            <a:srgbClr val="9BBB59">
              <a:tint val="40000"/>
              <a:alpha val="90000"/>
              <a:hueOff val="10716850"/>
              <a:satOff val="-13793"/>
              <a:lumOff val="-1075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Число участников Всероссийской олимпиады школьников и региональных олимпиад</a:t>
          </a:r>
        </a:p>
      </dgm:t>
    </dgm:pt>
    <dgm:pt modelId="{4B2B6FB0-FE02-48EA-9E10-E0A0D3EAE4C5}" type="parTrans" cxnId="{0FA068BB-067D-47B8-900B-8D978BDEA5CC}">
      <dgm:prSet/>
      <dgm:spPr/>
      <dgm:t>
        <a:bodyPr/>
        <a:lstStyle/>
        <a:p>
          <a:endParaRPr lang="ru-RU"/>
        </a:p>
      </dgm:t>
    </dgm:pt>
    <dgm:pt modelId="{466A6D6F-27D9-4AB9-A0F6-A64823D771B0}" type="sibTrans" cxnId="{0FA068BB-067D-47B8-900B-8D978BDEA5CC}">
      <dgm:prSet/>
      <dgm:spPr/>
      <dgm:t>
        <a:bodyPr/>
        <a:lstStyle/>
        <a:p>
          <a:endParaRPr lang="ru-RU"/>
        </a:p>
      </dgm:t>
    </dgm:pt>
    <dgm:pt modelId="{D33FB2E7-DACA-4A66-996B-85D2CA5097A4}" type="pres">
      <dgm:prSet presAssocID="{7D150A6D-D345-41E3-B713-F2141FF65D5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127231A-42C7-440E-8F2F-CC3C74222C3E}" type="pres">
      <dgm:prSet presAssocID="{CE0C7329-582E-4FF2-BF07-5E962464650D}" presName="linNode" presStyleCnt="0"/>
      <dgm:spPr/>
    </dgm:pt>
    <dgm:pt modelId="{DDC47FB6-E122-47F8-9AB7-791FC379D016}" type="pres">
      <dgm:prSet presAssocID="{CE0C7329-582E-4FF2-BF07-5E962464650D}" presName="parentShp" presStyleLbl="node1" presStyleIdx="0" presStyleCnt="2" custScaleX="62677" custScaleY="48058" custLinFactNeighborX="-13670" custLinFactNeighborY="-100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9F5AA07-C45B-4E2A-A272-D58B5836B02C}" type="pres">
      <dgm:prSet presAssocID="{CE0C7329-582E-4FF2-BF07-5E962464650D}" presName="childShp" presStyleLbl="bgAccFollowNode1" presStyleIdx="0" presStyleCnt="2" custScaleX="81770" custScaleY="54359" custLinFactNeighborX="-5105" custLinFactNeighborY="-2812">
        <dgm:presLayoutVars>
          <dgm:bulletEnabled val="1"/>
        </dgm:presLayoutVars>
      </dgm:prSet>
      <dgm:spPr>
        <a:prstGeom prst="rightArrow">
          <a:avLst>
            <a:gd name="adj1" fmla="val 75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82CC9BA7-DDF7-4245-8BCD-DCC3F72A7AD2}" type="pres">
      <dgm:prSet presAssocID="{24AB413E-9405-4123-AAB5-65EA6F5D0BE3}" presName="spacing" presStyleCnt="0"/>
      <dgm:spPr/>
    </dgm:pt>
    <dgm:pt modelId="{863B0A44-DCBE-477C-B7E8-1017199C2388}" type="pres">
      <dgm:prSet presAssocID="{4BE88211-1F6C-4B54-8F74-7501BA512276}" presName="linNode" presStyleCnt="0"/>
      <dgm:spPr/>
    </dgm:pt>
    <dgm:pt modelId="{196475A9-55AA-42CA-B0EE-BB4694E8797C}" type="pres">
      <dgm:prSet presAssocID="{4BE88211-1F6C-4B54-8F74-7501BA512276}" presName="parentShp" presStyleLbl="node1" presStyleIdx="1" presStyleCnt="2" custScaleX="65573" custScaleY="47979" custLinFactNeighborX="-16084" custLinFactNeighborY="-319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52BB94A-4863-430D-8AEA-72183265322F}" type="pres">
      <dgm:prSet presAssocID="{4BE88211-1F6C-4B54-8F74-7501BA512276}" presName="childShp" presStyleLbl="bgAccFollowNode1" presStyleIdx="1" presStyleCnt="2" custScaleX="78167" custScaleY="53493" custLinFactNeighborX="-4524" custLinFactNeighborY="-1336">
        <dgm:presLayoutVars>
          <dgm:bulletEnabled val="1"/>
        </dgm:presLayoutVars>
      </dgm:prSet>
      <dgm:spPr>
        <a:prstGeom prst="rightArrow">
          <a:avLst>
            <a:gd name="adj1" fmla="val 75000"/>
            <a:gd name="adj2" fmla="val 50000"/>
          </a:avLst>
        </a:prstGeom>
      </dgm:spPr>
      <dgm:t>
        <a:bodyPr/>
        <a:lstStyle/>
        <a:p>
          <a:endParaRPr lang="ru-RU"/>
        </a:p>
      </dgm:t>
    </dgm:pt>
  </dgm:ptLst>
  <dgm:cxnLst>
    <dgm:cxn modelId="{C35A9071-291C-449C-AD8A-FB05EC8515AE}" srcId="{CE0C7329-582E-4FF2-BF07-5E962464650D}" destId="{59B5DEBF-2ED1-497A-AE4E-8ADAFFFC1B8A}" srcOrd="0" destOrd="0" parTransId="{A49F24C7-E93D-4D8A-9A76-411D4799C8A1}" sibTransId="{5FECA201-0381-4812-914A-35E877D0D7E4}"/>
    <dgm:cxn modelId="{0F765054-ED30-497D-A0C1-208633638A1E}" type="presOf" srcId="{ABFD8DDA-2398-4940-9705-6C96709FB343}" destId="{052BB94A-4863-430D-8AEA-72183265322F}" srcOrd="0" destOrd="0" presId="urn:microsoft.com/office/officeart/2005/8/layout/vList6"/>
    <dgm:cxn modelId="{E85C8C01-8266-471A-BA4A-ED0B7DB8EDBD}" type="presOf" srcId="{7D150A6D-D345-41E3-B713-F2141FF65D55}" destId="{D33FB2E7-DACA-4A66-996B-85D2CA5097A4}" srcOrd="0" destOrd="0" presId="urn:microsoft.com/office/officeart/2005/8/layout/vList6"/>
    <dgm:cxn modelId="{D9F3D708-7506-426E-95A1-3D0402C2DD59}" type="presOf" srcId="{59B5DEBF-2ED1-497A-AE4E-8ADAFFFC1B8A}" destId="{E9F5AA07-C45B-4E2A-A272-D58B5836B02C}" srcOrd="0" destOrd="0" presId="urn:microsoft.com/office/officeart/2005/8/layout/vList6"/>
    <dgm:cxn modelId="{BD2932D5-422D-4389-8F52-5880138D705B}" type="presOf" srcId="{CE0C7329-582E-4FF2-BF07-5E962464650D}" destId="{DDC47FB6-E122-47F8-9AB7-791FC379D016}" srcOrd="0" destOrd="0" presId="urn:microsoft.com/office/officeart/2005/8/layout/vList6"/>
    <dgm:cxn modelId="{0D3F9096-A70A-4236-91D1-21B6DA37B9A5}" srcId="{7D150A6D-D345-41E3-B713-F2141FF65D55}" destId="{4BE88211-1F6C-4B54-8F74-7501BA512276}" srcOrd="1" destOrd="0" parTransId="{C6386CA0-981D-43F1-A37E-B8142C147DBD}" sibTransId="{415703EB-9E34-4DA7-98BA-A2ABFADEF9E3}"/>
    <dgm:cxn modelId="{B77199F3-2B91-4B80-9954-12DE1FAB3AFD}" type="presOf" srcId="{4BE88211-1F6C-4B54-8F74-7501BA512276}" destId="{196475A9-55AA-42CA-B0EE-BB4694E8797C}" srcOrd="0" destOrd="0" presId="urn:microsoft.com/office/officeart/2005/8/layout/vList6"/>
    <dgm:cxn modelId="{0FA068BB-067D-47B8-900B-8D978BDEA5CC}" srcId="{4BE88211-1F6C-4B54-8F74-7501BA512276}" destId="{ABFD8DDA-2398-4940-9705-6C96709FB343}" srcOrd="0" destOrd="0" parTransId="{4B2B6FB0-FE02-48EA-9E10-E0A0D3EAE4C5}" sibTransId="{466A6D6F-27D9-4AB9-A0F6-A64823D771B0}"/>
    <dgm:cxn modelId="{6FDBBA30-C7B5-4901-BDC2-BE973CA59139}" srcId="{7D150A6D-D345-41E3-B713-F2141FF65D55}" destId="{CE0C7329-582E-4FF2-BF07-5E962464650D}" srcOrd="0" destOrd="0" parTransId="{8FA60793-B589-4F21-B4B8-99F65135C310}" sibTransId="{24AB413E-9405-4123-AAB5-65EA6F5D0BE3}"/>
    <dgm:cxn modelId="{91948295-1D77-47AE-8FCB-8D65A6B98AA9}" type="presParOf" srcId="{D33FB2E7-DACA-4A66-996B-85D2CA5097A4}" destId="{D127231A-42C7-440E-8F2F-CC3C74222C3E}" srcOrd="0" destOrd="0" presId="urn:microsoft.com/office/officeart/2005/8/layout/vList6"/>
    <dgm:cxn modelId="{9D10A642-A6E4-4A17-8B2B-DA5658A28855}" type="presParOf" srcId="{D127231A-42C7-440E-8F2F-CC3C74222C3E}" destId="{DDC47FB6-E122-47F8-9AB7-791FC379D016}" srcOrd="0" destOrd="0" presId="urn:microsoft.com/office/officeart/2005/8/layout/vList6"/>
    <dgm:cxn modelId="{20BF11B3-B6CE-4FC6-929E-84D006E9B8C9}" type="presParOf" srcId="{D127231A-42C7-440E-8F2F-CC3C74222C3E}" destId="{E9F5AA07-C45B-4E2A-A272-D58B5836B02C}" srcOrd="1" destOrd="0" presId="urn:microsoft.com/office/officeart/2005/8/layout/vList6"/>
    <dgm:cxn modelId="{9EEA5160-C3E2-4B8F-89C4-419705ACBD1A}" type="presParOf" srcId="{D33FB2E7-DACA-4A66-996B-85D2CA5097A4}" destId="{82CC9BA7-DDF7-4245-8BCD-DCC3F72A7AD2}" srcOrd="1" destOrd="0" presId="urn:microsoft.com/office/officeart/2005/8/layout/vList6"/>
    <dgm:cxn modelId="{1427AEAD-2C7D-4AC3-BE10-B6687CAD512B}" type="presParOf" srcId="{D33FB2E7-DACA-4A66-996B-85D2CA5097A4}" destId="{863B0A44-DCBE-477C-B7E8-1017199C2388}" srcOrd="2" destOrd="0" presId="urn:microsoft.com/office/officeart/2005/8/layout/vList6"/>
    <dgm:cxn modelId="{649F1B51-AA72-4628-B766-FCC31473BA82}" type="presParOf" srcId="{863B0A44-DCBE-477C-B7E8-1017199C2388}" destId="{196475A9-55AA-42CA-B0EE-BB4694E8797C}" srcOrd="0" destOrd="0" presId="urn:microsoft.com/office/officeart/2005/8/layout/vList6"/>
    <dgm:cxn modelId="{81AA3F03-3910-4445-9AED-7ECD8583E996}" type="presParOf" srcId="{863B0A44-DCBE-477C-B7E8-1017199C2388}" destId="{052BB94A-4863-430D-8AEA-72183265322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5AA07-C45B-4E2A-A272-D58B5836B02C}">
      <dsp:nvSpPr>
        <dsp:cNvPr id="0" name=""/>
        <dsp:cNvSpPr/>
      </dsp:nvSpPr>
      <dsp:spPr>
        <a:xfrm>
          <a:off x="2714655" y="0"/>
          <a:ext cx="3703491" cy="1942104"/>
        </a:xfrm>
        <a:prstGeom prst="rightArrow">
          <a:avLst>
            <a:gd name="adj1" fmla="val 75000"/>
            <a:gd name="adj2" fmla="val 50000"/>
          </a:avLst>
        </a:prstGeom>
        <a:solidFill>
          <a:srgbClr val="9BBB59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Количество предметов Всероссийской олимпиады  школьников, региональных и </a:t>
          </a:r>
          <a:r>
            <a:rPr lang="ru-RU" sz="1800" b="1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дитанционных</a:t>
          </a:r>
          <a:r>
            <a:rPr lang="ru-RU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олимпиад</a:t>
          </a:r>
          <a:endParaRPr lang="ru-RU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714655" y="242763"/>
        <a:ext cx="2975202" cy="1456578"/>
      </dsp:txXfrm>
    </dsp:sp>
    <dsp:sp modelId="{DDC47FB6-E122-47F8-9AB7-791FC379D016}">
      <dsp:nvSpPr>
        <dsp:cNvPr id="0" name=""/>
        <dsp:cNvSpPr/>
      </dsp:nvSpPr>
      <dsp:spPr>
        <a:xfrm>
          <a:off x="357169" y="78910"/>
          <a:ext cx="1892492" cy="1716986"/>
        </a:xfrm>
        <a:prstGeom prst="round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0" tIns="152400" rIns="304800" bIns="152400" numCol="1" spcCol="1270" anchor="ctr" anchorCtr="0">
          <a:noAutofit/>
        </a:bodyPr>
        <a:lstStyle/>
        <a:p>
          <a:pPr lvl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21</a:t>
          </a:r>
          <a:endParaRPr lang="ru-RU" sz="80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40985" y="162726"/>
        <a:ext cx="1724860" cy="1549354"/>
      </dsp:txXfrm>
    </dsp:sp>
    <dsp:sp modelId="{052BB94A-4863-430D-8AEA-72183265322F}">
      <dsp:nvSpPr>
        <dsp:cNvPr id="0" name=""/>
        <dsp:cNvSpPr/>
      </dsp:nvSpPr>
      <dsp:spPr>
        <a:xfrm>
          <a:off x="2857512" y="2253796"/>
          <a:ext cx="3540305" cy="1911164"/>
        </a:xfrm>
        <a:prstGeom prst="rightArrow">
          <a:avLst>
            <a:gd name="adj1" fmla="val 75000"/>
            <a:gd name="adj2" fmla="val 50000"/>
          </a:avLst>
        </a:prstGeom>
        <a:solidFill>
          <a:srgbClr val="9BBB59">
            <a:tint val="40000"/>
            <a:alpha val="90000"/>
            <a:hueOff val="10716850"/>
            <a:satOff val="-13793"/>
            <a:lumOff val="-1075"/>
            <a:alphaOff val="0"/>
          </a:srgbClr>
        </a:solidFill>
        <a:ln w="25400" cap="flat" cmpd="sng" algn="ctr">
          <a:solidFill>
            <a:srgbClr val="9BBB59">
              <a:tint val="40000"/>
              <a:alpha val="90000"/>
              <a:hueOff val="10716850"/>
              <a:satOff val="-13793"/>
              <a:lumOff val="-1075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Число участников Всероссийской олимпиады школьников и региональных олимпиад</a:t>
          </a:r>
        </a:p>
      </dsp:txBody>
      <dsp:txXfrm>
        <a:off x="2857512" y="2492692"/>
        <a:ext cx="2823619" cy="1433373"/>
      </dsp:txXfrm>
    </dsp:sp>
    <dsp:sp modelId="{196475A9-55AA-42CA-B0EE-BB4694E8797C}">
      <dsp:nvSpPr>
        <dsp:cNvPr id="0" name=""/>
        <dsp:cNvSpPr/>
      </dsp:nvSpPr>
      <dsp:spPr>
        <a:xfrm>
          <a:off x="285706" y="2286022"/>
          <a:ext cx="1979935" cy="1714163"/>
        </a:xfrm>
        <a:prstGeom prst="roundRect">
          <a:avLst/>
        </a:prstGeom>
        <a:solidFill>
          <a:srgbClr val="9BBB59">
            <a:hueOff val="11250264"/>
            <a:satOff val="-16880"/>
            <a:lumOff val="-27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150 </a:t>
          </a:r>
          <a:r>
            <a:rPr lang="ru-RU" sz="28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тыс. человек</a:t>
          </a:r>
          <a:endParaRPr lang="ru-RU" sz="4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69385" y="2369701"/>
        <a:ext cx="1812577" cy="1546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C19F4-F912-4B75-8555-8A2C100F2E9F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1D0FF-D6F8-4226-B73A-37F2A8BF5B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581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67CBC-EBC3-450E-8B88-8C294BBD4706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10F47-D01F-4BA1-B19A-35A62FECEC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72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-1" y="0"/>
            <a:ext cx="9134475" cy="6858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457200" y="762000"/>
            <a:ext cx="5638800" cy="1752600"/>
          </a:xfrm>
        </p:spPr>
        <p:txBody>
          <a:bodyPr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228600" y="5334000"/>
            <a:ext cx="86868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886200" y="6015038"/>
            <a:ext cx="13081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-1" y="0"/>
            <a:ext cx="9134475" cy="6858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17"/>
          <p:cNvSpPr>
            <a:spLocks noChangeArrowheads="1"/>
          </p:cNvSpPr>
          <p:nvPr userDrawn="1"/>
        </p:nvSpPr>
        <p:spPr bwMode="gray">
          <a:xfrm>
            <a:off x="0" y="6524625"/>
            <a:ext cx="9144000" cy="333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8" name="Object 15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008338117"/>
              </p:ext>
            </p:extLst>
          </p:nvPr>
        </p:nvGraphicFramePr>
        <p:xfrm>
          <a:off x="0" y="188913"/>
          <a:ext cx="91440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Image" r:id="rId3" imgW="10006349" imgH="1269841" progId="Photoshop.Image.6">
                  <p:embed/>
                </p:oleObj>
              </mc:Choice>
              <mc:Fallback>
                <p:oleObj name="Image" r:id="rId3" imgW="10006349" imgH="1269841" progId="Photoshop.Image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8913"/>
                        <a:ext cx="914400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6"/>
          <p:cNvSpPr>
            <a:spLocks noChangeArrowheads="1"/>
          </p:cNvSpPr>
          <p:nvPr userDrawn="1"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 sz="20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Wingdings" pitchFamily="2" charset="2"/>
              <a:buNone/>
              <a:defRPr>
                <a:latin typeface="Arial" pitchFamily="34" charset="0"/>
                <a:cs typeface="Arial" pitchFamily="34" charset="0"/>
              </a:defRPr>
            </a:lvl1pPr>
            <a:lvl2pPr marL="742950" indent="-285750">
              <a:buFont typeface="Courier New" pitchFamily="49" charset="0"/>
              <a:buChar char="o"/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23928" y="6537325"/>
            <a:ext cx="936104" cy="258763"/>
          </a:xfrm>
        </p:spPr>
        <p:txBody>
          <a:bodyPr/>
          <a:lstStyle>
            <a:lvl1pPr>
              <a:defRPr/>
            </a:lvl1pPr>
          </a:lstStyle>
          <a:p>
            <a:fld id="{67BBB51A-2D40-4F52-8F46-28BD3C44E07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7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11F20-1D1B-4239-B804-7B652028C7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3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6782-EAC4-493B-B6E9-FD6260D90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32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-1" y="0"/>
            <a:ext cx="9134475" cy="6858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457200" y="762000"/>
            <a:ext cx="5638800" cy="1752600"/>
          </a:xfrm>
        </p:spPr>
        <p:txBody>
          <a:bodyPr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228600" y="5334000"/>
            <a:ext cx="86868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886200" y="6015038"/>
            <a:ext cx="13081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1D528D"/>
                </a:solidFill>
                <a:latin typeface="Verdana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66486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-1" y="0"/>
            <a:ext cx="9134475" cy="6858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7"/>
          <p:cNvSpPr>
            <a:spLocks noChangeArrowheads="1"/>
          </p:cNvSpPr>
          <p:nvPr userDrawn="1"/>
        </p:nvSpPr>
        <p:spPr bwMode="gray">
          <a:xfrm>
            <a:off x="0" y="6524625"/>
            <a:ext cx="9144000" cy="333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1D528D"/>
              </a:solidFill>
            </a:endParaRPr>
          </a:p>
        </p:txBody>
      </p:sp>
      <p:graphicFrame>
        <p:nvGraphicFramePr>
          <p:cNvPr id="8" name="Object 15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19179266"/>
              </p:ext>
            </p:extLst>
          </p:nvPr>
        </p:nvGraphicFramePr>
        <p:xfrm>
          <a:off x="0" y="188913"/>
          <a:ext cx="91440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Image" r:id="rId3" imgW="10006349" imgH="1269841" progId="">
                  <p:embed/>
                </p:oleObj>
              </mc:Choice>
              <mc:Fallback>
                <p:oleObj name="Image" r:id="rId3" imgW="10006349" imgH="126984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8913"/>
                        <a:ext cx="914400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6"/>
          <p:cNvSpPr>
            <a:spLocks noChangeArrowheads="1"/>
          </p:cNvSpPr>
          <p:nvPr userDrawn="1"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1D528D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19088"/>
            <a:ext cx="9144000" cy="563562"/>
          </a:xfrm>
        </p:spPr>
        <p:txBody>
          <a:bodyPr/>
          <a:lstStyle>
            <a:lvl1pPr algn="ctr">
              <a:defRPr lang="ru-RU" sz="28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Wingdings" pitchFamily="2" charset="2"/>
              <a:buNone/>
              <a:defRPr>
                <a:latin typeface="Arial" pitchFamily="34" charset="0"/>
                <a:cs typeface="Arial" pitchFamily="34" charset="0"/>
              </a:defRPr>
            </a:lvl1pPr>
            <a:lvl2pPr marL="742950" indent="-285750">
              <a:buFont typeface="Courier New" pitchFamily="49" charset="0"/>
              <a:buChar char="o"/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923928" y="6537325"/>
            <a:ext cx="936104" cy="258763"/>
          </a:xfrm>
        </p:spPr>
        <p:txBody>
          <a:bodyPr/>
          <a:lstStyle>
            <a:lvl1pPr>
              <a:defRPr/>
            </a:lvl1pPr>
          </a:lstStyle>
          <a:p>
            <a:fld id="{67BBB51A-2D40-4F52-8F46-28BD3C44E07A}" type="slidenum">
              <a:rPr lang="en-US">
                <a:solidFill>
                  <a:srgbClr val="1D528D"/>
                </a:solidFill>
              </a:rPr>
              <a:pPr/>
              <a:t>‹#›</a:t>
            </a:fld>
            <a:endParaRPr lang="en-US" dirty="0">
              <a:solidFill>
                <a:srgbClr val="1D52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95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6782-EAC4-493B-B6E9-FD6260D90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97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oleObject" Target="../embeddings/oleObject3.bin"/><Relationship Id="rId5" Type="http://schemas.openxmlformats.org/officeDocument/2006/relationships/vmlDrawing" Target="../drawings/vmlDrawing3.v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7"/>
          <p:cNvSpPr>
            <a:spLocks noChangeArrowheads="1"/>
          </p:cNvSpPr>
          <p:nvPr/>
        </p:nvSpPr>
        <p:spPr bwMode="gray">
          <a:xfrm>
            <a:off x="0" y="6524625"/>
            <a:ext cx="9144000" cy="333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188913"/>
          <a:ext cx="91440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Image" r:id="rId7" imgW="10006349" imgH="1269841" progId="Photoshop.Image.6">
                  <p:embed/>
                </p:oleObj>
              </mc:Choice>
              <mc:Fallback>
                <p:oleObj name="Image" r:id="rId7" imgW="10006349" imgH="1269841" progId="Photoshop.Image.6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8913"/>
                        <a:ext cx="914400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Rectangle 16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0"/>
            <a:ext cx="2133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508750"/>
            <a:ext cx="28956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537325"/>
            <a:ext cx="2133600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n-lt"/>
              </a:defRPr>
            </a:lvl1pPr>
          </a:lstStyle>
          <a:p>
            <a:fld id="{EF2DB890-E238-491F-943E-38BBD39DC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19088"/>
            <a:ext cx="8229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6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7"/>
          <p:cNvSpPr>
            <a:spLocks noChangeArrowheads="1"/>
          </p:cNvSpPr>
          <p:nvPr/>
        </p:nvSpPr>
        <p:spPr bwMode="gray">
          <a:xfrm>
            <a:off x="0" y="6524625"/>
            <a:ext cx="9144000" cy="333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1D528D"/>
              </a:solidFill>
            </a:endParaRPr>
          </a:p>
        </p:txBody>
      </p:sp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188913"/>
          <a:ext cx="91440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Image" r:id="rId6" imgW="10006349" imgH="1269841" progId="">
                  <p:embed/>
                </p:oleObj>
              </mc:Choice>
              <mc:Fallback>
                <p:oleObj name="Image" r:id="rId6" imgW="10006349" imgH="126984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8913"/>
                        <a:ext cx="914400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1B9AD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1D528D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C0C0C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Rectangle 16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1D528D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0"/>
            <a:ext cx="2133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508750"/>
            <a:ext cx="28956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n-lt"/>
              </a:defRPr>
            </a:lvl1pPr>
          </a:lstStyle>
          <a:p>
            <a:r>
              <a:rPr lang="en-US">
                <a:solidFill>
                  <a:srgbClr val="1D528D"/>
                </a:solidFill>
              </a:rPr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537325"/>
            <a:ext cx="2133600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n-lt"/>
              </a:defRPr>
            </a:lvl1pPr>
          </a:lstStyle>
          <a:p>
            <a:fld id="{EF2DB890-E238-491F-943E-38BBD39DC1EC}" type="slidenum">
              <a:rPr lang="en-US">
                <a:solidFill>
                  <a:srgbClr val="1D528D"/>
                </a:solidFill>
              </a:rPr>
              <a:pPr/>
              <a:t>‹#›</a:t>
            </a:fld>
            <a:endParaRPr lang="en-US">
              <a:solidFill>
                <a:srgbClr val="1D528D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19088"/>
            <a:ext cx="8229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655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1076325"/>
            <a:ext cx="7762056" cy="5248275"/>
          </a:xfrm>
        </p:spPr>
        <p:txBody>
          <a:bodyPr/>
          <a:lstStyle/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sz="3200" dirty="0" smtClean="0"/>
              <a:t>Итоги </a:t>
            </a:r>
            <a:r>
              <a:rPr lang="ru-RU" sz="3200" dirty="0"/>
              <a:t>участия школьников Краснодарского края во всероссийской олимпиаде школьников в 2013-2014 учебном году. Задачи муниципальных органов управления образованием и образовательных учреждений </a:t>
            </a:r>
            <a:r>
              <a:rPr lang="ru-RU" sz="3200" dirty="0" smtClean="0"/>
              <a:t> </a:t>
            </a:r>
          </a:p>
          <a:p>
            <a:pPr marL="0" indent="0" algn="ctr">
              <a:buNone/>
            </a:pPr>
            <a:r>
              <a:rPr lang="ru-RU" sz="3200" dirty="0" smtClean="0"/>
              <a:t>на </a:t>
            </a:r>
            <a:r>
              <a:rPr lang="ru-RU" sz="3200" dirty="0"/>
              <a:t>2014-2015 учебный год.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373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Массовость участия в </a:t>
            </a:r>
            <a:r>
              <a:rPr lang="ru-RU" dirty="0" smtClean="0"/>
              <a:t>муниципальном </a:t>
            </a:r>
            <a:r>
              <a:rPr lang="ru-RU" dirty="0"/>
              <a:t>этапе всероссийской олимпиады школьников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Задачи </a:t>
            </a:r>
            <a:r>
              <a:rPr lang="ru-RU" sz="3600" dirty="0"/>
              <a:t>для муниципальных </a:t>
            </a:r>
            <a:r>
              <a:rPr lang="ru-RU" sz="3600" dirty="0" smtClean="0"/>
              <a:t>образований:</a:t>
            </a:r>
          </a:p>
          <a:p>
            <a:pPr marL="571500" indent="-571500">
              <a:buFontTx/>
              <a:buChar char="-"/>
            </a:pPr>
            <a:r>
              <a:rPr lang="ru-RU" sz="3600" dirty="0" smtClean="0"/>
              <a:t>улучшить качество проверки  </a:t>
            </a:r>
          </a:p>
          <a:p>
            <a:r>
              <a:rPr lang="ru-RU" sz="3600" dirty="0" smtClean="0"/>
              <a:t>    работ муниципального этапа</a:t>
            </a:r>
          </a:p>
          <a:p>
            <a:pPr marL="571500" indent="-571500">
              <a:buFontTx/>
              <a:buChar char="-"/>
            </a:pPr>
            <a:r>
              <a:rPr lang="ru-RU" sz="3600" b="1" dirty="0" smtClean="0"/>
              <a:t>повысить </a:t>
            </a:r>
            <a:r>
              <a:rPr lang="ru-RU" sz="3600" b="1" dirty="0"/>
              <a:t>квоты участия в муниципальном этапе всероссийской олимпиады </a:t>
            </a:r>
            <a:r>
              <a:rPr lang="ru-RU" sz="3600" b="1" dirty="0" smtClean="0"/>
              <a:t>школьников</a:t>
            </a:r>
            <a:endParaRPr lang="ru-RU" sz="3600" b="1" dirty="0"/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78221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pPr algn="ctr"/>
            <a:r>
              <a:rPr lang="ru-RU" sz="5400" dirty="0" smtClean="0"/>
              <a:t>Региональный </a:t>
            </a:r>
            <a:r>
              <a:rPr lang="ru-RU" sz="5400" dirty="0"/>
              <a:t>этап всероссийской олимпиады школьников</a:t>
            </a: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19640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Массовость участия в </a:t>
            </a:r>
            <a:r>
              <a:rPr lang="ru-RU" dirty="0" smtClean="0"/>
              <a:t>региональном </a:t>
            </a:r>
            <a:r>
              <a:rPr lang="ru-RU" dirty="0"/>
              <a:t>этапе всероссийской олимпиады школьников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1800" dirty="0"/>
              <a:t>Число предметов,  по которым муниципальные образования достигли проходного балла для участия в региональном этапе всероссийской олимпиады школьников в 2012  - 2014 годах.</a:t>
            </a:r>
          </a:p>
          <a:p>
            <a:pPr algn="ctr"/>
            <a:endParaRPr lang="ru-RU" dirty="0"/>
          </a:p>
          <a:p>
            <a:endParaRPr lang="ru-RU" sz="5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128371"/>
              </p:ext>
            </p:extLst>
          </p:nvPr>
        </p:nvGraphicFramePr>
        <p:xfrm>
          <a:off x="467544" y="2348881"/>
          <a:ext cx="8352927" cy="4032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9395"/>
                <a:gridCol w="2489379"/>
                <a:gridCol w="1491271"/>
                <a:gridCol w="1492177"/>
                <a:gridCol w="927398"/>
                <a:gridCol w="1413307"/>
              </a:tblGrid>
              <a:tr h="570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№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Муниципальное образование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динамика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7018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2335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Белоглинский</a:t>
                      </a:r>
                      <a:r>
                        <a:rPr lang="ru-RU" sz="1800" b="1" dirty="0">
                          <a:effectLst/>
                        </a:rPr>
                        <a:t> р-н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9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+5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18150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2335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Прим.-</a:t>
                      </a:r>
                      <a:r>
                        <a:rPr lang="ru-RU" sz="1800" b="1" dirty="0" err="1">
                          <a:effectLst/>
                        </a:rPr>
                        <a:t>Ахтарский</a:t>
                      </a:r>
                      <a:r>
                        <a:rPr lang="ru-RU" sz="1800" b="1" dirty="0">
                          <a:effectLst/>
                        </a:rPr>
                        <a:t> р-н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9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+5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7018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2335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Северский р-н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11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6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+5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7018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2335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Геленджик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11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17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+6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7018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2335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5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Ейский</a:t>
                      </a:r>
                      <a:r>
                        <a:rPr lang="ru-RU" sz="1800" b="1" dirty="0">
                          <a:effectLst/>
                        </a:rPr>
                        <a:t> р-н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11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7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14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+7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58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85584" cy="1584176"/>
          </a:xfrm>
        </p:spPr>
        <p:txBody>
          <a:bodyPr/>
          <a:lstStyle/>
          <a:p>
            <a:r>
              <a:rPr lang="ru-RU" dirty="0"/>
              <a:t>Число предметов,  по которым муниципальные образования достигли проходного балла для участия в региональном этапе всероссийской олимпиады школьников в 2012  - 2014 годах.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endParaRPr lang="ru-RU" sz="5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118380"/>
              </p:ext>
            </p:extLst>
          </p:nvPr>
        </p:nvGraphicFramePr>
        <p:xfrm>
          <a:off x="251521" y="2348883"/>
          <a:ext cx="8640958" cy="4197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7995"/>
                <a:gridCol w="2682364"/>
                <a:gridCol w="1512168"/>
                <a:gridCol w="1467013"/>
                <a:gridCol w="959377"/>
                <a:gridCol w="1462041"/>
              </a:tblGrid>
              <a:tr h="463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№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Муниципальное образование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динамика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62634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2335" algn="l"/>
                        </a:tabLst>
                      </a:pPr>
                      <a:r>
                        <a:rPr lang="ru-RU" sz="1800" dirty="0" smtClean="0">
                          <a:effectLst/>
                        </a:rPr>
                        <a:t>1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Гулькевичский</a:t>
                      </a:r>
                      <a:r>
                        <a:rPr lang="ru-RU" sz="1800" b="1" dirty="0">
                          <a:effectLst/>
                        </a:rPr>
                        <a:t> р-н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13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8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-5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4632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2335" algn="l"/>
                        </a:tabLst>
                      </a:pPr>
                      <a:r>
                        <a:rPr lang="ru-RU" sz="1800" dirty="0" smtClean="0">
                          <a:effectLst/>
                        </a:rPr>
                        <a:t>2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Павловский р-н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12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8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-4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62634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2335" algn="l"/>
                        </a:tabLst>
                      </a:pPr>
                      <a:r>
                        <a:rPr lang="ru-RU" sz="1800" dirty="0" smtClean="0">
                          <a:effectLst/>
                        </a:rPr>
                        <a:t>3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Белореченский</a:t>
                      </a:r>
                      <a:r>
                        <a:rPr lang="ru-RU" sz="1800" b="1" dirty="0">
                          <a:effectLst/>
                        </a:rPr>
                        <a:t> р-н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7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-4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4632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2335" algn="l"/>
                        </a:tabLst>
                      </a:pPr>
                      <a:r>
                        <a:rPr lang="ru-RU" sz="1800" dirty="0" smtClean="0">
                          <a:effectLst/>
                        </a:rPr>
                        <a:t>4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Староминский</a:t>
                      </a:r>
                      <a:r>
                        <a:rPr lang="ru-RU" sz="1800" b="1" dirty="0">
                          <a:effectLst/>
                        </a:rPr>
                        <a:t> р-н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12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16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-3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4632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2335" algn="l"/>
                        </a:tabLst>
                      </a:pPr>
                      <a:r>
                        <a:rPr lang="ru-RU" sz="1800" dirty="0" smtClean="0">
                          <a:effectLst/>
                        </a:rPr>
                        <a:t>5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Анапа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17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12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-3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4632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2335" algn="l"/>
                        </a:tabLst>
                      </a:pPr>
                      <a:r>
                        <a:rPr lang="ru-RU" sz="1800" dirty="0" smtClean="0">
                          <a:effectLst/>
                        </a:rPr>
                        <a:t>6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Выселковский</a:t>
                      </a:r>
                      <a:r>
                        <a:rPr lang="ru-RU" sz="1800" b="1" dirty="0">
                          <a:effectLst/>
                        </a:rPr>
                        <a:t> р-н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7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-3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4632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2335" algn="l"/>
                        </a:tabLst>
                      </a:pPr>
                      <a:r>
                        <a:rPr lang="ru-RU" sz="1800" dirty="0" smtClean="0">
                          <a:effectLst/>
                        </a:rPr>
                        <a:t>7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Крыловский р-н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12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9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6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-3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16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Региональный этап на муниципальном уровне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литература, </a:t>
            </a:r>
          </a:p>
          <a:p>
            <a:r>
              <a:rPr lang="ru-RU" dirty="0"/>
              <a:t>обществознание, </a:t>
            </a:r>
          </a:p>
          <a:p>
            <a:r>
              <a:rPr lang="ru-RU" dirty="0"/>
              <a:t>история, </a:t>
            </a:r>
          </a:p>
          <a:p>
            <a:r>
              <a:rPr lang="ru-RU" dirty="0"/>
              <a:t>искусство (МХК)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16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 проведения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76325"/>
            <a:ext cx="8291264" cy="6241107"/>
          </a:xfrm>
        </p:spPr>
        <p:txBody>
          <a:bodyPr/>
          <a:lstStyle/>
          <a:p>
            <a:pPr lvl="0"/>
            <a:r>
              <a:rPr lang="ru-RU" dirty="0"/>
              <a:t>Приглашение участников </a:t>
            </a:r>
          </a:p>
          <a:p>
            <a:pPr lvl="0"/>
            <a:r>
              <a:rPr lang="ru-RU" dirty="0"/>
              <a:t>Место проведения</a:t>
            </a:r>
          </a:p>
          <a:p>
            <a:pPr lvl="0"/>
            <a:r>
              <a:rPr lang="ru-RU" dirty="0"/>
              <a:t>Подготовка олимпиадных заданий</a:t>
            </a:r>
          </a:p>
          <a:p>
            <a:pPr lvl="0"/>
            <a:r>
              <a:rPr lang="ru-RU" dirty="0"/>
              <a:t>Проведение олимпиады.</a:t>
            </a:r>
          </a:p>
          <a:p>
            <a:pPr lvl="0"/>
            <a:r>
              <a:rPr lang="ru-RU" dirty="0"/>
              <a:t>Доставка работ и дисков видеонаблюдения к месту проверки</a:t>
            </a:r>
          </a:p>
          <a:p>
            <a:pPr lvl="0"/>
            <a:r>
              <a:rPr lang="ru-RU" dirty="0"/>
              <a:t>Проверка работ</a:t>
            </a:r>
          </a:p>
          <a:p>
            <a:pPr lvl="0"/>
            <a:r>
              <a:rPr lang="ru-RU" dirty="0"/>
              <a:t>Разбор заданий</a:t>
            </a:r>
          </a:p>
          <a:p>
            <a:pPr lvl="0"/>
            <a:r>
              <a:rPr lang="ru-RU" dirty="0"/>
              <a:t>Апелляция</a:t>
            </a:r>
          </a:p>
          <a:p>
            <a:pPr lvl="0"/>
            <a:r>
              <a:rPr lang="ru-RU" dirty="0"/>
              <a:t>Подведение итогов</a:t>
            </a:r>
          </a:p>
          <a:p>
            <a:pPr lvl="0"/>
            <a:r>
              <a:rPr lang="ru-RU" dirty="0"/>
              <a:t>Награждение победителей и призёров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26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sz="3600" dirty="0" smtClean="0"/>
          </a:p>
          <a:p>
            <a:pPr algn="ctr"/>
            <a:endParaRPr lang="ru-RU" sz="3600" dirty="0"/>
          </a:p>
          <a:p>
            <a:pPr algn="ctr"/>
            <a:endParaRPr lang="ru-RU" sz="3600" dirty="0" smtClean="0"/>
          </a:p>
          <a:p>
            <a:pPr algn="ctr"/>
            <a:r>
              <a:rPr lang="ru-RU" sz="3600" dirty="0" smtClean="0"/>
              <a:t>СПАСИБО ЗА ВНИМАНИЕ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1863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Обеспечить региональный этап всероссийской олимпиады школьников Краснодарского края по литературе, обществознанию, истории и искусству (МХК). Корректировку предметов провести после получения письма Министерства образования и науки России о сроках проведения  регионального этапа.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08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Всероссийская олимпиада </a:t>
            </a:r>
            <a:r>
              <a:rPr lang="ru-RU" dirty="0" smtClean="0"/>
              <a:t>школьников и региональные олимпиады</a:t>
            </a:r>
            <a:endParaRPr lang="ru-RU" dirty="0"/>
          </a:p>
        </p:txBody>
      </p:sp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2190572415"/>
              </p:ext>
            </p:extLst>
          </p:nvPr>
        </p:nvGraphicFramePr>
        <p:xfrm>
          <a:off x="107504" y="1303334"/>
          <a:ext cx="7548594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2" name="Группа 23"/>
          <p:cNvGrpSpPr>
            <a:grpSpLocks/>
          </p:cNvGrpSpPr>
          <p:nvPr/>
        </p:nvGrpSpPr>
        <p:grpSpPr bwMode="auto">
          <a:xfrm>
            <a:off x="6894067" y="1374783"/>
            <a:ext cx="1892300" cy="1571625"/>
            <a:chOff x="357169" y="214318"/>
            <a:chExt cx="1892492" cy="1583872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357169" y="214318"/>
              <a:ext cx="1892492" cy="1583872"/>
            </a:xfrm>
            <a:prstGeom prst="roundRect">
              <a:avLst/>
            </a:prstGeom>
            <a:solidFill>
              <a:srgbClr val="9BBB59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24" name="Скругленный прямоугольник 4"/>
            <p:cNvSpPr/>
            <p:nvPr/>
          </p:nvSpPr>
          <p:spPr>
            <a:xfrm>
              <a:off x="434964" y="291112"/>
              <a:ext cx="1736901" cy="143028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40970" tIns="70485" rIns="140970" bIns="70485" spcCol="1270" anchor="ctr"/>
            <a:lstStyle/>
            <a:p>
              <a:pPr marL="0" marR="0" lvl="0" indent="0" algn="ctr" defTabSz="164465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9600" b="1" kern="0" dirty="0" smtClean="0">
                  <a:solidFill>
                    <a:sysClr val="window" lastClr="FFFFFF"/>
                  </a:solidFill>
                  <a:latin typeface="Calibri"/>
                </a:rPr>
                <a:t>42</a:t>
              </a:r>
              <a:endParaRPr kumimoji="0" lang="ru-RU" sz="96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5" name="Группа 26"/>
          <p:cNvGrpSpPr>
            <a:grpSpLocks/>
          </p:cNvGrpSpPr>
          <p:nvPr/>
        </p:nvGrpSpPr>
        <p:grpSpPr bwMode="auto">
          <a:xfrm>
            <a:off x="6822629" y="3589345"/>
            <a:ext cx="1979613" cy="1670050"/>
            <a:chOff x="357176" y="2401181"/>
            <a:chExt cx="1979935" cy="1670785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357176" y="2401181"/>
              <a:ext cx="1979935" cy="1670785"/>
            </a:xfrm>
            <a:prstGeom prst="roundRect">
              <a:avLst/>
            </a:prstGeom>
            <a:solidFill>
              <a:srgbClr val="9BBB59">
                <a:hueOff val="11250264"/>
                <a:satOff val="-16880"/>
                <a:lumOff val="-2745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27" name="Скругленный прямоугольник 4"/>
            <p:cNvSpPr/>
            <p:nvPr/>
          </p:nvSpPr>
          <p:spPr>
            <a:xfrm>
              <a:off x="438152" y="2482180"/>
              <a:ext cx="1817983" cy="15087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140970" tIns="70485" rIns="140970" bIns="70485" spcCol="1270" anchor="ctr"/>
            <a:lstStyle/>
            <a:p>
              <a:pPr marL="0" marR="0" lvl="0" indent="0" algn="ctr" defTabSz="164465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66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200  </a:t>
              </a:r>
              <a:r>
                <a:rPr kumimoji="0" lang="ru-RU" sz="28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тыс. человек</a:t>
              </a:r>
              <a:endParaRPr kumimoji="0" lang="ru-RU" sz="44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8" name="Блок-схема: альтернативный процесс 27"/>
          <p:cNvSpPr/>
          <p:nvPr/>
        </p:nvSpPr>
        <p:spPr>
          <a:xfrm>
            <a:off x="464692" y="5589595"/>
            <a:ext cx="1928812" cy="571500"/>
          </a:xfrm>
          <a:prstGeom prst="flowChartAlternateProcess">
            <a:avLst/>
          </a:prstGeom>
          <a:solidFill>
            <a:srgbClr val="C0504D">
              <a:lumMod val="60000"/>
              <a:lumOff val="40000"/>
            </a:srgbClr>
          </a:solidFill>
          <a:ln w="25400" cap="flat" cmpd="sng" algn="ctr">
            <a:solidFill>
              <a:srgbClr val="C0504D">
                <a:lumMod val="40000"/>
                <a:lumOff val="6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2008 год</a:t>
            </a:r>
          </a:p>
        </p:txBody>
      </p:sp>
      <p:sp>
        <p:nvSpPr>
          <p:cNvPr id="29" name="Блок-схема: альтернативный процесс 28"/>
          <p:cNvSpPr/>
          <p:nvPr/>
        </p:nvSpPr>
        <p:spPr>
          <a:xfrm>
            <a:off x="6822629" y="5589595"/>
            <a:ext cx="1928813" cy="571500"/>
          </a:xfrm>
          <a:prstGeom prst="flowChartAlternateProcess">
            <a:avLst/>
          </a:prstGeom>
          <a:solidFill>
            <a:srgbClr val="C0504D">
              <a:lumMod val="60000"/>
              <a:lumOff val="40000"/>
            </a:srgbClr>
          </a:solidFill>
          <a:ln w="25400" cap="flat" cmpd="sng" algn="ctr">
            <a:solidFill>
              <a:srgbClr val="C0504D">
                <a:lumMod val="40000"/>
                <a:lumOff val="6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2014 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год</a:t>
            </a:r>
          </a:p>
        </p:txBody>
      </p:sp>
      <p:pic>
        <p:nvPicPr>
          <p:cNvPr id="30" name="Picture 3" descr="C:\Documents and Settings\Шипулина\Рабочий стол\Август_одаренные дети\imgre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368188"/>
            <a:ext cx="975663" cy="10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224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sz="5400" dirty="0" smtClean="0"/>
              <a:t>Школьный этап всероссийской олимпиады школьников</a:t>
            </a:r>
            <a:endParaRPr lang="ru-RU" sz="5400" dirty="0"/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6454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Массовость участия в школьном этапе всероссийской олимпиады школьников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endParaRPr lang="ru-RU" sz="5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580917"/>
              </p:ext>
            </p:extLst>
          </p:nvPr>
        </p:nvGraphicFramePr>
        <p:xfrm>
          <a:off x="107504" y="1196752"/>
          <a:ext cx="8784977" cy="5328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2174"/>
                <a:gridCol w="1691643"/>
                <a:gridCol w="1691643"/>
                <a:gridCol w="1659517"/>
              </a:tblGrid>
              <a:tr h="17761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Учебный 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2011-2012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2012-2013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2013-2014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61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Учащиеся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(дети)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375664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221871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197907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61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Участники (к-во выступлений)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375664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407385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591006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1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Массовость участия в школьном этапе всероссийской олимпиады школьников городов и районов края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endParaRPr lang="ru-RU" sz="5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716680"/>
              </p:ext>
            </p:extLst>
          </p:nvPr>
        </p:nvGraphicFramePr>
        <p:xfrm>
          <a:off x="179509" y="1052737"/>
          <a:ext cx="8856986" cy="5400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9"/>
                <a:gridCol w="2232248"/>
                <a:gridCol w="834207"/>
                <a:gridCol w="860146"/>
                <a:gridCol w="860146"/>
                <a:gridCol w="860146"/>
                <a:gridCol w="859278"/>
                <a:gridCol w="859278"/>
                <a:gridCol w="987478"/>
              </a:tblGrid>
              <a:tr h="10766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Муниципальное образование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Число учащихся</a:t>
                      </a:r>
                      <a:br>
                        <a:rPr lang="ru-RU" sz="1100">
                          <a:effectLst/>
                        </a:rPr>
                      </a:br>
                      <a:r>
                        <a:rPr lang="ru-RU" sz="1100">
                          <a:effectLst/>
                        </a:rPr>
                        <a:t>(5-11 кл)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Число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участников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школьного этапа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Показатель массовости участия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Динамика массовости участия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259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9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912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+mj-lt"/>
                        </a:rPr>
                        <a:t>Ленинградский</a:t>
                      </a:r>
                      <a:r>
                        <a:rPr lang="ru-RU" sz="1200" b="1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j-lt"/>
                        </a:rPr>
                        <a:t>р-н</a:t>
                      </a:r>
                      <a:endParaRPr lang="ru-RU" sz="12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3737</a:t>
                      </a:r>
                      <a:endParaRPr lang="ru-R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4238</a:t>
                      </a:r>
                      <a:endParaRPr lang="ru-R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</a:rPr>
                        <a:t>3051</a:t>
                      </a:r>
                      <a:endParaRPr lang="ru-RU" sz="12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7410 </a:t>
                      </a:r>
                      <a:endParaRPr lang="ru-R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174,8 </a:t>
                      </a:r>
                      <a:endParaRPr lang="ru-R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912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+mj-lt"/>
                        </a:rPr>
                        <a:t>Туапсинский </a:t>
                      </a:r>
                      <a:r>
                        <a:rPr lang="ru-RU" sz="1200" b="1" dirty="0">
                          <a:effectLst/>
                          <a:latin typeface="+mj-lt"/>
                        </a:rPr>
                        <a:t>р-н</a:t>
                      </a:r>
                      <a:endParaRPr lang="ru-RU" sz="12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6992</a:t>
                      </a:r>
                      <a:endParaRPr lang="ru-R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7118</a:t>
                      </a:r>
                      <a:endParaRPr lang="ru-R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</a:rPr>
                        <a:t>6913</a:t>
                      </a:r>
                      <a:endParaRPr lang="ru-RU" sz="12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</a:rPr>
                        <a:t>7118</a:t>
                      </a:r>
                      <a:endParaRPr lang="ru-RU" sz="12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912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j-lt"/>
                        </a:rPr>
                        <a:t>Славянский р-н</a:t>
                      </a:r>
                      <a:endParaRPr lang="ru-RU" sz="12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</a:rPr>
                        <a:t>6654</a:t>
                      </a:r>
                      <a:endParaRPr lang="ru-RU" sz="12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6924</a:t>
                      </a:r>
                      <a:endParaRPr lang="ru-R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3709</a:t>
                      </a:r>
                      <a:endParaRPr lang="ru-R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6700</a:t>
                      </a:r>
                      <a:endParaRPr lang="ru-R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55,7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+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150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+mj-lt"/>
                          <a:ea typeface="Times New Roman"/>
                        </a:rPr>
                        <a:t>Горячий </a:t>
                      </a:r>
                      <a:r>
                        <a:rPr lang="ru-RU" sz="1200" b="1" dirty="0">
                          <a:effectLst/>
                          <a:latin typeface="+mj-lt"/>
                          <a:ea typeface="Times New Roman"/>
                        </a:rPr>
                        <a:t>Ключ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  <a:ea typeface="Times New Roman"/>
                        </a:rPr>
                        <a:t>3092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Times New Roman"/>
                        </a:rPr>
                        <a:t>3162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Times New Roman"/>
                        </a:rPr>
                        <a:t>3662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Times New Roman"/>
                        </a:rPr>
                        <a:t>2410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118,4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76,2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150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+mj-lt"/>
                          <a:ea typeface="Times New Roman"/>
                        </a:rPr>
                        <a:t>Кореновский</a:t>
                      </a:r>
                      <a:r>
                        <a:rPr lang="ru-RU" sz="1200" b="1" dirty="0">
                          <a:effectLst/>
                          <a:latin typeface="+mj-lt"/>
                          <a:ea typeface="Times New Roman"/>
                        </a:rPr>
                        <a:t> р-н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Times New Roman"/>
                        </a:rPr>
                        <a:t>4544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Times New Roman"/>
                        </a:rPr>
                        <a:t>4305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Times New Roman"/>
                        </a:rPr>
                        <a:t>5761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Times New Roman"/>
                        </a:rPr>
                        <a:t>3077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126,8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272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+mj-lt"/>
                          <a:ea typeface="Times New Roman"/>
                        </a:rPr>
                        <a:t>Кущевский</a:t>
                      </a:r>
                      <a:r>
                        <a:rPr lang="ru-RU" sz="1200" b="1" dirty="0">
                          <a:effectLst/>
                          <a:latin typeface="+mj-lt"/>
                          <a:ea typeface="Times New Roman"/>
                        </a:rPr>
                        <a:t> р-н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  <a:ea typeface="Times New Roman"/>
                        </a:rPr>
                        <a:t>3943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  <a:ea typeface="Times New Roman"/>
                        </a:rPr>
                        <a:t>3881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Times New Roman"/>
                        </a:rPr>
                        <a:t>5499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Times New Roman"/>
                        </a:rPr>
                        <a:t>2576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139,5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66,4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150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j-lt"/>
                          <a:ea typeface="Times New Roman"/>
                        </a:rPr>
                        <a:t>Крымский р-н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Times New Roman"/>
                        </a:rPr>
                        <a:t>1994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  <a:ea typeface="Times New Roman"/>
                        </a:rPr>
                        <a:t>1949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Times New Roman"/>
                        </a:rPr>
                        <a:t>6154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  <a:ea typeface="Times New Roman"/>
                        </a:rPr>
                        <a:t>1108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308,6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56,8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393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effectLst/>
                          <a:latin typeface="+mj-lt"/>
                          <a:ea typeface="Times New Roman"/>
                        </a:rPr>
                        <a:t>Белореченский</a:t>
                      </a:r>
                      <a:r>
                        <a:rPr lang="ru-RU" sz="1200" b="1" baseline="0" dirty="0" smtClean="0">
                          <a:effectLst/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j-lt"/>
                          <a:ea typeface="Times New Roman"/>
                        </a:rPr>
                        <a:t>р-н</a:t>
                      </a:r>
                      <a:endParaRPr lang="ru-RU" sz="1200" b="1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  <a:ea typeface="Times New Roman"/>
                        </a:rPr>
                        <a:t>6566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  <a:ea typeface="Times New Roman"/>
                        </a:rPr>
                        <a:t>7129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Times New Roman"/>
                        </a:rPr>
                        <a:t>6765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j-lt"/>
                          <a:ea typeface="Times New Roman"/>
                        </a:rPr>
                        <a:t>3915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103,0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54,9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42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Отдельные олимпиады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ru-RU" sz="3200" dirty="0" smtClean="0"/>
              <a:t>олимпиада по экологии;</a:t>
            </a:r>
          </a:p>
          <a:p>
            <a:pPr marL="457200" indent="-457200">
              <a:buFontTx/>
              <a:buChar char="-"/>
            </a:pPr>
            <a:r>
              <a:rPr lang="ru-RU" sz="3200" dirty="0" smtClean="0"/>
              <a:t>олимпиада по искусству (мировой художественной культуре);</a:t>
            </a:r>
          </a:p>
          <a:p>
            <a:pPr marL="457200" indent="-457200">
              <a:buFontTx/>
              <a:buChar char="-"/>
            </a:pPr>
            <a:r>
              <a:rPr lang="ru-RU" sz="3200" dirty="0" smtClean="0"/>
              <a:t>олимпиада по технологии;</a:t>
            </a:r>
          </a:p>
          <a:p>
            <a:pPr marL="457200" indent="-457200">
              <a:buFontTx/>
              <a:buChar char="-"/>
            </a:pPr>
            <a:r>
              <a:rPr lang="ru-RU" sz="3200" dirty="0" smtClean="0"/>
              <a:t>олимпиада по физической культуре;</a:t>
            </a:r>
          </a:p>
          <a:p>
            <a:pPr marL="457200" indent="-457200">
              <a:buFontTx/>
              <a:buChar char="-"/>
            </a:pPr>
            <a:r>
              <a:rPr lang="ru-RU" sz="3200" dirty="0" smtClean="0"/>
              <a:t>олимпиада по основам безопасности жизнедеятельности;</a:t>
            </a:r>
          </a:p>
          <a:p>
            <a:pPr marL="457200" indent="-457200">
              <a:buFontTx/>
              <a:buChar char="-"/>
            </a:pPr>
            <a:r>
              <a:rPr lang="ru-RU" sz="3200" dirty="0" smtClean="0"/>
              <a:t>олимпиада по астрономии.</a:t>
            </a:r>
          </a:p>
          <a:p>
            <a:pPr marL="457200" indent="-457200">
              <a:buFontTx/>
              <a:buChar char="-"/>
            </a:pPr>
            <a:endParaRPr lang="ru-RU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7116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Массовость участия в школьном этапе всероссийской олимпиады школьников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Задачи для муниципальных образований:</a:t>
            </a:r>
          </a:p>
          <a:p>
            <a:pPr marL="571500" indent="-571500">
              <a:buFontTx/>
              <a:buChar char="-"/>
            </a:pPr>
            <a:r>
              <a:rPr lang="ru-RU" sz="2400" dirty="0" smtClean="0"/>
              <a:t>- статистические </a:t>
            </a:r>
            <a:r>
              <a:rPr lang="ru-RU" sz="2400" dirty="0" smtClean="0"/>
              <a:t>данные привести в соответствие</a:t>
            </a:r>
          </a:p>
          <a:p>
            <a:pPr marL="571500" indent="-571500">
              <a:buFontTx/>
              <a:buChar char="-"/>
            </a:pPr>
            <a:r>
              <a:rPr lang="ru-RU" sz="2400" dirty="0" smtClean="0"/>
              <a:t>- увеличить численность участников </a:t>
            </a:r>
            <a:endParaRPr lang="ru-RU" sz="2400" dirty="0" smtClean="0"/>
          </a:p>
          <a:p>
            <a:r>
              <a:rPr lang="ru-RU" sz="2400" dirty="0" smtClean="0">
                <a:solidFill>
                  <a:srgbClr val="FF0000"/>
                </a:solidFill>
              </a:rPr>
              <a:t>      (</a:t>
            </a:r>
            <a:r>
              <a:rPr lang="ru-RU" sz="2400" dirty="0" smtClean="0">
                <a:solidFill>
                  <a:srgbClr val="FF0000"/>
                </a:solidFill>
              </a:rPr>
              <a:t>не только участий</a:t>
            </a:r>
            <a:r>
              <a:rPr lang="ru-RU" sz="2400" dirty="0" smtClean="0">
                <a:solidFill>
                  <a:srgbClr val="FF0000"/>
                </a:solidFill>
              </a:rPr>
              <a:t>) </a:t>
            </a:r>
            <a:r>
              <a:rPr lang="ru-RU" sz="2400" dirty="0" smtClean="0"/>
              <a:t>школьного этапа</a:t>
            </a:r>
            <a:endParaRPr lang="ru-RU" sz="2400" b="0" dirty="0" smtClean="0"/>
          </a:p>
          <a:p>
            <a:endParaRPr lang="ru-RU" sz="3600" b="0" dirty="0"/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12482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Массовость участия в школьном этапе всероссийской олимпиады школьников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Задачи для муниципальных образований:</a:t>
            </a:r>
          </a:p>
          <a:p>
            <a:pPr marL="571500" indent="-571500">
              <a:buFontTx/>
              <a:buChar char="-"/>
            </a:pPr>
            <a:r>
              <a:rPr lang="ru-RU" sz="2400" dirty="0" smtClean="0"/>
              <a:t>- обеспечить </a:t>
            </a:r>
            <a:r>
              <a:rPr lang="ru-RU" sz="2400" dirty="0"/>
              <a:t>право учащихся на участие в школьном этапе олимпиад по интересам, включая такие олимпиады как ОБЖ, искусство (МХК), физическую культуру, технологию и др., понимая всю ответственность следующей их </a:t>
            </a:r>
            <a:r>
              <a:rPr lang="ru-RU" sz="2400" dirty="0" err="1"/>
              <a:t>профилизации</a:t>
            </a:r>
            <a:r>
              <a:rPr lang="ru-RU" sz="2400" dirty="0"/>
              <a:t> и нацеливания, в том числе, на рабочие </a:t>
            </a:r>
            <a:r>
              <a:rPr lang="ru-RU" sz="2400" dirty="0" smtClean="0"/>
              <a:t>профессии</a:t>
            </a:r>
          </a:p>
          <a:p>
            <a:pPr marL="571500" indent="-571500">
              <a:buFontTx/>
              <a:buChar char="-"/>
            </a:pPr>
            <a:r>
              <a:rPr lang="ru-RU" sz="2400" dirty="0" smtClean="0"/>
              <a:t>- совершенствовать сетевое взаимодействие ОУ и УДО. Организовать взаимодействие структур</a:t>
            </a:r>
            <a:endParaRPr lang="ru-RU" sz="3600" dirty="0" smtClean="0"/>
          </a:p>
          <a:p>
            <a:endParaRPr lang="ru-RU" sz="3600" b="0" dirty="0"/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78746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Массовость участия в </a:t>
            </a:r>
            <a:r>
              <a:rPr lang="ru-RU" dirty="0" smtClean="0"/>
              <a:t>муниципальном </a:t>
            </a:r>
            <a:r>
              <a:rPr lang="ru-RU" dirty="0"/>
              <a:t>этапе всероссийской олимпиады школьников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sz="5400" dirty="0" smtClean="0"/>
              <a:t>Муниципальный этап всероссийской олимпиады школьников</a:t>
            </a:r>
            <a:endParaRPr lang="ru-RU" sz="5400" dirty="0"/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76733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c029g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C0C0C0"/>
      </a:lt2>
      <a:accent1>
        <a:srgbClr val="1B9AD9"/>
      </a:accent1>
      <a:accent2>
        <a:srgbClr val="E4A04E"/>
      </a:accent2>
      <a:accent3>
        <a:srgbClr val="FFFFFF"/>
      </a:accent3>
      <a:accent4>
        <a:srgbClr val="174578"/>
      </a:accent4>
      <a:accent5>
        <a:srgbClr val="ABCAE9"/>
      </a:accent5>
      <a:accent6>
        <a:srgbClr val="CF9146"/>
      </a:accent6>
      <a:hlink>
        <a:srgbClr val="66CC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E4A04E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CF9146"/>
        </a:accent6>
        <a:hlink>
          <a:srgbClr val="66CC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db2004c029g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C0C0C0"/>
      </a:lt2>
      <a:accent1>
        <a:srgbClr val="1B9AD9"/>
      </a:accent1>
      <a:accent2>
        <a:srgbClr val="E4A04E"/>
      </a:accent2>
      <a:accent3>
        <a:srgbClr val="FFFFFF"/>
      </a:accent3>
      <a:accent4>
        <a:srgbClr val="174578"/>
      </a:accent4>
      <a:accent5>
        <a:srgbClr val="ABCAE9"/>
      </a:accent5>
      <a:accent6>
        <a:srgbClr val="CF9146"/>
      </a:accent6>
      <a:hlink>
        <a:srgbClr val="66CC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E4A04E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CF9146"/>
        </a:accent6>
        <a:hlink>
          <a:srgbClr val="66CC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cdb2004c029gl</Template>
  <TotalTime>3780</TotalTime>
  <Words>655</Words>
  <Application>Microsoft Office PowerPoint</Application>
  <PresentationFormat>Экран (4:3)</PresentationFormat>
  <Paragraphs>261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cdb2004c029gl</vt:lpstr>
      <vt:lpstr>1_cdb2004c029gl</vt:lpstr>
      <vt:lpstr>Image</vt:lpstr>
      <vt:lpstr>Презентация PowerPoint</vt:lpstr>
      <vt:lpstr>Всероссийская олимпиада школьников и региональные олимпиады</vt:lpstr>
      <vt:lpstr>Презентация PowerPoint</vt:lpstr>
      <vt:lpstr>Массовость участия в школьном этапе всероссийской олимпиады школьников</vt:lpstr>
      <vt:lpstr>Массовость участия в школьном этапе всероссийской олимпиады школьников городов и районов края</vt:lpstr>
      <vt:lpstr>Отдельные олимпиады</vt:lpstr>
      <vt:lpstr>Массовость участия в школьном этапе всероссийской олимпиады школьников</vt:lpstr>
      <vt:lpstr>Массовость участия в школьном этапе всероссийской олимпиады школьников</vt:lpstr>
      <vt:lpstr>Массовость участия в муниципальном этапе всероссийской олимпиады школьников</vt:lpstr>
      <vt:lpstr>Массовость участия в муниципальном этапе всероссийской олимпиады школьников</vt:lpstr>
      <vt:lpstr>Презентация PowerPoint</vt:lpstr>
      <vt:lpstr>Массовость участия в региональном этапе всероссийской олимпиады школьников</vt:lpstr>
      <vt:lpstr>Число предметов,  по которым муниципальные образования достигли проходного балла для участия в региональном этапе всероссийской олимпиады школьников в 2012  - 2014 годах. </vt:lpstr>
      <vt:lpstr>Региональный этап на муниципальном уровне</vt:lpstr>
      <vt:lpstr>Механизм проведения</vt:lpstr>
      <vt:lpstr>Презентация PowerPoint</vt:lpstr>
      <vt:lpstr>ЗАДАЧА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Барышев</dc:creator>
  <cp:lastModifiedBy>mon313-2</cp:lastModifiedBy>
  <cp:revision>172</cp:revision>
  <cp:lastPrinted>2013-07-04T06:15:26Z</cp:lastPrinted>
  <dcterms:created xsi:type="dcterms:W3CDTF">2011-11-26T13:57:31Z</dcterms:created>
  <dcterms:modified xsi:type="dcterms:W3CDTF">2014-09-17T12:24:33Z</dcterms:modified>
</cp:coreProperties>
</file>