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9144000" cy="6858000" type="screen4x3"/>
  <p:notesSz cx="6858000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3305"/>
    <a:srgbClr val="00CC00"/>
    <a:srgbClr val="CC0000"/>
    <a:srgbClr val="FF0066"/>
    <a:srgbClr val="4D4D4D"/>
    <a:srgbClr val="F75615"/>
    <a:srgbClr val="C05B08"/>
    <a:srgbClr val="006600"/>
    <a:srgbClr val="00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8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7DDC7-89A3-4228-93D0-8438433A82C7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40037"/>
            <a:ext cx="5486400" cy="4490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71800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78342"/>
            <a:ext cx="2971800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781BF-D40B-498C-BDF7-ECC9538F26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58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D4C-7E67-4377-812F-1721CC2AD266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B217-CE1C-47B9-8CF1-B585CBF37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78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D4C-7E67-4377-812F-1721CC2AD266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B217-CE1C-47B9-8CF1-B585CBF37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99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D4C-7E67-4377-812F-1721CC2AD266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B217-CE1C-47B9-8CF1-B585CBF37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31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D4C-7E67-4377-812F-1721CC2AD266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B217-CE1C-47B9-8CF1-B585CBF37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98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D4C-7E67-4377-812F-1721CC2AD266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B217-CE1C-47B9-8CF1-B585CBF37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420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D4C-7E67-4377-812F-1721CC2AD266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B217-CE1C-47B9-8CF1-B585CBF37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02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D4C-7E67-4377-812F-1721CC2AD266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B217-CE1C-47B9-8CF1-B585CBF37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31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D4C-7E67-4377-812F-1721CC2AD266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B217-CE1C-47B9-8CF1-B585CBF37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943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D4C-7E67-4377-812F-1721CC2AD266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B217-CE1C-47B9-8CF1-B585CBF37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31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D4C-7E67-4377-812F-1721CC2AD266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B217-CE1C-47B9-8CF1-B585CBF37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197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D4C-7E67-4377-812F-1721CC2AD266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B217-CE1C-47B9-8CF1-B585CBF37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20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78D4C-7E67-4377-812F-1721CC2AD266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FB217-CE1C-47B9-8CF1-B585CBF37D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90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12" Type="http://schemas.openxmlformats.org/officeDocument/2006/relationships/image" Target="../media/image8.png"/><Relationship Id="rId17" Type="http://schemas.openxmlformats.org/officeDocument/2006/relationships/image" Target="../media/image13.jpeg"/><Relationship Id="rId2" Type="http://schemas.openxmlformats.org/officeDocument/2006/relationships/image" Target="../media/image1.png"/><Relationship Id="rId16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23.&#1085;&#1072;&#1074;&#1080;&#1075;&#1072;&#1090;&#1086;&#1088;.&#1076;&#1077;&#1090;&#1080;/" TargetMode="External"/><Relationship Id="rId11" Type="http://schemas.openxmlformats.org/officeDocument/2006/relationships/hyperlink" Target="mailto:cro.krd@mail.ru" TargetMode="External"/><Relationship Id="rId5" Type="http://schemas.openxmlformats.org/officeDocument/2006/relationships/hyperlink" Target="http://www.cdodd.ru/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7.png"/><Relationship Id="rId19" Type="http://schemas.openxmlformats.org/officeDocument/2006/relationships/image" Target="../media/image15.jpe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8" y="-12135"/>
            <a:ext cx="9144000" cy="6867672"/>
          </a:xfrm>
          <a:prstGeom prst="rect">
            <a:avLst/>
          </a:prstGeom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2221743" y="1581949"/>
            <a:ext cx="4906542" cy="5915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15" name="Picture 2" descr="Z:\ДОДАЛЕВА НЮ\лого интеллект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628" y="120131"/>
            <a:ext cx="1202478" cy="1204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4191" y="429510"/>
            <a:ext cx="7920880" cy="202034"/>
          </a:xfrm>
        </p:spPr>
        <p:txBody>
          <a:bodyPr>
            <a:noAutofit/>
          </a:bodyPr>
          <a:lstStyle/>
          <a:p>
            <a:r>
              <a:rPr lang="ru-RU" sz="800" b="1" dirty="0">
                <a:solidFill>
                  <a:srgbClr val="6B33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ГОСУДАРСТВЕННОЕ БЮДЖЕТНОЕ УЧРЕЖДЕНИЕ ДОПОЛНИТЕЛЬНОГО ОБРАЗОВАНИЯ КРАСНОДАРСКОГО КРАЯ </a:t>
            </a:r>
            <a:br>
              <a:rPr lang="ru-RU" sz="800" b="1" dirty="0">
                <a:solidFill>
                  <a:srgbClr val="6B330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b="1" dirty="0">
                <a:solidFill>
                  <a:srgbClr val="6B33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«ЦЕНТР РАЗВИТИЯ ОДАРЕННОСТИ»</a:t>
            </a:r>
            <a:br>
              <a:rPr lang="ru-RU" sz="800" b="1" dirty="0">
                <a:solidFill>
                  <a:srgbClr val="6B330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ОЧНО – ЗАОЧНОЕ ОБУЧЕНИЕ </a:t>
            </a:r>
            <a:br>
              <a:rPr lang="ru-RU" sz="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 ПРИМЕНЕНИЕМ ДИСТАНЦИОННЫХ ОБРАЗОВАТЕЛЬНЫХ ТЕХНОЛОГИЙ И ЭЛЕКТРОННОГО ОБУЧЕНИЯ) </a:t>
            </a:r>
            <a:br>
              <a:rPr lang="ru-RU" sz="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ДИСТАНЦИОННЫЕ КУРСЫ «ИНТЕЛЛЕКТУАЛ»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2035" y="2956413"/>
            <a:ext cx="19622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ТАКОЕ ДИСТАНЦИОННЫЕ КУРСЫ «ИНТЕЛЛЕКТУАЛ»</a:t>
            </a:r>
            <a:endParaRPr lang="ru-RU" sz="1400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600513" y="2032825"/>
            <a:ext cx="111325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выполнение </a:t>
            </a:r>
          </a:p>
          <a:p>
            <a:pPr algn="ctr"/>
            <a:r>
              <a:rPr lang="ru-RU" sz="9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практических </a:t>
            </a:r>
          </a:p>
          <a:p>
            <a:pPr algn="ctr"/>
            <a:r>
              <a:rPr lang="ru-RU" sz="9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</a:t>
            </a:r>
            <a:endParaRPr lang="ru-RU" sz="900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363952" y="1639109"/>
            <a:ext cx="137976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групповое и </a:t>
            </a:r>
          </a:p>
          <a:p>
            <a:pPr algn="ctr"/>
            <a:r>
              <a:rPr lang="ru-RU" sz="9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индивидуальное </a:t>
            </a:r>
          </a:p>
          <a:p>
            <a:pPr algn="ctr"/>
            <a:r>
              <a:rPr lang="ru-RU" sz="9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консультирование </a:t>
            </a:r>
          </a:p>
          <a:p>
            <a:pPr algn="ctr"/>
            <a:r>
              <a:rPr lang="ru-RU" sz="9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платформе </a:t>
            </a:r>
          </a:p>
          <a:p>
            <a:pPr algn="ctr"/>
            <a:r>
              <a:rPr lang="en-US" sz="9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Skype </a:t>
            </a:r>
            <a:r>
              <a:rPr lang="ru-RU" sz="9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en-US" sz="9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Zoom</a:t>
            </a:r>
            <a:endParaRPr lang="ru-RU" sz="900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460302" y="1736489"/>
            <a:ext cx="11903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получение методических комплектов</a:t>
            </a:r>
            <a:endParaRPr lang="ru-RU" sz="900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3378" y="3948376"/>
            <a:ext cx="132752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100" dirty="0">
              <a:solidFill>
                <a:srgbClr val="C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493" y="2437220"/>
            <a:ext cx="404331" cy="299205"/>
          </a:xfrm>
          <a:prstGeom prst="rect">
            <a:avLst/>
          </a:prstGeom>
        </p:spPr>
      </p:pic>
      <p:sp>
        <p:nvSpPr>
          <p:cNvPr id="32" name="Прямоугольник 31"/>
          <p:cNvSpPr/>
          <p:nvPr/>
        </p:nvSpPr>
        <p:spPr>
          <a:xfrm>
            <a:off x="2438961" y="2595479"/>
            <a:ext cx="19289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изучение предметов </a:t>
            </a:r>
          </a:p>
          <a:p>
            <a:pPr algn="ctr"/>
            <a:r>
              <a:rPr lang="ru-RU" sz="9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формате </a:t>
            </a:r>
            <a:r>
              <a:rPr lang="ru-RU" sz="900" b="1" dirty="0" err="1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видеолекций</a:t>
            </a:r>
            <a:r>
              <a:rPr lang="ru-RU" sz="9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самостоятельное изучение материала по методичкам</a:t>
            </a:r>
            <a:endParaRPr lang="ru-RU" sz="900" dirty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81603" y="4898262"/>
            <a:ext cx="176167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ПРИГЛАШАЮТСЯ И ЗАЯВЛЯЮТСЯ: </a:t>
            </a:r>
            <a:r>
              <a:rPr lang="ru-RU" sz="8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ПОБЕДИТЕЛИ И ПРИЗЁРЫ, УЧАСТНИКИ:</a:t>
            </a:r>
          </a:p>
          <a:p>
            <a:pPr algn="ctr"/>
            <a:endParaRPr lang="ru-RU" sz="800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27459" y="5491837"/>
            <a:ext cx="18707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ü"/>
            </a:pPr>
            <a:r>
              <a:rPr lang="ru-RU" sz="800" b="1" dirty="0">
                <a:solidFill>
                  <a:srgbClr val="6B33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ВСЕРОССИЙСКОЙ ОЛИМПИАДЫ ШКОЛЬНИКОВ</a:t>
            </a:r>
          </a:p>
          <a:p>
            <a:pPr marL="171450" indent="-171450" algn="ctr">
              <a:buFont typeface="Wingdings" panose="05000000000000000000" pitchFamily="2" charset="2"/>
              <a:buChar char="ü"/>
            </a:pPr>
            <a:r>
              <a:rPr lang="ru-RU" sz="800" b="1" dirty="0">
                <a:solidFill>
                  <a:srgbClr val="6B33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РЕГИОНАЛЬНЫХ ОЛИМПИАД</a:t>
            </a:r>
          </a:p>
          <a:p>
            <a:pPr marL="171450" indent="-171450" algn="ctr">
              <a:buFont typeface="Wingdings" panose="05000000000000000000" pitchFamily="2" charset="2"/>
              <a:buChar char="ü"/>
            </a:pPr>
            <a:r>
              <a:rPr lang="ru-RU" sz="800" b="1" dirty="0">
                <a:solidFill>
                  <a:srgbClr val="6B33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ИНТЕЛЛЕКТУАЛЬНЫХ СОСТЯЗАНИЙ И ПРОФИЛЬНЫХ СМЕН</a:t>
            </a:r>
          </a:p>
        </p:txBody>
      </p:sp>
      <p:sp>
        <p:nvSpPr>
          <p:cNvPr id="6" name="Овал 5"/>
          <p:cNvSpPr/>
          <p:nvPr/>
        </p:nvSpPr>
        <p:spPr>
          <a:xfrm>
            <a:off x="4616242" y="2336530"/>
            <a:ext cx="1602378" cy="1573335"/>
          </a:xfrm>
          <a:prstGeom prst="ellipse">
            <a:avLst/>
          </a:prstGeom>
          <a:solidFill>
            <a:srgbClr val="6B3305"/>
          </a:solidFill>
          <a:ln>
            <a:solidFill>
              <a:srgbClr val="6B33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4521376" y="2477539"/>
            <a:ext cx="17616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</a:t>
            </a:r>
          </a:p>
          <a:p>
            <a:pPr algn="ctr"/>
            <a:endParaRPr lang="ru-RU" sz="800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545226" y="2605675"/>
            <a:ext cx="1725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Кубанский государственный 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Кубанский государственный 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технологический университет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Армавирский государственный педагогический университет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Кубанский государственный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университет физкультуры, 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спорта и туризма</a:t>
            </a:r>
          </a:p>
        </p:txBody>
      </p:sp>
      <p:sp>
        <p:nvSpPr>
          <p:cNvPr id="27" name="Овал 26"/>
          <p:cNvSpPr/>
          <p:nvPr/>
        </p:nvSpPr>
        <p:spPr>
          <a:xfrm>
            <a:off x="4226003" y="3708148"/>
            <a:ext cx="923579" cy="943893"/>
          </a:xfrm>
          <a:prstGeom prst="ellipse">
            <a:avLst/>
          </a:prstGeom>
          <a:solidFill>
            <a:srgbClr val="6B3305"/>
          </a:solidFill>
          <a:ln>
            <a:solidFill>
              <a:srgbClr val="6B33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5031196" y="4199705"/>
            <a:ext cx="923579" cy="943893"/>
          </a:xfrm>
          <a:prstGeom prst="ellipse">
            <a:avLst/>
          </a:prstGeom>
          <a:solidFill>
            <a:srgbClr val="6B3305"/>
          </a:solidFill>
          <a:ln>
            <a:solidFill>
              <a:srgbClr val="6B33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5330389" y="5100259"/>
            <a:ext cx="923579" cy="943893"/>
          </a:xfrm>
          <a:prstGeom prst="ellipse">
            <a:avLst/>
          </a:prstGeom>
          <a:solidFill>
            <a:srgbClr val="6B3305"/>
          </a:solidFill>
          <a:ln>
            <a:solidFill>
              <a:srgbClr val="6B33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5092760" y="6005231"/>
            <a:ext cx="855342" cy="850306"/>
          </a:xfrm>
          <a:prstGeom prst="ellipse">
            <a:avLst/>
          </a:prstGeom>
          <a:solidFill>
            <a:srgbClr val="6B3305"/>
          </a:solidFill>
          <a:ln>
            <a:solidFill>
              <a:srgbClr val="6B33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177244" y="3758630"/>
            <a:ext cx="9933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искусство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литература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русский язык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астрономия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</a:t>
            </a:r>
          </a:p>
          <a:p>
            <a:pPr algn="ctr"/>
            <a:endParaRPr lang="ru-RU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281377" y="5092294"/>
            <a:ext cx="9933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Языки: 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английский 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испанский 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итальянский французский китайский 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немецкий 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4977433" y="4287161"/>
            <a:ext cx="9933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информатика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биология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физика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5013801" y="6146967"/>
            <a:ext cx="9933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физическая культура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ОБЖ</a:t>
            </a:r>
          </a:p>
          <a:p>
            <a:pPr algn="ctr"/>
            <a:endParaRPr lang="ru-RU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3340491" y="3884846"/>
            <a:ext cx="885512" cy="899209"/>
          </a:xfrm>
          <a:prstGeom prst="ellipse">
            <a:avLst/>
          </a:prstGeom>
          <a:solidFill>
            <a:srgbClr val="6B3305"/>
          </a:solidFill>
          <a:ln>
            <a:solidFill>
              <a:srgbClr val="6B33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3240799" y="3944155"/>
            <a:ext cx="108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химия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история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экология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обществознание</a:t>
            </a:r>
          </a:p>
          <a:p>
            <a:pPr algn="ctr"/>
            <a:r>
              <a:rPr lang="ru-RU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6967496" y="3648563"/>
            <a:ext cx="221884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ЗАПИСАТЬСЯ НА КУРСЫ?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210534" y="3857396"/>
            <a:ext cx="29790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b="1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Пройти электронную регистрацию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7266523" y="4057376"/>
            <a:ext cx="19034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www.cdodd.ru</a:t>
            </a:r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https://p23.</a:t>
            </a:r>
            <a:r>
              <a:rPr lang="ru-RU" sz="1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навигатор.дети</a:t>
            </a:r>
            <a:r>
              <a:rPr lang="ru-RU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510" y="2103165"/>
            <a:ext cx="333871" cy="33387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186" y="4471695"/>
            <a:ext cx="230832" cy="230832"/>
          </a:xfrm>
          <a:prstGeom prst="rect">
            <a:avLst/>
          </a:prstGeom>
        </p:spPr>
      </p:pic>
      <p:sp>
        <p:nvSpPr>
          <p:cNvPr id="41" name="Прямоугольник 40"/>
          <p:cNvSpPr/>
          <p:nvPr/>
        </p:nvSpPr>
        <p:spPr>
          <a:xfrm>
            <a:off x="7750602" y="4377269"/>
            <a:ext cx="1483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350075, г. Краснодар,</a:t>
            </a:r>
          </a:p>
          <a:p>
            <a:pPr algn="ctr"/>
            <a:r>
              <a:rPr lang="ru-RU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ул. Захарова, д.11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628" y="4768517"/>
            <a:ext cx="209770" cy="209770"/>
          </a:xfrm>
          <a:prstGeom prst="rect">
            <a:avLst/>
          </a:prstGeom>
        </p:spPr>
      </p:pic>
      <p:sp>
        <p:nvSpPr>
          <p:cNvPr id="52" name="Прямоугольник 51"/>
          <p:cNvSpPr/>
          <p:nvPr/>
        </p:nvSpPr>
        <p:spPr>
          <a:xfrm>
            <a:off x="7750602" y="4734073"/>
            <a:ext cx="16259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(861) -201 - 51 - 97</a:t>
            </a: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24164" y="4985275"/>
            <a:ext cx="235589" cy="230548"/>
          </a:xfrm>
          <a:prstGeom prst="rect">
            <a:avLst/>
          </a:prstGeom>
        </p:spPr>
      </p:pic>
      <p:sp>
        <p:nvSpPr>
          <p:cNvPr id="53" name="Прямоугольник 52"/>
          <p:cNvSpPr/>
          <p:nvPr/>
        </p:nvSpPr>
        <p:spPr>
          <a:xfrm>
            <a:off x="7573848" y="4961224"/>
            <a:ext cx="162595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cro.krd@mail.ru</a:t>
            </a:r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" name="Рисунок 3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31328" y="5208303"/>
            <a:ext cx="271684" cy="203763"/>
          </a:xfrm>
          <a:prstGeom prst="rect">
            <a:avLst/>
          </a:prstGeom>
        </p:spPr>
      </p:pic>
      <p:sp>
        <p:nvSpPr>
          <p:cNvPr id="55" name="Прямоугольник 54"/>
          <p:cNvSpPr/>
          <p:nvPr/>
        </p:nvSpPr>
        <p:spPr>
          <a:xfrm>
            <a:off x="7909513" y="5175698"/>
            <a:ext cx="127862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cro.odarenost.kk</a:t>
            </a:r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7" name="Рисунок 5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866" y="5446908"/>
            <a:ext cx="218924" cy="218924"/>
          </a:xfrm>
          <a:prstGeom prst="rect">
            <a:avLst/>
          </a:prstGeom>
        </p:spPr>
      </p:pic>
      <p:sp>
        <p:nvSpPr>
          <p:cNvPr id="58" name="Прямоугольник 57"/>
          <p:cNvSpPr/>
          <p:nvPr/>
        </p:nvSpPr>
        <p:spPr>
          <a:xfrm>
            <a:off x="7702806" y="5419611"/>
            <a:ext cx="156994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http://vk.com/crokrd</a:t>
            </a:r>
            <a:endParaRPr lang="ru-RU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60733" y="2090057"/>
            <a:ext cx="12736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</a:p>
          <a:p>
            <a:pPr algn="ctr"/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ПРЕДМЕТА</a:t>
            </a:r>
            <a:endParaRPr lang="ru-RU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4" name="Рисунок 6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441" y="1628022"/>
            <a:ext cx="317674" cy="317674"/>
          </a:xfrm>
          <a:prstGeom prst="rect">
            <a:avLst/>
          </a:prstGeom>
        </p:spPr>
      </p:pic>
      <p:sp>
        <p:nvSpPr>
          <p:cNvPr id="66" name="Овал 65"/>
          <p:cNvSpPr/>
          <p:nvPr/>
        </p:nvSpPr>
        <p:spPr>
          <a:xfrm>
            <a:off x="4828310" y="1275222"/>
            <a:ext cx="432942" cy="45192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877" y="1300561"/>
            <a:ext cx="401247" cy="401247"/>
          </a:xfrm>
          <a:prstGeom prst="rect">
            <a:avLst/>
          </a:prstGeom>
        </p:spPr>
      </p:pic>
      <p:pic>
        <p:nvPicPr>
          <p:cNvPr id="67" name="Рисунок 6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579" y="1219060"/>
            <a:ext cx="345799" cy="363925"/>
          </a:xfrm>
          <a:prstGeom prst="rect">
            <a:avLst/>
          </a:prstGeom>
        </p:spPr>
      </p:pic>
      <p:sp>
        <p:nvSpPr>
          <p:cNvPr id="68" name="Прямоугольник 67"/>
          <p:cNvSpPr/>
          <p:nvPr/>
        </p:nvSpPr>
        <p:spPr>
          <a:xfrm>
            <a:off x="6464463" y="1870027"/>
            <a:ext cx="15385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ЗАЧЕМ ЭТО НУЖНО</a:t>
            </a:r>
          </a:p>
          <a:p>
            <a:pPr algn="ctr"/>
            <a:r>
              <a:rPr lang="ru-RU" sz="9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к региональному этапу всероссийской олимпиады школьников</a:t>
            </a:r>
          </a:p>
          <a:p>
            <a:pPr algn="ctr"/>
            <a:endParaRPr lang="ru-RU" sz="1000" dirty="0">
              <a:solidFill>
                <a:srgbClr val="4D4D4D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7225337" y="2734086"/>
            <a:ext cx="187322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ПРЕИМУЩЕСТВА</a:t>
            </a:r>
          </a:p>
          <a:p>
            <a:pPr algn="ctr"/>
            <a:r>
              <a:rPr lang="ru-RU" sz="9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поступление </a:t>
            </a:r>
          </a:p>
          <a:p>
            <a:pPr algn="ctr"/>
            <a:r>
              <a:rPr lang="ru-RU" sz="900" b="1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ВУЗ без вступительных испытаний</a:t>
            </a:r>
          </a:p>
          <a:p>
            <a:pPr algn="ctr"/>
            <a:endParaRPr lang="ru-RU" sz="1000" dirty="0">
              <a:solidFill>
                <a:srgbClr val="4D4D4D"/>
              </a:solidFill>
            </a:endParaRPr>
          </a:p>
        </p:txBody>
      </p:sp>
      <p:pic>
        <p:nvPicPr>
          <p:cNvPr id="62" name="Picture 12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14"/>
          <a:stretch>
            <a:fillRect/>
          </a:stretch>
        </p:blipFill>
        <p:spPr bwMode="auto">
          <a:xfrm>
            <a:off x="6816336" y="1448697"/>
            <a:ext cx="384564" cy="332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7" descr="Z:\ПОСПЕХОВА О.В\от Головко\лого\дистант код.png">
            <a:extLst>
              <a:ext uri="{FF2B5EF4-FFF2-40B4-BE49-F238E27FC236}">
                <a16:creationId xmlns:a16="http://schemas.microsoft.com/office/drawing/2014/main" id="{76CD1065-D0B5-4E46-BA88-010540571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656" y="5722989"/>
            <a:ext cx="944279" cy="1022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CA4E3C7-88FE-4620-8872-8DA04385C0B5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29" y="183559"/>
            <a:ext cx="1597022" cy="1265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9058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1996</TotalTime>
  <Words>225</Words>
  <Application>Microsoft Office PowerPoint</Application>
  <PresentationFormat>Экран (4:3)</PresentationFormat>
  <Paragraphs>68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Тема Office</vt:lpstr>
      <vt:lpstr>ГОСУДАРСТВЕННОЕ БЮДЖЕТНОЕ УЧРЕЖДЕНИЕ ДОПОЛНИТЕЛЬНОГО ОБРАЗОВАНИЯ КРАСНОДАРСКОГО КРАЯ  «ЦЕНТР РАЗВИТИЯ ОДАРЕННОСТИ» ОЧНО – ЗАОЧНОЕ ОБУЧЕНИЕ  (С ПРИМЕНЕНИЕМ ДИСТАНЦИОННЫХ ОБРАЗОВАТЕЛЬНЫХ ТЕХНОЛОГИЙ И ЭЛЕКТРОННОГО ОБУЧЕНИЯ)  ДИСТАНЦИОННЫЕ КУРСЫ «ИНТЕЛЛЕКТУАЛ»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guest</dc:creator>
  <cp:lastModifiedBy>CRO</cp:lastModifiedBy>
  <cp:revision>189</cp:revision>
  <cp:lastPrinted>2021-05-18T07:12:52Z</cp:lastPrinted>
  <dcterms:created xsi:type="dcterms:W3CDTF">2020-09-01T07:28:48Z</dcterms:created>
  <dcterms:modified xsi:type="dcterms:W3CDTF">2021-08-03T08:38:04Z</dcterms:modified>
</cp:coreProperties>
</file>