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563" r:id="rId3"/>
    <p:sldId id="765" r:id="rId4"/>
    <p:sldId id="766" r:id="rId5"/>
    <p:sldId id="783" r:id="rId6"/>
    <p:sldId id="768" r:id="rId7"/>
    <p:sldId id="784" r:id="rId8"/>
    <p:sldId id="769" r:id="rId9"/>
    <p:sldId id="770" r:id="rId10"/>
    <p:sldId id="772" r:id="rId11"/>
    <p:sldId id="773" r:id="rId12"/>
    <p:sldId id="771" r:id="rId13"/>
    <p:sldId id="774" r:id="rId14"/>
    <p:sldId id="775" r:id="rId15"/>
    <p:sldId id="777" r:id="rId16"/>
    <p:sldId id="786" r:id="rId17"/>
    <p:sldId id="793" r:id="rId18"/>
    <p:sldId id="778" r:id="rId19"/>
    <p:sldId id="779" r:id="rId20"/>
    <p:sldId id="780" r:id="rId21"/>
    <p:sldId id="781" r:id="rId22"/>
    <p:sldId id="810" r:id="rId23"/>
    <p:sldId id="811" r:id="rId24"/>
    <p:sldId id="812" r:id="rId25"/>
    <p:sldId id="813" r:id="rId26"/>
    <p:sldId id="814" r:id="rId27"/>
    <p:sldId id="787" r:id="rId28"/>
    <p:sldId id="788" r:id="rId29"/>
    <p:sldId id="790" r:id="rId30"/>
    <p:sldId id="789" r:id="rId31"/>
    <p:sldId id="791" r:id="rId32"/>
    <p:sldId id="792" r:id="rId33"/>
    <p:sldId id="795" r:id="rId34"/>
    <p:sldId id="794" r:id="rId35"/>
    <p:sldId id="797" r:id="rId36"/>
    <p:sldId id="796" r:id="rId37"/>
    <p:sldId id="798" r:id="rId38"/>
    <p:sldId id="799" r:id="rId39"/>
    <p:sldId id="800" r:id="rId40"/>
    <p:sldId id="801" r:id="rId41"/>
    <p:sldId id="802" r:id="rId42"/>
    <p:sldId id="803" r:id="rId43"/>
    <p:sldId id="804" r:id="rId44"/>
    <p:sldId id="805" r:id="rId45"/>
    <p:sldId id="806" r:id="rId46"/>
    <p:sldId id="807" r:id="rId47"/>
    <p:sldId id="808" r:id="rId48"/>
    <p:sldId id="809" r:id="rId49"/>
    <p:sldId id="305"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D7D"/>
    <a:srgbClr val="000099"/>
    <a:srgbClr val="00FFFF"/>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2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8D17E48-FF7B-4A32-A93D-F16BFF1A24B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D17E48-FF7B-4A32-A93D-F16BFF1A24B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D17E48-FF7B-4A32-A93D-F16BFF1A24B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D17E48-FF7B-4A32-A93D-F16BFF1A24B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D17E48-FF7B-4A32-A93D-F16BFF1A24B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D17E48-FF7B-4A32-A93D-F16BFF1A24B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D17E48-FF7B-4A32-A93D-F16BFF1A24B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D17E48-FF7B-4A32-A93D-F16BFF1A24B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D17E48-FF7B-4A32-A93D-F16BFF1A24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D17E48-FF7B-4A32-A93D-F16BFF1A24B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29D38AB-C147-4F8A-B6CD-0A5C77D49C1F}" type="datetimeFigureOut">
              <a:rPr lang="ru-RU" smtClean="0"/>
              <a:pPr/>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8D17E48-FF7B-4A32-A93D-F16BFF1A24B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9D38AB-C147-4F8A-B6CD-0A5C77D49C1F}" type="datetimeFigureOut">
              <a:rPr lang="ru-RU" smtClean="0"/>
              <a:pPr/>
              <a:t>12.05.2020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D17E48-FF7B-4A32-A93D-F16BFF1A24B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36268" y="601524"/>
            <a:ext cx="6792116" cy="523220"/>
          </a:xfrm>
          <a:prstGeom prst="rect">
            <a:avLst/>
          </a:prstGeom>
        </p:spPr>
        <p:txBody>
          <a:bodyPr wrap="none">
            <a:spAutoFit/>
          </a:bodyPr>
          <a:lstStyle/>
          <a:p>
            <a:r>
              <a:rPr lang="ru-RU" sz="2800" b="1" dirty="0" smtClean="0">
                <a:latin typeface="Times New Roman" pitchFamily="18" charset="0"/>
                <a:cs typeface="Times New Roman" pitchFamily="18" charset="0"/>
              </a:rPr>
              <a:t>Программа «Эрудит« (второе полугодие)</a:t>
            </a:r>
            <a:endParaRPr lang="ru-RU" sz="2800" b="1" dirty="0">
              <a:latin typeface="Times New Roman" pitchFamily="18" charset="0"/>
              <a:cs typeface="Times New Roman" pitchFamily="18" charset="0"/>
            </a:endParaRPr>
          </a:p>
        </p:txBody>
      </p:sp>
      <p:sp>
        <p:nvSpPr>
          <p:cNvPr id="5" name="Прямоугольник 4"/>
          <p:cNvSpPr/>
          <p:nvPr/>
        </p:nvSpPr>
        <p:spPr>
          <a:xfrm>
            <a:off x="323528" y="2244928"/>
            <a:ext cx="8568952" cy="3046988"/>
          </a:xfrm>
          <a:prstGeom prst="rect">
            <a:avLst/>
          </a:prstGeom>
          <a:solidFill>
            <a:srgbClr val="000099"/>
          </a:solidFill>
          <a:ln w="63500">
            <a:solidFill>
              <a:srgbClr val="C00000"/>
            </a:solidFill>
          </a:ln>
        </p:spPr>
        <p:txBody>
          <a:bodyPr wrap="square">
            <a:spAutoFit/>
          </a:bodyPr>
          <a:lstStyle/>
          <a:p>
            <a:pPr algn="ctr"/>
            <a:r>
              <a:rPr lang="ru-RU" sz="4800" dirty="0" smtClean="0">
                <a:latin typeface="Times New Roman" pitchFamily="18" charset="0"/>
                <a:cs typeface="Times New Roman" pitchFamily="18" charset="0"/>
              </a:rPr>
              <a:t>Вращение линий узлов апсид лунной орбиты, тропический, аномалистический и драконический месяцы. </a:t>
            </a:r>
          </a:p>
        </p:txBody>
      </p:sp>
      <p:sp>
        <p:nvSpPr>
          <p:cNvPr id="6" name="Прямоугольник 5"/>
          <p:cNvSpPr/>
          <p:nvPr/>
        </p:nvSpPr>
        <p:spPr>
          <a:xfrm>
            <a:off x="3491880" y="1352962"/>
            <a:ext cx="2337178" cy="707886"/>
          </a:xfrm>
          <a:prstGeom prst="rect">
            <a:avLst/>
          </a:prstGeom>
          <a:solidFill>
            <a:schemeClr val="tx1"/>
          </a:solidFill>
        </p:spPr>
        <p:txBody>
          <a:bodyPr wrap="none">
            <a:spAutoFit/>
          </a:bodyPr>
          <a:lstStyle/>
          <a:p>
            <a:pPr algn="ctr"/>
            <a:r>
              <a:rPr lang="ru-RU" sz="4000" b="1" dirty="0" smtClean="0">
                <a:solidFill>
                  <a:srgbClr val="000099"/>
                </a:solidFill>
                <a:latin typeface="Times New Roman" pitchFamily="18" charset="0"/>
                <a:cs typeface="Times New Roman" pitchFamily="18" charset="0"/>
              </a:rPr>
              <a:t>Лекция 6</a:t>
            </a:r>
            <a:endParaRPr lang="ru-RU" sz="4000" b="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95936" y="1340768"/>
            <a:ext cx="4896544" cy="5262979"/>
          </a:xfrm>
          <a:prstGeom prst="rect">
            <a:avLst/>
          </a:prstGeom>
          <a:solidFill>
            <a:srgbClr val="002060"/>
          </a:solidFill>
          <a:ln w="63500">
            <a:solidFill>
              <a:srgbClr val="00B050"/>
            </a:solidFill>
          </a:ln>
        </p:spPr>
        <p:txBody>
          <a:bodyPr wrap="square">
            <a:spAutoFit/>
          </a:bodyPr>
          <a:lstStyle/>
          <a:p>
            <a:pPr algn="just"/>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Орбита Луны – эллипс, в одном из фокусов которого находится Земля. Поэтому расстояние от Луны до Земли непостоянно. Средний лунный эксцентриситет составляет – 0.0549</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В перигее – 363104 км, а в апогее – 405696 км. Эти цифры средние, их текущие значения меняются с периодом около 207 дней по сложным зависимостям.</a:t>
            </a:r>
            <a:endParaRPr lang="ru-RU" sz="2800" dirty="0">
              <a:latin typeface="Times New Roman" pitchFamily="18" charset="0"/>
              <a:cs typeface="Times New Roman" pitchFamily="18" charset="0"/>
            </a:endParaRPr>
          </a:p>
        </p:txBody>
      </p:sp>
      <p:sp>
        <p:nvSpPr>
          <p:cNvPr id="6" name="Прямоугольник 5"/>
          <p:cNvSpPr/>
          <p:nvPr/>
        </p:nvSpPr>
        <p:spPr>
          <a:xfrm>
            <a:off x="5436096" y="476672"/>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79512" y="1124744"/>
            <a:ext cx="3672408" cy="3819304"/>
          </a:xfrm>
          <a:prstGeom prst="rect">
            <a:avLst/>
          </a:prstGeom>
          <a:noFill/>
          <a:ln w="9525">
            <a:noFill/>
            <a:miter lim="800000"/>
            <a:headEnd/>
            <a:tailEnd/>
          </a:ln>
        </p:spPr>
      </p:pic>
      <p:sp>
        <p:nvSpPr>
          <p:cNvPr id="5" name="Прямоугольник 4"/>
          <p:cNvSpPr/>
          <p:nvPr/>
        </p:nvSpPr>
        <p:spPr>
          <a:xfrm>
            <a:off x="179512" y="5013176"/>
            <a:ext cx="3672408" cy="954107"/>
          </a:xfrm>
          <a:prstGeom prst="rect">
            <a:avLst/>
          </a:prstGeom>
        </p:spPr>
        <p:txBody>
          <a:bodyPr wrap="square">
            <a:spAutoFit/>
          </a:bodyPr>
          <a:lstStyle/>
          <a:p>
            <a:pPr algn="ctr"/>
            <a:r>
              <a:rPr lang="ru-RU" sz="2800" b="1" dirty="0" smtClean="0">
                <a:solidFill>
                  <a:srgbClr val="000099"/>
                </a:solidFill>
                <a:latin typeface="Times New Roman" pitchFamily="18" charset="0"/>
                <a:cs typeface="Times New Roman" pitchFamily="18" charset="0"/>
              </a:rPr>
              <a:t>Схема движения Луны </a:t>
            </a:r>
            <a:endParaRPr lang="ru-RU" b="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95936" y="1760617"/>
            <a:ext cx="4896544" cy="3108543"/>
          </a:xfrm>
          <a:prstGeom prst="rect">
            <a:avLst/>
          </a:prstGeom>
          <a:solidFill>
            <a:srgbClr val="002060"/>
          </a:solidFill>
          <a:ln w="63500">
            <a:solidFill>
              <a:srgbClr val="00B050"/>
            </a:solidFill>
          </a:ln>
        </p:spPr>
        <p:txBody>
          <a:bodyPr wrap="square">
            <a:spAutoFit/>
          </a:bodyPr>
          <a:lstStyle/>
          <a:p>
            <a:pPr algn="just"/>
            <a:r>
              <a:rPr lang="ru-RU" sz="2800" dirty="0" smtClean="0">
                <a:latin typeface="Times New Roman" pitchFamily="18" charset="0"/>
                <a:cs typeface="Times New Roman" pitchFamily="18" charset="0"/>
              </a:rPr>
              <a:t>	Из-за непостоянства расстояния до Луны ее видимый угловой диаметр изменяется примерно на ± 6,7% от среднего значения. Это явление называется </a:t>
            </a:r>
            <a:r>
              <a:rPr lang="ru-RU" sz="2800" b="1" i="1" dirty="0" smtClean="0">
                <a:solidFill>
                  <a:schemeClr val="accent6">
                    <a:lumMod val="75000"/>
                  </a:schemeClr>
                </a:solidFill>
                <a:latin typeface="Times New Roman" pitchFamily="18" charset="0"/>
                <a:cs typeface="Times New Roman" pitchFamily="18" charset="0"/>
              </a:rPr>
              <a:t>либрацией</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6" name="Прямоугольник 5"/>
          <p:cNvSpPr/>
          <p:nvPr/>
        </p:nvSpPr>
        <p:spPr>
          <a:xfrm>
            <a:off x="5436096" y="824513"/>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79512" y="1124744"/>
            <a:ext cx="3672408" cy="3819304"/>
          </a:xfrm>
          <a:prstGeom prst="rect">
            <a:avLst/>
          </a:prstGeom>
          <a:noFill/>
          <a:ln w="9525">
            <a:noFill/>
            <a:miter lim="800000"/>
            <a:headEnd/>
            <a:tailEnd/>
          </a:ln>
        </p:spPr>
      </p:pic>
      <p:sp>
        <p:nvSpPr>
          <p:cNvPr id="5" name="Прямоугольник 4"/>
          <p:cNvSpPr/>
          <p:nvPr/>
        </p:nvSpPr>
        <p:spPr>
          <a:xfrm>
            <a:off x="179512" y="5013176"/>
            <a:ext cx="3672408" cy="954107"/>
          </a:xfrm>
          <a:prstGeom prst="rect">
            <a:avLst/>
          </a:prstGeom>
        </p:spPr>
        <p:txBody>
          <a:bodyPr wrap="square">
            <a:spAutoFit/>
          </a:bodyPr>
          <a:lstStyle/>
          <a:p>
            <a:pPr algn="ctr"/>
            <a:r>
              <a:rPr lang="ru-RU" sz="2800" b="1" dirty="0" smtClean="0">
                <a:solidFill>
                  <a:srgbClr val="000099"/>
                </a:solidFill>
                <a:latin typeface="Times New Roman" pitchFamily="18" charset="0"/>
                <a:cs typeface="Times New Roman" pitchFamily="18" charset="0"/>
              </a:rPr>
              <a:t>Схема движения Луны </a:t>
            </a:r>
            <a:endParaRPr lang="ru-RU" b="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005064"/>
            <a:ext cx="8712968" cy="2677656"/>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Точки перигея и апогея находятся на одной линии с центром Земли, которая называется </a:t>
            </a:r>
            <a:r>
              <a:rPr lang="ru-RU" sz="2800" b="1" i="1" dirty="0" smtClean="0">
                <a:solidFill>
                  <a:schemeClr val="accent6">
                    <a:lumMod val="75000"/>
                  </a:schemeClr>
                </a:solidFill>
                <a:latin typeface="Times New Roman" pitchFamily="18" charset="0"/>
                <a:cs typeface="Times New Roman" pitchFamily="18" charset="0"/>
              </a:rPr>
              <a:t>линией апсид</a:t>
            </a:r>
            <a:r>
              <a:rPr lang="ru-RU" sz="2800" dirty="0" smtClean="0">
                <a:latin typeface="Times New Roman" pitchFamily="18" charset="0"/>
                <a:cs typeface="Times New Roman" pitchFamily="18" charset="0"/>
              </a:rPr>
              <a:t>. Эта линия совпадает с большой осью эллипса. Она тоже медленно вращается в ту же сторону, что и другие компоненты рассматриваемой схемы, делая полный оборот за 8,85 лет.</a:t>
            </a:r>
            <a:endParaRPr lang="ru-RU" sz="2600" dirty="0">
              <a:latin typeface="Times New Roman" pitchFamily="18" charset="0"/>
              <a:cs typeface="Times New Roman" pitchFamily="18" charset="0"/>
            </a:endParaRPr>
          </a:p>
        </p:txBody>
      </p:sp>
      <p:sp>
        <p:nvSpPr>
          <p:cNvPr id="6" name="Прямоугольник 5"/>
          <p:cNvSpPr/>
          <p:nvPr/>
        </p:nvSpPr>
        <p:spPr>
          <a:xfrm>
            <a:off x="5436096" y="188640"/>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23528" y="908720"/>
            <a:ext cx="6336704" cy="3021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52120" y="1628800"/>
            <a:ext cx="3240360" cy="4401205"/>
          </a:xfrm>
          <a:prstGeom prst="rect">
            <a:avLst/>
          </a:prstGeom>
          <a:solidFill>
            <a:srgbClr val="002060"/>
          </a:solidFill>
          <a:ln w="63500">
            <a:solidFill>
              <a:srgbClr val="00B050"/>
            </a:solidFill>
          </a:ln>
        </p:spPr>
        <p:txBody>
          <a:bodyPr wrap="square">
            <a:spAutoFit/>
          </a:bodyPr>
          <a:lstStyle/>
          <a:p>
            <a:r>
              <a:rPr lang="ru-RU" sz="2800" b="1" dirty="0" smtClean="0">
                <a:latin typeface="Times New Roman" pitchFamily="18" charset="0"/>
                <a:cs typeface="Times New Roman" pitchFamily="18" charset="0"/>
              </a:rPr>
              <a:t>1</a:t>
            </a:r>
            <a:r>
              <a:rPr lang="ru-RU" sz="2800" dirty="0" smtClean="0">
                <a:latin typeface="Times New Roman" pitchFamily="18" charset="0"/>
                <a:cs typeface="Times New Roman" pitchFamily="18" charset="0"/>
              </a:rPr>
              <a:t> Земля</a:t>
            </a:r>
            <a:br>
              <a:rPr lang="ru-RU"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орбита спутника</a:t>
            </a:r>
            <a:br>
              <a:rPr lang="ru-RU"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3</a:t>
            </a:r>
            <a:r>
              <a:rPr lang="ru-RU" sz="2800" dirty="0" smtClean="0">
                <a:latin typeface="Times New Roman" pitchFamily="18" charset="0"/>
                <a:cs typeface="Times New Roman" pitchFamily="18" charset="0"/>
              </a:rPr>
              <a:t> спутник Земли</a:t>
            </a:r>
            <a:br>
              <a:rPr lang="ru-RU"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4</a:t>
            </a:r>
            <a:r>
              <a:rPr lang="ru-RU" sz="2800" dirty="0" smtClean="0">
                <a:latin typeface="Times New Roman" pitchFamily="18" charset="0"/>
                <a:cs typeface="Times New Roman" pitchFamily="18" charset="0"/>
              </a:rPr>
              <a:t> линия земного экватора</a:t>
            </a:r>
            <a:br>
              <a:rPr lang="ru-RU"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5</a:t>
            </a:r>
            <a:r>
              <a:rPr lang="ru-RU" sz="2800" dirty="0" smtClean="0">
                <a:latin typeface="Times New Roman" pitchFamily="18" charset="0"/>
                <a:cs typeface="Times New Roman" pitchFamily="18" charset="0"/>
              </a:rPr>
              <a:t> ось вращения Земли</a:t>
            </a:r>
            <a:br>
              <a:rPr lang="ru-RU"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6</a:t>
            </a:r>
            <a:r>
              <a:rPr lang="ru-RU" sz="2800" dirty="0" smtClean="0">
                <a:latin typeface="Times New Roman" pitchFamily="18" charset="0"/>
                <a:cs typeface="Times New Roman" pitchFamily="18" charset="0"/>
              </a:rPr>
              <a:t> перигей</a:t>
            </a:r>
            <a:br>
              <a:rPr lang="ru-RU"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7</a:t>
            </a:r>
            <a:r>
              <a:rPr lang="ru-RU" sz="2800" dirty="0" smtClean="0">
                <a:latin typeface="Times New Roman" pitchFamily="18" charset="0"/>
                <a:cs typeface="Times New Roman" pitchFamily="18" charset="0"/>
              </a:rPr>
              <a:t> апогей</a:t>
            </a:r>
            <a:br>
              <a:rPr lang="ru-RU"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8</a:t>
            </a:r>
            <a:r>
              <a:rPr lang="ru-RU" sz="2800" dirty="0" smtClean="0">
                <a:latin typeface="Times New Roman" pitchFamily="18" charset="0"/>
                <a:cs typeface="Times New Roman" pitchFamily="18" charset="0"/>
              </a:rPr>
              <a:t> линия апсид</a:t>
            </a:r>
            <a:endParaRPr lang="ru-RU" sz="2600" dirty="0">
              <a:latin typeface="Times New Roman" pitchFamily="18" charset="0"/>
              <a:cs typeface="Times New Roman" pitchFamily="18" charset="0"/>
            </a:endParaRPr>
          </a:p>
        </p:txBody>
      </p:sp>
      <p:sp>
        <p:nvSpPr>
          <p:cNvPr id="6" name="Прямоугольник 5"/>
          <p:cNvSpPr/>
          <p:nvPr/>
        </p:nvSpPr>
        <p:spPr>
          <a:xfrm>
            <a:off x="5436096" y="764704"/>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251520" y="1916832"/>
            <a:ext cx="5256584" cy="3555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005064"/>
            <a:ext cx="8712968" cy="2677656"/>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Период между прохождениями Луной перигея (27 суток 13 часов 18 минут и 33 секунды) называется </a:t>
            </a:r>
            <a:r>
              <a:rPr lang="ru-RU" sz="2800" b="1" i="1" dirty="0" smtClean="0">
                <a:solidFill>
                  <a:schemeClr val="accent6">
                    <a:lumMod val="75000"/>
                  </a:schemeClr>
                </a:solidFill>
                <a:latin typeface="Times New Roman" pitchFamily="18" charset="0"/>
                <a:cs typeface="Times New Roman" pitchFamily="18" charset="0"/>
              </a:rPr>
              <a:t>аномалистическим месяцем</a:t>
            </a:r>
            <a:r>
              <a:rPr lang="ru-RU" sz="2800" dirty="0" smtClean="0">
                <a:latin typeface="Times New Roman" pitchFamily="18" charset="0"/>
                <a:cs typeface="Times New Roman" pitchFamily="18" charset="0"/>
              </a:rPr>
              <a:t>. Он превышает длительность сидерического месяца из-за постоянного «убегания» перигея от Луны вследствие упомянутого вращения лини апсид.</a:t>
            </a:r>
            <a:endParaRPr lang="ru-RU" sz="2600" dirty="0">
              <a:latin typeface="Times New Roman" pitchFamily="18" charset="0"/>
              <a:cs typeface="Times New Roman" pitchFamily="18" charset="0"/>
            </a:endParaRPr>
          </a:p>
        </p:txBody>
      </p:sp>
      <p:sp>
        <p:nvSpPr>
          <p:cNvPr id="6" name="Прямоугольник 5"/>
          <p:cNvSpPr/>
          <p:nvPr/>
        </p:nvSpPr>
        <p:spPr>
          <a:xfrm>
            <a:off x="5436096" y="188640"/>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23528" y="908720"/>
            <a:ext cx="6336704" cy="3021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11960" y="1484784"/>
            <a:ext cx="4680520" cy="2677656"/>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t> </a:t>
            </a:r>
            <a:r>
              <a:rPr lang="ru-RU" sz="2800" dirty="0" smtClean="0">
                <a:latin typeface="Times New Roman" pitchFamily="18" charset="0"/>
                <a:cs typeface="Times New Roman" pitchFamily="18" charset="0"/>
              </a:rPr>
              <a:t>Плоскость лунной орбиты расположена под небольшим углом по отношению к плоскости земной орбиты (плоскость эклиптики</a:t>
            </a:r>
            <a:r>
              <a:rPr lang="ru-RU" sz="2800" i="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p>
        </p:txBody>
      </p:sp>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179512" y="980728"/>
            <a:ext cx="3816424" cy="3148110"/>
          </a:xfrm>
          <a:prstGeom prst="rect">
            <a:avLst/>
          </a:prstGeom>
          <a:noFill/>
          <a:ln w="9525">
            <a:noFill/>
            <a:miter lim="800000"/>
            <a:headEnd/>
            <a:tailEnd/>
          </a:ln>
        </p:spPr>
      </p:pic>
      <p:sp>
        <p:nvSpPr>
          <p:cNvPr id="7" name="Прямоугольник 6"/>
          <p:cNvSpPr/>
          <p:nvPr/>
        </p:nvSpPr>
        <p:spPr>
          <a:xfrm>
            <a:off x="179512" y="4293096"/>
            <a:ext cx="8712968" cy="2246769"/>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Этот угол называется </a:t>
            </a:r>
            <a:r>
              <a:rPr lang="ru-RU" sz="2800" b="1" i="1" dirty="0" smtClean="0">
                <a:solidFill>
                  <a:schemeClr val="accent6">
                    <a:lumMod val="75000"/>
                  </a:schemeClr>
                </a:solidFill>
                <a:latin typeface="Times New Roman" pitchFamily="18" charset="0"/>
                <a:cs typeface="Times New Roman" pitchFamily="18" charset="0"/>
              </a:rPr>
              <a:t>наклонением орбиты</a:t>
            </a:r>
            <a:r>
              <a:rPr lang="ru-RU" sz="2800" dirty="0" smtClean="0">
                <a:latin typeface="Times New Roman" pitchFamily="18" charset="0"/>
                <a:cs typeface="Times New Roman" pitchFamily="18" charset="0"/>
              </a:rPr>
              <a:t> и находится в диапазоне от 4°59' до 5°19'. </a:t>
            </a:r>
          </a:p>
          <a:p>
            <a:pPr algn="just"/>
            <a:r>
              <a:rPr lang="ru-RU" sz="2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Точка пересечения лунной орбиты с плоскостью эклиптики при восходящем движении Луны называется </a:t>
            </a:r>
            <a:r>
              <a:rPr lang="ru-RU" sz="2800" b="1" i="1" dirty="0" smtClean="0">
                <a:solidFill>
                  <a:schemeClr val="accent6">
                    <a:lumMod val="75000"/>
                  </a:schemeClr>
                </a:solidFill>
                <a:latin typeface="Times New Roman" pitchFamily="18" charset="0"/>
                <a:cs typeface="Times New Roman" pitchFamily="18" charset="0"/>
              </a:rPr>
              <a:t>восходящим узлом</a:t>
            </a:r>
            <a:r>
              <a:rPr lang="ru-RU" sz="2800" dirty="0" smtClean="0">
                <a:latin typeface="Times New Roman" pitchFamily="18" charset="0"/>
                <a:cs typeface="Times New Roman" pitchFamily="18" charset="0"/>
              </a:rPr>
              <a:t> (обозначается Ω).</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67544" y="908720"/>
            <a:ext cx="8280920" cy="564660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484784"/>
            <a:ext cx="8352928" cy="2554545"/>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ru-RU" sz="3200" b="1" i="1" dirty="0" smtClean="0">
                <a:solidFill>
                  <a:schemeClr val="accent6">
                    <a:lumMod val="75000"/>
                  </a:schemeClr>
                </a:solidFill>
                <a:latin typeface="Times New Roman" pitchFamily="18" charset="0"/>
                <a:cs typeface="Times New Roman" pitchFamily="18" charset="0"/>
              </a:rPr>
              <a:t>Лунные узлы </a:t>
            </a:r>
            <a:r>
              <a:rPr lang="ru-RU" sz="3200" dirty="0" smtClean="0">
                <a:latin typeface="Times New Roman" pitchFamily="18" charset="0"/>
                <a:cs typeface="Times New Roman" pitchFamily="18" charset="0"/>
              </a:rPr>
              <a:t>– точки пересечения лунной и земной орбит. Они постоянно перемещаются по эклиптике навстречу движения Луны, совершая полный оборот по эклиптике за 18 лет 7 месяцев.</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3968" y="1340768"/>
            <a:ext cx="4680520" cy="2169825"/>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 Этот узел перемещается в направлении, противоположном всем другим вращениям, совершая полный оборот за 18,6 лет. </a:t>
            </a:r>
            <a:endParaRPr lang="ru-RU" sz="2700" dirty="0">
              <a:latin typeface="Times New Roman" pitchFamily="18" charset="0"/>
              <a:cs typeface="Times New Roman" pitchFamily="18" charset="0"/>
            </a:endParaRPr>
          </a:p>
        </p:txBody>
      </p:sp>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11694" y="908720"/>
            <a:ext cx="3928258" cy="3240360"/>
          </a:xfrm>
          <a:prstGeom prst="rect">
            <a:avLst/>
          </a:prstGeom>
          <a:noFill/>
          <a:ln w="9525">
            <a:noFill/>
            <a:miter lim="800000"/>
            <a:headEnd/>
            <a:tailEnd/>
          </a:ln>
        </p:spPr>
      </p:pic>
      <p:sp>
        <p:nvSpPr>
          <p:cNvPr id="5" name="Прямоугольник 4"/>
          <p:cNvSpPr/>
          <p:nvPr/>
        </p:nvSpPr>
        <p:spPr>
          <a:xfrm>
            <a:off x="251520" y="4277414"/>
            <a:ext cx="8712968" cy="1815882"/>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t> </a:t>
            </a:r>
            <a:r>
              <a:rPr lang="ru-RU" sz="2800" dirty="0" smtClean="0">
                <a:latin typeface="Times New Roman" pitchFamily="18" charset="0"/>
                <a:cs typeface="Times New Roman" pitchFamily="18" charset="0"/>
              </a:rPr>
              <a:t>Причина - </a:t>
            </a:r>
            <a:r>
              <a:rPr lang="ru-RU" sz="2800" b="1" i="1" dirty="0" smtClean="0">
                <a:solidFill>
                  <a:schemeClr val="accent6">
                    <a:lumMod val="75000"/>
                  </a:schemeClr>
                </a:solidFill>
                <a:latin typeface="Times New Roman" pitchFamily="18" charset="0"/>
                <a:cs typeface="Times New Roman" pitchFamily="18" charset="0"/>
              </a:rPr>
              <a:t>прецессия</a:t>
            </a:r>
            <a:r>
              <a:rPr lang="ru-RU" sz="2800" dirty="0" smtClean="0">
                <a:latin typeface="Times New Roman" pitchFamily="18" charset="0"/>
                <a:cs typeface="Times New Roman" pitchFamily="18" charset="0"/>
              </a:rPr>
              <a:t> лунной орбиты, т.е. изменение направления оси вращения, при котором она описывает конус (как, </a:t>
            </a:r>
            <a:r>
              <a:rPr lang="ru-RU" sz="2800" dirty="0" err="1" smtClean="0">
                <a:latin typeface="Times New Roman" pitchFamily="18" charset="0"/>
                <a:cs typeface="Times New Roman" pitchFamily="18" charset="0"/>
              </a:rPr>
              <a:t>н</a:t>
            </a:r>
            <a:r>
              <a:rPr lang="en-US"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р</a:t>
            </a:r>
            <a:r>
              <a:rPr lang="ru-RU" sz="2800" dirty="0" smtClean="0">
                <a:latin typeface="Times New Roman" pitchFamily="18" charset="0"/>
                <a:cs typeface="Times New Roman" pitchFamily="18" charset="0"/>
              </a:rPr>
              <a:t>, у волчка или упавшей монеты). </a:t>
            </a: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1003782" y="188640"/>
            <a:ext cx="3928258" cy="3240360"/>
          </a:xfrm>
          <a:prstGeom prst="rect">
            <a:avLst/>
          </a:prstGeom>
          <a:noFill/>
          <a:ln w="9525">
            <a:noFill/>
            <a:miter lim="800000"/>
            <a:headEnd/>
            <a:tailEnd/>
          </a:ln>
        </p:spPr>
      </p:pic>
      <p:sp>
        <p:nvSpPr>
          <p:cNvPr id="5" name="Прямоугольник 4"/>
          <p:cNvSpPr/>
          <p:nvPr/>
        </p:nvSpPr>
        <p:spPr>
          <a:xfrm>
            <a:off x="251520" y="3645024"/>
            <a:ext cx="8712968" cy="2677656"/>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t> </a:t>
            </a:r>
            <a:r>
              <a:rPr lang="ru-RU" sz="2800" dirty="0" smtClean="0">
                <a:latin typeface="Times New Roman" pitchFamily="18" charset="0"/>
                <a:cs typeface="Times New Roman" pitchFamily="18" charset="0"/>
              </a:rPr>
              <a:t>Т.к. узел перемещается навстречу движению Луны, то повторное прохождение Луной восходящего узла происходит быстрее, нежели она совершает полный оборот по орбите. Этот интервал получил название </a:t>
            </a:r>
            <a:r>
              <a:rPr lang="ru-RU" sz="2800" b="1" i="1" dirty="0" smtClean="0">
                <a:solidFill>
                  <a:schemeClr val="accent6">
                    <a:lumMod val="75000"/>
                  </a:schemeClr>
                </a:solidFill>
                <a:latin typeface="Times New Roman" pitchFamily="18" charset="0"/>
                <a:cs typeface="Times New Roman" pitchFamily="18" charset="0"/>
              </a:rPr>
              <a:t>драконического месяца</a:t>
            </a:r>
            <a:r>
              <a:rPr lang="ru-RU" sz="2800" dirty="0" smtClean="0">
                <a:latin typeface="Times New Roman" pitchFamily="18" charset="0"/>
                <a:cs typeface="Times New Roman" pitchFamily="18" charset="0"/>
              </a:rPr>
              <a:t>. Он чуть короче сидерического и равен 27,2 суток.</a:t>
            </a: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052736"/>
            <a:ext cx="8712968" cy="5693866"/>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Луна - естественный спутник Земли. Расстояние от Земли до </a:t>
            </a:r>
            <a:r>
              <a:rPr lang="ru-RU" sz="2600" b="1" i="1" dirty="0" smtClean="0">
                <a:latin typeface="Times New Roman" pitchFamily="18" charset="0"/>
                <a:cs typeface="Times New Roman" pitchFamily="18" charset="0"/>
              </a:rPr>
              <a:t>Л</a:t>
            </a:r>
            <a:r>
              <a:rPr lang="ru-RU" sz="2600" dirty="0" smtClean="0">
                <a:latin typeface="Times New Roman" pitchFamily="18" charset="0"/>
                <a:cs typeface="Times New Roman" pitchFamily="18" charset="0"/>
              </a:rPr>
              <a:t> равно 384.4 тыс. км. Диаметр </a:t>
            </a:r>
            <a:r>
              <a:rPr lang="ru-RU" sz="2600" b="1" i="1" dirty="0" smtClean="0">
                <a:latin typeface="Times New Roman" pitchFamily="18" charset="0"/>
                <a:cs typeface="Times New Roman" pitchFamily="18" charset="0"/>
              </a:rPr>
              <a:t>Л</a:t>
            </a:r>
            <a:r>
              <a:rPr lang="ru-RU" sz="2600" dirty="0" smtClean="0">
                <a:latin typeface="Times New Roman" pitchFamily="18" charset="0"/>
                <a:cs typeface="Times New Roman" pitchFamily="18" charset="0"/>
              </a:rPr>
              <a:t> - 3474 км. Размер </a:t>
            </a:r>
            <a:r>
              <a:rPr lang="ru-RU" sz="2600" b="1" i="1" dirty="0" smtClean="0">
                <a:latin typeface="Times New Roman" pitchFamily="18" charset="0"/>
                <a:cs typeface="Times New Roman" pitchFamily="18" charset="0"/>
              </a:rPr>
              <a:t>Л</a:t>
            </a:r>
            <a:r>
              <a:rPr lang="ru-RU" sz="2600" dirty="0" smtClean="0">
                <a:latin typeface="Times New Roman" pitchFamily="18" charset="0"/>
                <a:cs typeface="Times New Roman" pitchFamily="18" charset="0"/>
              </a:rPr>
              <a:t> по объему - 2% от объема </a:t>
            </a:r>
            <a:r>
              <a:rPr lang="ru-RU" sz="2600" b="1" i="1" dirty="0" smtClean="0">
                <a:latin typeface="Times New Roman" pitchFamily="18" charset="0"/>
                <a:cs typeface="Times New Roman" pitchFamily="18" charset="0"/>
              </a:rPr>
              <a:t>З</a:t>
            </a:r>
            <a:r>
              <a:rPr lang="ru-RU" sz="2600" dirty="0" smtClean="0">
                <a:latin typeface="Times New Roman" pitchFamily="18" charset="0"/>
                <a:cs typeface="Times New Roman" pitchFamily="18" charset="0"/>
              </a:rPr>
              <a:t>. Сила гравитации на </a:t>
            </a:r>
            <a:r>
              <a:rPr lang="ru-RU" sz="2600" b="1" i="1" dirty="0" smtClean="0">
                <a:latin typeface="Times New Roman" pitchFamily="18" charset="0"/>
                <a:cs typeface="Times New Roman" pitchFamily="18" charset="0"/>
              </a:rPr>
              <a:t>Л</a:t>
            </a:r>
            <a:r>
              <a:rPr lang="ru-RU" sz="2600" dirty="0" smtClean="0">
                <a:latin typeface="Times New Roman" pitchFamily="18" charset="0"/>
                <a:cs typeface="Times New Roman" pitchFamily="18" charset="0"/>
              </a:rPr>
              <a:t> в 6 раз меньше чем, на </a:t>
            </a:r>
            <a:r>
              <a:rPr lang="ru-RU" sz="2600" b="1" i="1" dirty="0" smtClean="0">
                <a:latin typeface="Times New Roman" pitchFamily="18" charset="0"/>
                <a:cs typeface="Times New Roman" pitchFamily="18" charset="0"/>
              </a:rPr>
              <a:t>З</a:t>
            </a:r>
            <a:r>
              <a:rPr lang="ru-RU" sz="2600" dirty="0" smtClean="0">
                <a:latin typeface="Times New Roman" pitchFamily="18" charset="0"/>
                <a:cs typeface="Times New Roman" pitchFamily="18" charset="0"/>
              </a:rPr>
              <a:t>. Период обращения </a:t>
            </a:r>
            <a:r>
              <a:rPr lang="ru-RU" sz="2600" b="1" i="1" dirty="0" smtClean="0">
                <a:latin typeface="Times New Roman" pitchFamily="18" charset="0"/>
                <a:cs typeface="Times New Roman" pitchFamily="18" charset="0"/>
              </a:rPr>
              <a:t>Л</a:t>
            </a:r>
            <a:r>
              <a:rPr lang="ru-RU" sz="2600" dirty="0" smtClean="0">
                <a:latin typeface="Times New Roman" pitchFamily="18" charset="0"/>
                <a:cs typeface="Times New Roman" pitchFamily="18" charset="0"/>
              </a:rPr>
              <a:t> вокруг </a:t>
            </a:r>
            <a:r>
              <a:rPr lang="ru-RU" sz="2600" b="1" i="1" dirty="0" smtClean="0">
                <a:latin typeface="Times New Roman" pitchFamily="18" charset="0"/>
                <a:cs typeface="Times New Roman" pitchFamily="18" charset="0"/>
              </a:rPr>
              <a:t>З</a:t>
            </a:r>
            <a:r>
              <a:rPr lang="ru-RU" sz="2600" dirty="0" smtClean="0">
                <a:latin typeface="Times New Roman" pitchFamily="18" charset="0"/>
                <a:cs typeface="Times New Roman" pitchFamily="18" charset="0"/>
              </a:rPr>
              <a:t> - 27.3 дней. Гравитационное взаимодействие между ними мы наблюдаем в виде приливов и отливов. Приливы более заметны на побережьях океанов, также они существуют и в закрытых водоемах, и даже в земной коре. В результате их происходит потеря энергии в системе </a:t>
            </a:r>
            <a:r>
              <a:rPr lang="ru-RU" sz="2600" b="1" i="1" dirty="0" smtClean="0">
                <a:latin typeface="Times New Roman" pitchFamily="18" charset="0"/>
                <a:cs typeface="Times New Roman" pitchFamily="18" charset="0"/>
              </a:rPr>
              <a:t>З-Л</a:t>
            </a:r>
            <a:r>
              <a:rPr lang="ru-RU" sz="2600" dirty="0" smtClean="0">
                <a:latin typeface="Times New Roman" pitchFamily="18" charset="0"/>
                <a:cs typeface="Times New Roman" pitchFamily="18" charset="0"/>
              </a:rPr>
              <a:t> из-за трения, возникающего между океанами и дном, и между земной корой и мантией. Эта потеря энергии ведет к тому, что сила взаимодействия между </a:t>
            </a:r>
            <a:r>
              <a:rPr lang="ru-RU" sz="2600" b="1" i="1" dirty="0" smtClean="0">
                <a:latin typeface="Times New Roman" pitchFamily="18" charset="0"/>
                <a:cs typeface="Times New Roman" pitchFamily="18" charset="0"/>
              </a:rPr>
              <a:t>З</a:t>
            </a:r>
            <a:r>
              <a:rPr lang="ru-RU" sz="2600" dirty="0" smtClean="0">
                <a:latin typeface="Times New Roman" pitchFamily="18" charset="0"/>
                <a:cs typeface="Times New Roman" pitchFamily="18" charset="0"/>
              </a:rPr>
              <a:t> и </a:t>
            </a:r>
            <a:r>
              <a:rPr lang="ru-RU" sz="2600" b="1" i="1" dirty="0" smtClean="0">
                <a:latin typeface="Times New Roman" pitchFamily="18" charset="0"/>
                <a:cs typeface="Times New Roman" pitchFamily="18" charset="0"/>
              </a:rPr>
              <a:t>Л</a:t>
            </a:r>
            <a:r>
              <a:rPr lang="ru-RU" sz="2600" dirty="0" smtClean="0">
                <a:latin typeface="Times New Roman" pitchFamily="18" charset="0"/>
                <a:cs typeface="Times New Roman" pitchFamily="18" charset="0"/>
              </a:rPr>
              <a:t> постоянно снижается, что объясняет увеличение расстояния между З и Л </a:t>
            </a:r>
            <a:r>
              <a:rPr lang="ru-RU" sz="2600" dirty="0" smtClean="0">
                <a:latin typeface="Times New Roman" pitchFamily="18" charset="0"/>
                <a:cs typeface="Times New Roman" pitchFamily="18" charset="0"/>
                <a:sym typeface="Symbol"/>
              </a:rPr>
              <a:t> </a:t>
            </a:r>
            <a:r>
              <a:rPr lang="ru-RU" sz="2600" dirty="0" smtClean="0">
                <a:latin typeface="Times New Roman" pitchFamily="18" charset="0"/>
                <a:cs typeface="Times New Roman" pitchFamily="18" charset="0"/>
              </a:rPr>
              <a:t>на 4 см каждый год.</a:t>
            </a:r>
            <a:endParaRPr lang="ru-RU" sz="2600" dirty="0">
              <a:latin typeface="Times New Roman" pitchFamily="18" charset="0"/>
              <a:cs typeface="Times New Roman" pitchFamily="18" charset="0"/>
            </a:endParaRPr>
          </a:p>
        </p:txBody>
      </p:sp>
      <p:sp>
        <p:nvSpPr>
          <p:cNvPr id="6" name="Прямоугольник 5"/>
          <p:cNvSpPr/>
          <p:nvPr/>
        </p:nvSpPr>
        <p:spPr>
          <a:xfrm>
            <a:off x="2483768" y="188640"/>
            <a:ext cx="6480720" cy="646331"/>
          </a:xfrm>
          <a:prstGeom prst="rect">
            <a:avLst/>
          </a:prstGeom>
          <a:solidFill>
            <a:schemeClr val="tx1"/>
          </a:solidFill>
          <a:ln w="66675">
            <a:solidFill>
              <a:srgbClr val="002060"/>
            </a:solidFill>
          </a:ln>
        </p:spPr>
        <p:txBody>
          <a:bodyPr wrap="square">
            <a:spAutoFit/>
          </a:bodyPr>
          <a:lstStyle/>
          <a:p>
            <a:pPr algn="r"/>
            <a:r>
              <a:rPr lang="ru-RU" sz="3600" b="1" dirty="0" smtClean="0">
                <a:solidFill>
                  <a:srgbClr val="C00000"/>
                </a:solidFill>
                <a:latin typeface="Times New Roman" pitchFamily="18" charset="0"/>
                <a:cs typeface="Times New Roman" pitchFamily="18" charset="0"/>
              </a:rPr>
              <a:t>Общая характеристика Луны</a:t>
            </a:r>
            <a:endParaRPr lang="ru-RU"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08104" y="476672"/>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179512" y="1268760"/>
            <a:ext cx="8712968" cy="5493812"/>
          </a:xfrm>
          <a:prstGeom prst="rect">
            <a:avLst/>
          </a:prstGeom>
          <a:solidFill>
            <a:srgbClr val="002060"/>
          </a:solidFill>
          <a:ln w="63500">
            <a:solidFill>
              <a:srgbClr val="00B050"/>
            </a:solidFill>
          </a:ln>
        </p:spPr>
        <p:txBody>
          <a:bodyPr wrap="square">
            <a:spAutoFit/>
          </a:bodyPr>
          <a:lstStyle/>
          <a:p>
            <a:pPr algn="just"/>
            <a:r>
              <a:rPr lang="ru-RU" sz="2700" b="1"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 </a:t>
            </a:r>
            <a:r>
              <a:rPr lang="ru-RU" sz="2700" b="1" i="1" dirty="0" smtClean="0">
                <a:solidFill>
                  <a:schemeClr val="accent6">
                    <a:lumMod val="75000"/>
                  </a:schemeClr>
                </a:solidFill>
                <a:latin typeface="Times New Roman" pitchFamily="18" charset="0"/>
                <a:cs typeface="Times New Roman" pitchFamily="18" charset="0"/>
              </a:rPr>
              <a:t>Тропический месяц -</a:t>
            </a:r>
            <a:r>
              <a:rPr lang="ru-RU" sz="2700" dirty="0" smtClean="0">
                <a:latin typeface="Times New Roman" pitchFamily="18" charset="0"/>
                <a:cs typeface="Times New Roman" pitchFamily="18" charset="0"/>
              </a:rPr>
              <a:t> период прохождения Луной одной и той же долготы в системе эклиптических координат, </a:t>
            </a:r>
            <a:r>
              <a:rPr lang="ru-RU" sz="2700" dirty="0" err="1" smtClean="0">
                <a:latin typeface="Times New Roman" pitchFamily="18" charset="0"/>
                <a:cs typeface="Times New Roman" pitchFamily="18" charset="0"/>
              </a:rPr>
              <a:t>н</a:t>
            </a:r>
            <a:r>
              <a:rPr lang="en-US" sz="2700" dirty="0" smtClean="0">
                <a:latin typeface="Times New Roman" pitchFamily="18" charset="0"/>
                <a:cs typeface="Times New Roman" pitchFamily="18" charset="0"/>
              </a:rPr>
              <a:t>/</a:t>
            </a:r>
            <a:r>
              <a:rPr lang="ru-RU" sz="2700" dirty="0" err="1" smtClean="0">
                <a:latin typeface="Times New Roman" pitchFamily="18" charset="0"/>
                <a:cs typeface="Times New Roman" pitchFamily="18" charset="0"/>
              </a:rPr>
              <a:t>р</a:t>
            </a:r>
            <a:r>
              <a:rPr lang="ru-RU" sz="2700" dirty="0" smtClean="0">
                <a:latin typeface="Times New Roman" pitchFamily="18" charset="0"/>
                <a:cs typeface="Times New Roman" pitchFamily="18" charset="0"/>
              </a:rPr>
              <a:t>, долготы точки весеннего равноденствия. Его величина всего на несколько секунд меньше длительности сидерического месяца из-за влияния прецессии земной оси. </a:t>
            </a:r>
          </a:p>
          <a:p>
            <a:pPr algn="just"/>
            <a:r>
              <a:rPr lang="en-US" sz="2700"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Ось вращения самой Луны отклонена от вертикали на </a:t>
            </a:r>
            <a:r>
              <a:rPr lang="ru-RU" sz="2700" b="1" dirty="0" smtClean="0">
                <a:solidFill>
                  <a:schemeClr val="accent6">
                    <a:lumMod val="75000"/>
                  </a:schemeClr>
                </a:solidFill>
                <a:latin typeface="Times New Roman" pitchFamily="18" charset="0"/>
                <a:cs typeface="Times New Roman" pitchFamily="18" charset="0"/>
              </a:rPr>
              <a:t>1,5424°</a:t>
            </a:r>
            <a:r>
              <a:rPr lang="ru-RU" sz="2700" dirty="0" smtClean="0">
                <a:latin typeface="Times New Roman" pitchFamily="18" charset="0"/>
                <a:cs typeface="Times New Roman" pitchFamily="18" charset="0"/>
              </a:rPr>
              <a:t>, и, соответственно, имеет наклон по отношению к плоскости собственной орбиты. В связи с этим по мере обращения вокруг Земли Луна немного поворачивается к земному наблюдателю разными боками, позволяя заглянуть на небольшой ободок своей обратной стороны.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179512" y="1412776"/>
            <a:ext cx="8712968" cy="2677656"/>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Т.о., несмотря на то, что Луна обращена к нам постоянно одной стороной, для наблюдения доступно немногим более 50% ее площади.</a:t>
            </a:r>
          </a:p>
          <a:p>
            <a:pPr algn="just"/>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Как видно, Луна движется вокруг Земли по весьма непростой траектории с большим числом параметров, в т.ч. переменных.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179512" y="1412776"/>
            <a:ext cx="8712968" cy="5262979"/>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1" u="sng" dirty="0" smtClean="0">
                <a:latin typeface="Times New Roman" pitchFamily="18" charset="0"/>
                <a:cs typeface="Times New Roman" pitchFamily="18" charset="0"/>
              </a:rPr>
              <a:t>В результате</a:t>
            </a:r>
            <a:r>
              <a:rPr lang="ru-RU" sz="2800" dirty="0" smtClean="0">
                <a:latin typeface="Times New Roman" pitchFamily="18" charset="0"/>
                <a:cs typeface="Times New Roman" pitchFamily="18" charset="0"/>
              </a:rPr>
              <a:t> влияния на перемещение спутника сразу большого числа факторов по сути оно представляет собой сумму нескольких движений. 	</a:t>
            </a:r>
            <a:r>
              <a:rPr lang="ru-RU" sz="2800" dirty="0" smtClean="0">
                <a:solidFill>
                  <a:srgbClr val="FF7D7D"/>
                </a:solidFill>
                <a:latin typeface="Times New Roman" pitchFamily="18" charset="0"/>
                <a:cs typeface="Times New Roman" pitchFamily="18" charset="0"/>
              </a:rPr>
              <a:t>Наиболее заметные из возмущений</a:t>
            </a:r>
            <a:r>
              <a:rPr lang="ru-RU" sz="2800" dirty="0" smtClean="0">
                <a:latin typeface="Times New Roman" pitchFamily="18" charset="0"/>
                <a:cs typeface="Times New Roman" pitchFamily="18" charset="0"/>
              </a:rPr>
              <a:t>:</a:t>
            </a:r>
          </a:p>
          <a:p>
            <a:pPr algn="just"/>
            <a:r>
              <a:rPr lang="ru-RU" sz="2800" dirty="0" smtClean="0"/>
              <a:t>	</a:t>
            </a:r>
            <a:r>
              <a:rPr lang="ru-RU" sz="2800" dirty="0" smtClean="0">
                <a:latin typeface="Times New Roman" pitchFamily="18" charset="0"/>
                <a:cs typeface="Times New Roman" pitchFamily="18" charset="0"/>
              </a:rPr>
              <a:t>1. Регрессия линии узлов. Прямая, соединяющая две точки пересечения плоскости лунной орбиты и эклиптики, не зафиксирована на одном месте. Она очень медленно перемещается в направлении, противоположном (потому и называется регрессией) движению спутника. Другими словами, плоскость орбиты Луны поворачивается в пространстве. На один полный оборот ей требуется 18,6 лет.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179512" y="1412776"/>
            <a:ext cx="8712968" cy="3970318"/>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1" u="sng" dirty="0" smtClean="0">
                <a:latin typeface="Times New Roman" pitchFamily="18" charset="0"/>
                <a:cs typeface="Times New Roman" pitchFamily="18" charset="0"/>
              </a:rPr>
              <a:t>В результате</a:t>
            </a:r>
            <a:r>
              <a:rPr lang="ru-RU" sz="2800" dirty="0" smtClean="0">
                <a:latin typeface="Times New Roman" pitchFamily="18" charset="0"/>
                <a:cs typeface="Times New Roman" pitchFamily="18" charset="0"/>
              </a:rPr>
              <a:t> влияния на перемещение спутника сразу большого числа факторов по сути оно представляет собой сумму нескольких движений. 	</a:t>
            </a:r>
            <a:r>
              <a:rPr lang="ru-RU" sz="2800" dirty="0" smtClean="0">
                <a:solidFill>
                  <a:srgbClr val="FF7D7D"/>
                </a:solidFill>
                <a:latin typeface="Times New Roman" pitchFamily="18" charset="0"/>
                <a:cs typeface="Times New Roman" pitchFamily="18" charset="0"/>
              </a:rPr>
              <a:t>Наиболее заметные из возмущений:</a:t>
            </a:r>
          </a:p>
          <a:p>
            <a:pPr algn="just"/>
            <a:r>
              <a:rPr lang="ru-RU" sz="2800" dirty="0" smtClean="0"/>
              <a:t>	</a:t>
            </a:r>
            <a:r>
              <a:rPr lang="ru-RU" sz="2800" dirty="0" smtClean="0">
                <a:latin typeface="Times New Roman" pitchFamily="18" charset="0"/>
                <a:cs typeface="Times New Roman" pitchFamily="18" charset="0"/>
              </a:rPr>
              <a:t>2. Движение линии апсид. Перемещение прямой, соединяющий апоцентр и перицентр, выражается в повороте плоскости орбиты в ту же сторону, куда движется Луна. Происходит это гораздо быстрее, чем в случае линии узлов. Полный оборот занимает 8,9 лет.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179512" y="1412776"/>
            <a:ext cx="8712968" cy="4401205"/>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1" u="sng" dirty="0" smtClean="0">
                <a:latin typeface="Times New Roman" pitchFamily="18" charset="0"/>
                <a:cs typeface="Times New Roman" pitchFamily="18" charset="0"/>
              </a:rPr>
              <a:t>В результате</a:t>
            </a:r>
            <a:r>
              <a:rPr lang="ru-RU" sz="2800" dirty="0" smtClean="0">
                <a:latin typeface="Times New Roman" pitchFamily="18" charset="0"/>
                <a:cs typeface="Times New Roman" pitchFamily="18" charset="0"/>
              </a:rPr>
              <a:t> влияния на перемещение спутника сразу большого числа факторов по сути оно представляет собой сумму нескольких движений. 	</a:t>
            </a:r>
            <a:r>
              <a:rPr lang="ru-RU" sz="2800" dirty="0" smtClean="0">
                <a:solidFill>
                  <a:srgbClr val="FF7D7D"/>
                </a:solidFill>
                <a:latin typeface="Times New Roman" pitchFamily="18" charset="0"/>
                <a:cs typeface="Times New Roman" pitchFamily="18" charset="0"/>
              </a:rPr>
              <a:t>Наиболее заметные из возмущений:</a:t>
            </a:r>
          </a:p>
          <a:p>
            <a:pPr algn="just"/>
            <a:r>
              <a:rPr lang="ru-RU" sz="2800" dirty="0" smtClean="0"/>
              <a:t>	</a:t>
            </a:r>
            <a:r>
              <a:rPr lang="ru-RU" sz="2800" dirty="0" smtClean="0">
                <a:latin typeface="Times New Roman" pitchFamily="18" charset="0"/>
                <a:cs typeface="Times New Roman" pitchFamily="18" charset="0"/>
              </a:rPr>
              <a:t>3. Кроме того, лунная орбита испытывает колебания определенной амплитуды. С течением времени изменяется угол между ее плоскостью и эклиптикой. Диапазон значений - от 4°59" до 5°17". Так же, как и в случае с линией узлов, период таких колебаний составляет 18,6 лет.</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179512" y="1412776"/>
            <a:ext cx="8712968" cy="4832092"/>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1" u="sng" dirty="0" smtClean="0">
                <a:latin typeface="Times New Roman" pitchFamily="18" charset="0"/>
                <a:cs typeface="Times New Roman" pitchFamily="18" charset="0"/>
              </a:rPr>
              <a:t>В результате</a:t>
            </a:r>
            <a:r>
              <a:rPr lang="ru-RU" sz="2800" dirty="0" smtClean="0">
                <a:latin typeface="Times New Roman" pitchFamily="18" charset="0"/>
                <a:cs typeface="Times New Roman" pitchFamily="18" charset="0"/>
              </a:rPr>
              <a:t> влияния на перемещение спутника сразу большого числа факторов по сути оно представляет собой сумму нескольких движений. 	</a:t>
            </a:r>
            <a:r>
              <a:rPr lang="ru-RU" sz="2800" dirty="0" smtClean="0">
                <a:solidFill>
                  <a:srgbClr val="FF7D7D"/>
                </a:solidFill>
                <a:latin typeface="Times New Roman" pitchFamily="18" charset="0"/>
                <a:cs typeface="Times New Roman" pitchFamily="18" charset="0"/>
              </a:rPr>
              <a:t>Наиболее заметные из возмущений:</a:t>
            </a:r>
          </a:p>
          <a:p>
            <a:pPr algn="just"/>
            <a:r>
              <a:rPr lang="ru-RU" sz="2800" dirty="0" smtClean="0"/>
              <a:t>	</a:t>
            </a:r>
            <a:r>
              <a:rPr lang="ru-RU" sz="2800" dirty="0" smtClean="0">
                <a:latin typeface="Times New Roman" pitchFamily="18" charset="0"/>
                <a:cs typeface="Times New Roman" pitchFamily="18" charset="0"/>
              </a:rPr>
              <a:t>4. Наконец, орбита Луны меняет свою форму. Она немного вытягивается, затем снова возвращается к первоначальной конфигурации. При этом меняется эксцентриситет орбиты (степень отклонения ее формы от окружности) от 0,04 до 0,07. Изменения и возвращение в первоначальное положение занимают 8,9 лет.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827584" y="908720"/>
            <a:ext cx="6552728" cy="556127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Лунные фазы</a:t>
            </a:r>
            <a:endParaRPr lang="ru-RU" sz="36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179512" y="1412776"/>
            <a:ext cx="8712968" cy="4832092"/>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Мы видим только ту часть Луны, которая обращена к нам и при этом освещена солнцем.</a:t>
            </a:r>
          </a:p>
          <a:p>
            <a:pPr algn="just"/>
            <a:r>
              <a:rPr lang="ru-RU" sz="2800" dirty="0" smtClean="0">
                <a:latin typeface="Times New Roman" pitchFamily="18" charset="0"/>
                <a:cs typeface="Times New Roman" pitchFamily="18" charset="0"/>
              </a:rPr>
              <a:t>	Она определяется не только положением Луны относительно Земли, но и положением системы Земля - Луна относительно Солнца. Форма и ориентация видимой нам в конкретный момент освещенной части Луны называется ее </a:t>
            </a:r>
            <a:r>
              <a:rPr lang="ru-RU" sz="2800" b="1" i="1" dirty="0" smtClean="0">
                <a:solidFill>
                  <a:schemeClr val="accent6">
                    <a:lumMod val="75000"/>
                  </a:schemeClr>
                </a:solidFill>
                <a:latin typeface="Times New Roman" pitchFamily="18" charset="0"/>
                <a:cs typeface="Times New Roman" pitchFamily="18" charset="0"/>
              </a:rPr>
              <a:t>фазой</a:t>
            </a:r>
            <a:r>
              <a:rPr lang="ru-RU" sz="2800" dirty="0" smtClean="0">
                <a:latin typeface="Times New Roman" pitchFamily="18" charset="0"/>
                <a:cs typeface="Times New Roman" pitchFamily="18" charset="0"/>
              </a:rPr>
              <a:t>. В связи с изменением взаимного положения Луны, Земли и Солнца фазы Луны последовательно сменяют друг друга и этот процесс непрерывно повторяется с периодом  (</a:t>
            </a:r>
            <a:r>
              <a:rPr lang="ru-RU" sz="2800" b="1" i="1" dirty="0" smtClean="0">
                <a:solidFill>
                  <a:schemeClr val="accent6">
                    <a:lumMod val="75000"/>
                  </a:schemeClr>
                </a:solidFill>
                <a:latin typeface="Times New Roman" pitchFamily="18" charset="0"/>
                <a:cs typeface="Times New Roman" pitchFamily="18" charset="0"/>
              </a:rPr>
              <a:t>синодический</a:t>
            </a:r>
            <a:r>
              <a:rPr lang="ru-RU" sz="2800" dirty="0" smtClean="0">
                <a:latin typeface="Times New Roman" pitchFamily="18" charset="0"/>
                <a:cs typeface="Times New Roman" pitchFamily="18" charset="0"/>
              </a:rPr>
              <a:t> лунный месяц).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90470" y="1479922"/>
            <a:ext cx="8774018" cy="389329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Лунные фазы</a:t>
            </a:r>
            <a:endParaRPr lang="ru-RU" sz="36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179512" y="1412776"/>
            <a:ext cx="8712968" cy="3970318"/>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b="1" i="1" dirty="0" smtClean="0">
                <a:solidFill>
                  <a:schemeClr val="accent6">
                    <a:lumMod val="75000"/>
                  </a:schemeClr>
                </a:solidFill>
                <a:latin typeface="Times New Roman" pitchFamily="18" charset="0"/>
                <a:cs typeface="Times New Roman" pitchFamily="18" charset="0"/>
              </a:rPr>
              <a:t>Синодический</a:t>
            </a:r>
            <a:r>
              <a:rPr lang="ru-RU" sz="2800" dirty="0" smtClean="0">
                <a:latin typeface="Times New Roman" pitchFamily="18" charset="0"/>
                <a:cs typeface="Times New Roman" pitchFamily="18" charset="0"/>
              </a:rPr>
              <a:t> лунный месяц принято определять как период от новолуния до новолуния. Синодический месяц на пару с небольшим суток длиннее сидерического месяца. Это объясняется тем, что за время полного оборота Луны по своей орбите Земля проходит некоторое расстояние по своей орбите, вследствие чего Солнце смещается по эклиптике, «убегая» от Луны, и Луне требуется сделать чуть больше полного оборота, чтобы его «догнать».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6928" y="980728"/>
            <a:ext cx="8797560" cy="2743176"/>
          </a:xfrm>
          <a:prstGeom prst="rect">
            <a:avLst/>
          </a:prstGeom>
          <a:noFill/>
          <a:ln w="9525">
            <a:noFill/>
            <a:miter lim="800000"/>
            <a:headEnd/>
            <a:tailEnd/>
          </a:ln>
        </p:spPr>
      </p:pic>
      <p:sp>
        <p:nvSpPr>
          <p:cNvPr id="5" name="Прямоугольник 4"/>
          <p:cNvSpPr/>
          <p:nvPr/>
        </p:nvSpPr>
        <p:spPr>
          <a:xfrm>
            <a:off x="251520" y="3888338"/>
            <a:ext cx="8712968" cy="1815882"/>
          </a:xfrm>
          <a:prstGeom prst="rect">
            <a:avLst/>
          </a:prstGeom>
          <a:solidFill>
            <a:srgbClr val="002060"/>
          </a:solidFill>
          <a:ln w="63500">
            <a:solidFill>
              <a:srgbClr val="00B050"/>
            </a:solidFill>
          </a:ln>
        </p:spPr>
        <p:txBody>
          <a:bodyPr wrap="square">
            <a:spAutoFit/>
          </a:bodyPr>
          <a:lstStyle/>
          <a:p>
            <a:pPr algn="just"/>
            <a:r>
              <a:rPr lang="ru-RU" sz="2800" dirty="0" smtClean="0">
                <a:latin typeface="Times New Roman" pitchFamily="18" charset="0"/>
                <a:cs typeface="Times New Roman" pitchFamily="18" charset="0"/>
              </a:rPr>
              <a:t>	Средняя плотность Луны равна 3,346 г/см</a:t>
            </a:r>
            <a:r>
              <a:rPr lang="ru-RU" sz="2800" baseline="30000" dirty="0" smtClean="0">
                <a:latin typeface="Times New Roman" pitchFamily="18" charset="0"/>
                <a:cs typeface="Times New Roman" pitchFamily="18" charset="0"/>
              </a:rPr>
              <a:t>3</a:t>
            </a:r>
            <a:r>
              <a:rPr lang="ru-RU" sz="2800" dirty="0" smtClean="0">
                <a:latin typeface="Times New Roman" pitchFamily="18" charset="0"/>
                <a:cs typeface="Times New Roman" pitchFamily="18" charset="0"/>
              </a:rPr>
              <a:t>, что на 70-80 % выше, чем у других крупнейших спутников (исключение составляет только Ио с плотностью 3,528 г/см</a:t>
            </a:r>
            <a:r>
              <a:rPr lang="ru-RU" sz="2800" baseline="30000" dirty="0" smtClean="0">
                <a:latin typeface="Times New Roman" pitchFamily="18" charset="0"/>
                <a:cs typeface="Times New Roman" pitchFamily="18" charset="0"/>
              </a:rPr>
              <a:t>3</a:t>
            </a:r>
            <a:r>
              <a:rPr lang="ru-RU" sz="2800" dirty="0" smtClean="0">
                <a:latin typeface="Times New Roman" pitchFamily="18" charset="0"/>
                <a:cs typeface="Times New Roman" pitchFamily="18" charset="0"/>
              </a:rPr>
              <a:t>), и приближается к плотности Марса (3,933 г/см</a:t>
            </a:r>
            <a:r>
              <a:rPr lang="ru-RU" sz="2800" baseline="30000" dirty="0" smtClean="0">
                <a:latin typeface="Times New Roman" pitchFamily="18" charset="0"/>
                <a:cs typeface="Times New Roman" pitchFamily="18" charset="0"/>
              </a:rPr>
              <a:t>3</a:t>
            </a:r>
            <a:r>
              <a:rPr lang="ru-RU" sz="2800" dirty="0" smtClean="0">
                <a:latin typeface="Times New Roman" pitchFamily="18" charset="0"/>
                <a:cs typeface="Times New Roman" pitchFamily="18" charset="0"/>
              </a:rPr>
              <a:t>).</a:t>
            </a:r>
            <a:endParaRPr lang="ru-RU" sz="26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97431" y="1340768"/>
            <a:ext cx="8549138" cy="417646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08104" y="620688"/>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Лунные фазы</a:t>
            </a:r>
            <a:endParaRPr lang="ru-RU" sz="36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179512" y="1412776"/>
            <a:ext cx="8712968" cy="4401205"/>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Вследствие влияния сочетания множества факторов длительность синодического месяца непостоянна. Его среднее значение равно 29,530588 суток (29 суток 12 часов 44 минуты и 2,8 секунды), а отклонение от среднего значения достигает примерно ± 13 часов. Именно синодический месяц является основной единицей большинства лунных календарей, т.к. он, в отличие от других лунных периодов, отмеряется путем наблюдения за фазами луны невооруженным глазом.</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55776" y="620688"/>
            <a:ext cx="6408712" cy="1200329"/>
          </a:xfrm>
          <a:prstGeom prst="rect">
            <a:avLst/>
          </a:prstGeom>
          <a:solidFill>
            <a:schemeClr val="tx1"/>
          </a:solidFill>
          <a:ln w="66675">
            <a:solidFill>
              <a:srgbClr val="002060"/>
            </a:solidFill>
          </a:ln>
        </p:spPr>
        <p:txBody>
          <a:bodyPr wrap="square">
            <a:spAutoFit/>
          </a:bodyPr>
          <a:lstStyle/>
          <a:p>
            <a:pPr algn="r"/>
            <a:r>
              <a:rPr lang="ru-RU" sz="3600" b="1" dirty="0" smtClean="0">
                <a:solidFill>
                  <a:srgbClr val="C00000"/>
                </a:solidFill>
                <a:latin typeface="Times New Roman" pitchFamily="18" charset="0"/>
                <a:cs typeface="Times New Roman" pitchFamily="18" charset="0"/>
              </a:rPr>
              <a:t>Затмения, прохождения и покрытия небесных светил</a:t>
            </a:r>
            <a:endParaRPr lang="ru-RU" sz="36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251520" y="1916832"/>
            <a:ext cx="8640960" cy="3970318"/>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 ходе затмений, покрытий и прохождений одно небесное тело </a:t>
            </a:r>
            <a:r>
              <a:rPr lang="ru-RU" sz="2800" b="1" u="sng" dirty="0" smtClean="0">
                <a:latin typeface="Times New Roman" pitchFamily="18" charset="0"/>
                <a:cs typeface="Times New Roman" pitchFamily="18" charset="0"/>
              </a:rPr>
              <a:t>частично</a:t>
            </a:r>
            <a:r>
              <a:rPr lang="ru-RU" sz="2800" dirty="0" smtClean="0">
                <a:latin typeface="Times New Roman" pitchFamily="18" charset="0"/>
                <a:cs typeface="Times New Roman" pitchFamily="18" charset="0"/>
              </a:rPr>
              <a:t> или </a:t>
            </a:r>
            <a:r>
              <a:rPr lang="ru-RU" sz="2800" b="1" u="sng" dirty="0" smtClean="0">
                <a:latin typeface="Times New Roman" pitchFamily="18" charset="0"/>
                <a:cs typeface="Times New Roman" pitchFamily="18" charset="0"/>
              </a:rPr>
              <a:t>полностью перекрывает </a:t>
            </a:r>
            <a:r>
              <a:rPr lang="ru-RU" sz="2800" dirty="0" smtClean="0">
                <a:latin typeface="Times New Roman" pitchFamily="18" charset="0"/>
                <a:cs typeface="Times New Roman" pitchFamily="18" charset="0"/>
              </a:rPr>
              <a:t>световой поток, исходящий от поверхности другого небесного тела вдоль прямой, проходящей через центры этих светил.</a:t>
            </a:r>
          </a:p>
          <a:p>
            <a:pPr algn="just"/>
            <a:r>
              <a:rPr lang="ru-RU" sz="2800" dirty="0" smtClean="0"/>
              <a:t>	</a:t>
            </a:r>
            <a:r>
              <a:rPr lang="ru-RU" sz="2800" dirty="0" smtClean="0">
                <a:solidFill>
                  <a:schemeClr val="accent6">
                    <a:lumMod val="75000"/>
                  </a:schemeClr>
                </a:solidFill>
                <a:latin typeface="Times New Roman" pitchFamily="18" charset="0"/>
                <a:cs typeface="Times New Roman" pitchFamily="18" charset="0"/>
              </a:rPr>
              <a:t>Солнечные</a:t>
            </a:r>
            <a:r>
              <a:rPr lang="ru-RU" sz="2800" dirty="0" smtClean="0">
                <a:latin typeface="Times New Roman" pitchFamily="18" charset="0"/>
                <a:cs typeface="Times New Roman" pitchFamily="18" charset="0"/>
              </a:rPr>
              <a:t> затмения происходят </a:t>
            </a:r>
            <a:r>
              <a:rPr lang="ru-RU" sz="2800" dirty="0" smtClean="0">
                <a:solidFill>
                  <a:schemeClr val="accent6">
                    <a:lumMod val="75000"/>
                  </a:schemeClr>
                </a:solidFill>
                <a:latin typeface="Times New Roman" pitchFamily="18" charset="0"/>
                <a:cs typeface="Times New Roman" pitchFamily="18" charset="0"/>
              </a:rPr>
              <a:t>в новолуние</a:t>
            </a:r>
            <a:r>
              <a:rPr lang="ru-RU" sz="2800" dirty="0" smtClean="0">
                <a:latin typeface="Times New Roman" pitchFamily="18" charset="0"/>
                <a:cs typeface="Times New Roman" pitchFamily="18" charset="0"/>
              </a:rPr>
              <a:t>, когда тень Луны падает на Землю.</a:t>
            </a:r>
          </a:p>
          <a:p>
            <a:pPr algn="just"/>
            <a:r>
              <a:rPr lang="ru-RU" sz="2800" dirty="0" smtClean="0">
                <a:latin typeface="Times New Roman" pitchFamily="18" charset="0"/>
                <a:cs typeface="Times New Roman" pitchFamily="18" charset="0"/>
              </a:rPr>
              <a:t>	</a:t>
            </a:r>
            <a:r>
              <a:rPr lang="ru-RU" sz="2800" dirty="0" smtClean="0">
                <a:solidFill>
                  <a:schemeClr val="accent6">
                    <a:lumMod val="75000"/>
                  </a:schemeClr>
                </a:solidFill>
                <a:latin typeface="Times New Roman" pitchFamily="18" charset="0"/>
                <a:cs typeface="Times New Roman" pitchFamily="18" charset="0"/>
              </a:rPr>
              <a:t>Лунные</a:t>
            </a:r>
            <a:r>
              <a:rPr lang="ru-RU" sz="2800" dirty="0" smtClean="0">
                <a:latin typeface="Times New Roman" pitchFamily="18" charset="0"/>
                <a:cs typeface="Times New Roman" pitchFamily="18" charset="0"/>
              </a:rPr>
              <a:t> затмения происходят в </a:t>
            </a:r>
            <a:r>
              <a:rPr lang="ru-RU" sz="2800" dirty="0" smtClean="0">
                <a:solidFill>
                  <a:schemeClr val="accent6">
                    <a:lumMod val="75000"/>
                  </a:schemeClr>
                </a:solidFill>
                <a:latin typeface="Times New Roman" pitchFamily="18" charset="0"/>
                <a:cs typeface="Times New Roman" pitchFamily="18" charset="0"/>
              </a:rPr>
              <a:t>полнолуние</a:t>
            </a:r>
            <a:r>
              <a:rPr lang="ru-RU" sz="2800" dirty="0" smtClean="0">
                <a:latin typeface="Times New Roman" pitchFamily="18" charset="0"/>
                <a:cs typeface="Times New Roman" pitchFamily="18" charset="0"/>
              </a:rPr>
              <a:t>, когда Луна входит в тень Земли.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159579"/>
            <a:ext cx="8640960" cy="5293757"/>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Угловые размеры Солнца и Луны почти совпадают, и при расположении центров Земли, Луны и Солнца на одной линии, затмения Солнца будут полными или кольцеобразными.</a:t>
            </a:r>
          </a:p>
          <a:p>
            <a:pPr algn="just"/>
            <a:r>
              <a:rPr lang="ru-RU" sz="2600" dirty="0" smtClean="0">
                <a:latin typeface="Times New Roman" pitchFamily="18" charset="0"/>
                <a:cs typeface="Times New Roman" pitchFamily="18" charset="0"/>
              </a:rPr>
              <a:t>	Лунная тень перемещается по поверхности Земли со скоростью 500-1000 м/с </a:t>
            </a:r>
            <a:r>
              <a:rPr lang="ru-RU" sz="2600" dirty="0" err="1" smtClean="0">
                <a:latin typeface="Times New Roman" pitchFamily="18" charset="0"/>
                <a:cs typeface="Times New Roman" pitchFamily="18" charset="0"/>
              </a:rPr>
              <a:t>с</a:t>
            </a:r>
            <a:r>
              <a:rPr lang="ru-RU" sz="2600" dirty="0" smtClean="0">
                <a:latin typeface="Times New Roman" pitchFamily="18" charset="0"/>
                <a:cs typeface="Times New Roman" pitchFamily="18" charset="0"/>
              </a:rPr>
              <a:t> запада на восток, образуя полосу затмения шириной от 40 до 200 км и длиной несколько тысяч километров, по обе стороны от которой в широкой зоне лунной полутени наблюдается частное солнечное затмение, в котором диск Луны закрывает от наблюдателя лишь часть солнечного диска. Максимальная продолжительность полного солнечного затмения не превышает 7 минут 31 секунды.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11560" y="1124744"/>
            <a:ext cx="7848872" cy="504570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159579"/>
            <a:ext cx="8640960" cy="3539430"/>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t> </a:t>
            </a:r>
            <a:r>
              <a:rPr lang="ru-RU" sz="2800" dirty="0" smtClean="0">
                <a:latin typeface="Times New Roman" pitchFamily="18" charset="0"/>
                <a:cs typeface="Times New Roman" pitchFamily="18" charset="0"/>
              </a:rPr>
              <a:t>Диаметр земной тени на расстоянии лунной орбиты втрое превышает диаметр Луны и полные лунные затмения продолжаются до 1 часа 40 минут, наблюдаясь практически на всей территории ночного полушария Земли. Когда Луна скрывается в тени Земли близ ее края, лунное затмение будет частным; когда Луна скрывается в полутени Земли, затмение будет полутеневым (невидимым невооруженным глазом).</a:t>
            </a:r>
            <a:endParaRPr lang="ru-RU"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39280" y="1844824"/>
            <a:ext cx="8553200" cy="320119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159579"/>
            <a:ext cx="8640960" cy="3539430"/>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Если бы Луна вращалась вокруг Земли в плоскости эклиптики, то солнечные затмения происходили бы каждое новолуние, а лунные в каждое полнолуние - 29,53 суток. Но плоскость лунной орбиты имеет наклон к плоскости эклиптики и затмения могут происходить лишь тогда, когда Луна пересекает плоскость эклиптики вблизи своего полнолуния или новолуния (проходит один из </a:t>
            </a:r>
            <a:r>
              <a:rPr lang="ru-RU" sz="2800" b="1" dirty="0" smtClean="0">
                <a:latin typeface="Times New Roman" pitchFamily="18" charset="0"/>
                <a:cs typeface="Times New Roman" pitchFamily="18" charset="0"/>
              </a:rPr>
              <a:t>узлов</a:t>
            </a:r>
            <a:r>
              <a:rPr lang="ru-RU" sz="2800" dirty="0" smtClean="0">
                <a:latin typeface="Times New Roman" pitchFamily="18" charset="0"/>
                <a:cs typeface="Times New Roman" pitchFamily="18" charset="0"/>
              </a:rPr>
              <a:t> своей орбиты).</a:t>
            </a:r>
            <a:endParaRPr lang="ru-RU"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340768"/>
            <a:ext cx="8640960" cy="3108543"/>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Чтобы произошло затмение нужно, чтобы Луна во время новолуния или полнолуния находилась вблизи узла своей орбиты, т.е. недалеко от эклиптики. Чтобы произошло солнечное затмение, нужно чтобы геоцентрическая эклиптическая широта Луны была меньше 88',7, а расстояние Луны от узла своей орбиты до 16</a:t>
            </a:r>
            <a:r>
              <a:rPr lang="ru-RU" sz="2800" dirty="0" smtClean="0">
                <a:latin typeface="Times New Roman" pitchFamily="18" charset="0"/>
                <a:cs typeface="Times New Roman" pitchFamily="18" charset="0"/>
                <a:sym typeface="Symbol"/>
              </a:rPr>
              <a:t></a:t>
            </a:r>
            <a:r>
              <a:rPr lang="ru-RU" sz="2800" dirty="0" smtClean="0">
                <a:latin typeface="Times New Roman" pitchFamily="18" charset="0"/>
                <a:cs typeface="Times New Roman" pitchFamily="18" charset="0"/>
              </a:rPr>
              <a:t>,5. </a:t>
            </a:r>
            <a:endParaRPr lang="ru-RU"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980728"/>
            <a:ext cx="8640960" cy="3539430"/>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Каждый год бывает два солнечных затмения возле узлов лунной орбиты, но может быть 4 и 5. Для наступления лунного затмения нужно чтобы в полнолуние расстояние между центром земной тени и лунным узлом было меньше чем 10</a:t>
            </a:r>
            <a:r>
              <a:rPr lang="ru-RU" sz="2800" dirty="0" smtClean="0">
                <a:latin typeface="Times New Roman" pitchFamily="18" charset="0"/>
                <a:cs typeface="Times New Roman" pitchFamily="18" charset="0"/>
                <a:sym typeface="Symbol"/>
              </a:rPr>
              <a:t></a:t>
            </a:r>
            <a:r>
              <a:rPr lang="ru-RU" sz="2800" dirty="0" smtClean="0">
                <a:latin typeface="Times New Roman" pitchFamily="18" charset="0"/>
                <a:cs typeface="Times New Roman" pitchFamily="18" charset="0"/>
              </a:rPr>
              <a:t>,6, и между центрами земной тени и Луны - меньше чем 56',5. На протяжении года может не произойти ни одного лунного затмения, а может быть два или три. </a:t>
            </a:r>
            <a:endParaRPr lang="ru-RU"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893038"/>
            <a:ext cx="8712968" cy="3970318"/>
          </a:xfrm>
          <a:prstGeom prst="rect">
            <a:avLst/>
          </a:prstGeom>
          <a:solidFill>
            <a:srgbClr val="002060"/>
          </a:solidFill>
          <a:ln w="63500">
            <a:solidFill>
              <a:srgbClr val="00B050"/>
            </a:solidFill>
          </a:ln>
        </p:spPr>
        <p:txBody>
          <a:bodyPr wrap="square">
            <a:spAutoFit/>
          </a:bodyPr>
          <a:lstStyle/>
          <a:p>
            <a:pPr algn="just"/>
            <a:r>
              <a:rPr lang="ru-RU" sz="2800" dirty="0" smtClean="0">
                <a:latin typeface="Times New Roman" pitchFamily="18" charset="0"/>
                <a:cs typeface="Times New Roman" pitchFamily="18" charset="0"/>
              </a:rPr>
              <a:t>	</a:t>
            </a:r>
            <a:r>
              <a:rPr lang="ru-RU" sz="2800" dirty="0" smtClean="0"/>
              <a:t> </a:t>
            </a:r>
            <a:r>
              <a:rPr lang="ru-RU" sz="2800" dirty="0" smtClean="0">
                <a:latin typeface="Times New Roman" pitchFamily="18" charset="0"/>
                <a:cs typeface="Times New Roman" pitchFamily="18" charset="0"/>
              </a:rPr>
              <a:t>Следствием относительно большого размера и плотности Луны является ее ощутимое гравитационное воздействие на Землю, проявляющееся, прежде всего, в виде приливов и отливов. Кроме того, Земля и Луна образуют единую систему масс, вращающуюся вокруг общего центра, смещенного относительно центра Земли на 4750 км. В результате Земля движется по орбите вокруг солнца не строго равномерно, а совершая колебательные движения.</a:t>
            </a:r>
            <a:endParaRPr lang="ru-RU" sz="26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268760"/>
            <a:ext cx="8496944" cy="3108543"/>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Последовательность затмений повторяется почти точно в прежнем порядке через промежуток времени, который называется </a:t>
            </a:r>
            <a:r>
              <a:rPr lang="ru-RU" sz="2800" b="1" i="1" dirty="0" smtClean="0">
                <a:solidFill>
                  <a:schemeClr val="accent6">
                    <a:lumMod val="75000"/>
                  </a:schemeClr>
                </a:solidFill>
                <a:latin typeface="Times New Roman" pitchFamily="18" charset="0"/>
                <a:cs typeface="Times New Roman" pitchFamily="18" charset="0"/>
              </a:rPr>
              <a:t>саросом</a:t>
            </a:r>
            <a:r>
              <a:rPr lang="ru-RU" sz="2800" dirty="0" smtClean="0">
                <a:latin typeface="Times New Roman" pitchFamily="18" charset="0"/>
                <a:cs typeface="Times New Roman" pitchFamily="18" charset="0"/>
              </a:rPr>
              <a:t>. </a:t>
            </a:r>
          </a:p>
          <a:p>
            <a:pPr algn="just"/>
            <a:r>
              <a:rPr lang="ru-RU" sz="2800" dirty="0" smtClean="0">
                <a:latin typeface="Times New Roman" pitchFamily="18" charset="0"/>
                <a:cs typeface="Times New Roman" pitchFamily="18" charset="0"/>
              </a:rPr>
              <a:t>	Сарос (</a:t>
            </a:r>
            <a:r>
              <a:rPr lang="ru-RU" sz="2800" i="1" dirty="0" smtClean="0">
                <a:latin typeface="Times New Roman" pitchFamily="18" charset="0"/>
                <a:cs typeface="Times New Roman" pitchFamily="18" charset="0"/>
              </a:rPr>
              <a:t>египт. - повторение</a:t>
            </a:r>
            <a:r>
              <a:rPr lang="ru-RU" sz="2800" dirty="0" smtClean="0">
                <a:latin typeface="Times New Roman" pitchFamily="18" charset="0"/>
                <a:cs typeface="Times New Roman" pitchFamily="18" charset="0"/>
              </a:rPr>
              <a:t>) был вычислен ещё в древности и составляет 18 лет и 11,3 суток. </a:t>
            </a:r>
          </a:p>
          <a:p>
            <a:pPr algn="just"/>
            <a:r>
              <a:rPr lang="ru-RU" sz="2800" dirty="0" smtClean="0">
                <a:latin typeface="Times New Roman" pitchFamily="18" charset="0"/>
                <a:cs typeface="Times New Roman" pitchFamily="18" charset="0"/>
              </a:rPr>
              <a:t>	В течение каждого сароса происходит 70 затмений, из них 41 солнечное и 29 лунных. 	</a:t>
            </a:r>
            <a:endParaRPr lang="ru-RU"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196752"/>
            <a:ext cx="8640960" cy="3970318"/>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Солнечные затмения происходят чаще лунных, но в данной точке на поверхности Земли чаще можно наблюдать лунные затмения, так как они видны на целом полушарии Земли, тогда как солнечные затмения видны лишь на узкой полосе. </a:t>
            </a:r>
          </a:p>
          <a:p>
            <a:pPr algn="just"/>
            <a:r>
              <a:rPr lang="ru-RU" sz="2800" dirty="0" smtClean="0">
                <a:latin typeface="Times New Roman" pitchFamily="18" charset="0"/>
                <a:cs typeface="Times New Roman" pitchFamily="18" charset="0"/>
              </a:rPr>
              <a:t>	Полных солнечных затмений в течение сароса бывает 10, но их редко можно увидеть. В данной точке Земли солнечные затмения видны в среднем 1 раз в 200 - 300 лет. </a:t>
            </a:r>
            <a:endParaRPr lang="ru-RU"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700808"/>
            <a:ext cx="8640960" cy="2062103"/>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 </a:t>
            </a:r>
            <a:r>
              <a:rPr lang="ru-RU" sz="3200" b="1" i="1" dirty="0" smtClean="0">
                <a:solidFill>
                  <a:schemeClr val="accent6">
                    <a:lumMod val="75000"/>
                  </a:schemeClr>
                </a:solidFill>
                <a:latin typeface="Times New Roman" pitchFamily="18" charset="0"/>
                <a:cs typeface="Times New Roman" pitchFamily="18" charset="0"/>
              </a:rPr>
              <a:t>Покрытия</a:t>
            </a:r>
            <a:r>
              <a:rPr lang="ru-RU" sz="3200" dirty="0" smtClean="0">
                <a:latin typeface="Times New Roman" pitchFamily="18" charset="0"/>
                <a:cs typeface="Times New Roman" pitchFamily="18" charset="0"/>
              </a:rPr>
              <a:t> небесных светил наблюдаются при условии, когда видимые угловые размеры одного светила значительно превосходят угловые размеры другого светила.</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124744"/>
            <a:ext cx="8640960" cy="2554545"/>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 </a:t>
            </a:r>
            <a:r>
              <a:rPr lang="ru-RU" sz="3200" b="1" i="1" dirty="0" smtClean="0">
                <a:solidFill>
                  <a:schemeClr val="accent6">
                    <a:lumMod val="75000"/>
                  </a:schemeClr>
                </a:solidFill>
                <a:latin typeface="Times New Roman" pitchFamily="18" charset="0"/>
                <a:cs typeface="Times New Roman" pitchFamily="18" charset="0"/>
              </a:rPr>
              <a:t>Покрытие</a:t>
            </a:r>
            <a:r>
              <a:rPr lang="ru-RU" sz="3200" b="1" dirty="0" smtClean="0">
                <a:latin typeface="Times New Roman" pitchFamily="18" charset="0"/>
                <a:cs typeface="Times New Roman" pitchFamily="18" charset="0"/>
              </a:rPr>
              <a:t> - </a:t>
            </a:r>
            <a:r>
              <a:rPr lang="ru-RU" sz="3200" dirty="0" smtClean="0">
                <a:latin typeface="Times New Roman" pitchFamily="18" charset="0"/>
                <a:cs typeface="Times New Roman" pitchFamily="18" charset="0"/>
              </a:rPr>
              <a:t>астрономическое явление, во время которого, с точки зрения наблюдателя из определённой точки, одно небесное тело проходит перед другим небесным телом, заслоняя его полностью или частично</a:t>
            </a:r>
            <a:r>
              <a:rPr lang="ru-RU" sz="3200"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124744"/>
            <a:ext cx="8640960" cy="1569660"/>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Определение точных моментов начала и конца покрытий имеет большое значение для изучения движения Луны и формы её диска. </a:t>
            </a:r>
          </a:p>
        </p:txBody>
      </p:sp>
      <p:pic>
        <p:nvPicPr>
          <p:cNvPr id="11266" name="Picture 2"/>
          <p:cNvPicPr>
            <a:picLocks noChangeAspect="1" noChangeArrowheads="1"/>
          </p:cNvPicPr>
          <p:nvPr/>
        </p:nvPicPr>
        <p:blipFill>
          <a:blip r:embed="rId2" cstate="print"/>
          <a:srcRect/>
          <a:stretch>
            <a:fillRect/>
          </a:stretch>
        </p:blipFill>
        <p:spPr bwMode="auto">
          <a:xfrm>
            <a:off x="2123728" y="2852936"/>
            <a:ext cx="5046274" cy="359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196752"/>
            <a:ext cx="8640960" cy="4893647"/>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Для системы Земля, Луна, Звезда или планета, на Земле наблюдается покрытие Луной этой звезды или планеты: светило скрывается за восточным краем Луны, чтобы спустя некоторое время вынырнуть из-за ее западного края. Наблюдения покрытий Луной звезд и планет помогают уточнить теорию движения Земли и Луны, в последнее время эти наблюдения стали привлекаться для прямых измерений размеров звезд.</a:t>
            </a:r>
          </a:p>
          <a:p>
            <a:pPr algn="just"/>
            <a:r>
              <a:rPr lang="ru-RU" sz="2800" dirty="0" smtClean="0"/>
              <a:t>	</a:t>
            </a:r>
            <a:r>
              <a:rPr lang="ru-RU" sz="2800" dirty="0" smtClean="0">
                <a:latin typeface="Times New Roman" pitchFamily="18" charset="0"/>
                <a:cs typeface="Times New Roman" pitchFamily="18" charset="0"/>
              </a:rPr>
              <a:t>Луна может покрывать планеты и в момент лунных затмений, однако такое совпадение случается очень редко.</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196752"/>
            <a:ext cx="8640960" cy="2062103"/>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 </a:t>
            </a:r>
            <a:r>
              <a:rPr lang="ru-RU" sz="3200" b="1" i="1" dirty="0" smtClean="0">
                <a:solidFill>
                  <a:schemeClr val="accent6">
                    <a:lumMod val="75000"/>
                  </a:schemeClr>
                </a:solidFill>
                <a:latin typeface="Times New Roman" pitchFamily="18" charset="0"/>
                <a:cs typeface="Times New Roman" pitchFamily="18" charset="0"/>
              </a:rPr>
              <a:t>Прохождениями</a:t>
            </a:r>
            <a:r>
              <a:rPr lang="ru-RU" sz="3200" dirty="0" smtClean="0">
                <a:latin typeface="Times New Roman" pitchFamily="18" charset="0"/>
                <a:cs typeface="Times New Roman" pitchFamily="18" charset="0"/>
              </a:rPr>
              <a:t> одного небесного светила по диску другого называются явления, при которых одно светило проецируется на диск другого, имеющего большие угловые размеры.</a:t>
            </a:r>
            <a:endParaRPr lang="ru-RU" sz="2800" dirty="0" smtClean="0">
              <a:latin typeface="Times New Roman" pitchFamily="18" charset="0"/>
              <a:cs typeface="Times New Roman" pitchFamily="18" charset="0"/>
            </a:endParaRPr>
          </a:p>
        </p:txBody>
      </p:sp>
      <p:sp>
        <p:nvSpPr>
          <p:cNvPr id="3" name="Прямоугольник 2"/>
          <p:cNvSpPr/>
          <p:nvPr/>
        </p:nvSpPr>
        <p:spPr>
          <a:xfrm>
            <a:off x="251520" y="3573016"/>
            <a:ext cx="8640960" cy="3046988"/>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3200" b="1" i="1" dirty="0" smtClean="0">
                <a:solidFill>
                  <a:schemeClr val="accent6">
                    <a:lumMod val="75000"/>
                  </a:schemeClr>
                </a:solidFill>
                <a:latin typeface="Times New Roman" pitchFamily="18" charset="0"/>
                <a:cs typeface="Times New Roman" pitchFamily="18" charset="0"/>
              </a:rPr>
              <a:t>Прохождение, или астрономический транзит</a:t>
            </a:r>
            <a:r>
              <a:rPr lang="ru-RU" sz="3200" dirty="0" smtClean="0">
                <a:latin typeface="Times New Roman" pitchFamily="18" charset="0"/>
                <a:cs typeface="Times New Roman" pitchFamily="18" charset="0"/>
              </a:rPr>
              <a:t> - астрономическое явление, во время которого с точки зрения наблюдателя из определённой точки одно небесное тело проходит перед другим небесным телом, заслоняя его часть.</a:t>
            </a:r>
            <a:endParaRPr lang="ru-RU"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196752"/>
            <a:ext cx="8640960" cy="4031873"/>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В качестве примера прохождения можно привести прохождение какой-либо планеты между земным наблюдателем и Солнцем. Разумеется, подобное возможно только с Меркурием и Венерой. Однако, если наблюдатель находится на ещё более удаленной планете, например на Марсе, то он может увидеть и прохождение Земли перед Солнцем.</a:t>
            </a:r>
            <a:endParaRPr lang="ru-RU"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50px-Dscovrepicmoontransitfull.gif"/>
          <p:cNvPicPr>
            <a:picLocks noChangeAspect="1"/>
          </p:cNvPicPr>
          <p:nvPr/>
        </p:nvPicPr>
        <p:blipFill>
          <a:blip r:embed="rId2" cstate="print"/>
          <a:stretch>
            <a:fillRect/>
          </a:stretch>
        </p:blipFill>
        <p:spPr>
          <a:xfrm>
            <a:off x="2428875" y="1285875"/>
            <a:ext cx="4286250" cy="428625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6" y="1844824"/>
            <a:ext cx="3672408" cy="2800767"/>
          </a:xfrm>
          <a:prstGeom prst="rect">
            <a:avLst/>
          </a:prstGeom>
          <a:solidFill>
            <a:srgbClr val="000099"/>
          </a:solidFill>
        </p:spPr>
        <p:txBody>
          <a:bodyPr wrap="square">
            <a:spAutoFit/>
          </a:bodyPr>
          <a:lstStyle/>
          <a:p>
            <a:pPr algn="ctr"/>
            <a:r>
              <a:rPr lang="ru-RU" sz="4800" b="1" i="1" dirty="0" smtClean="0">
                <a:latin typeface="Times New Roman" pitchFamily="18" charset="0"/>
                <a:cs typeface="Times New Roman" pitchFamily="18" charset="0"/>
              </a:rPr>
              <a:t>Спасибо </a:t>
            </a:r>
          </a:p>
          <a:p>
            <a:pPr algn="ctr"/>
            <a:r>
              <a:rPr lang="ru-RU" sz="4800" b="1" i="1" dirty="0" smtClean="0">
                <a:latin typeface="Times New Roman" pitchFamily="18" charset="0"/>
                <a:cs typeface="Times New Roman" pitchFamily="18" charset="0"/>
              </a:rPr>
              <a:t>за </a:t>
            </a:r>
          </a:p>
          <a:p>
            <a:pPr algn="ctr"/>
            <a:r>
              <a:rPr lang="ru-RU" sz="4800" b="1" i="1" dirty="0" smtClean="0">
                <a:latin typeface="Times New Roman" pitchFamily="18" charset="0"/>
                <a:cs typeface="Times New Roman" pitchFamily="18" charset="0"/>
              </a:rPr>
              <a:t>внимание!</a:t>
            </a:r>
          </a:p>
          <a:p>
            <a:pPr marL="514350" indent="-514350" algn="just"/>
            <a:endParaRPr lang="ru-RU"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95536" y="1124744"/>
            <a:ext cx="8589403" cy="48965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692696"/>
            <a:ext cx="8712968" cy="5693866"/>
          </a:xfrm>
          <a:prstGeom prst="rect">
            <a:avLst/>
          </a:prstGeom>
          <a:solidFill>
            <a:srgbClr val="002060"/>
          </a:solidFill>
          <a:ln w="63500">
            <a:solidFill>
              <a:srgbClr val="00B050"/>
            </a:solidFill>
          </a:ln>
        </p:spPr>
        <p:txBody>
          <a:bodyPr wrap="square">
            <a:spAutoFit/>
          </a:bodyPr>
          <a:lstStyle/>
          <a:p>
            <a:pPr algn="just"/>
            <a:r>
              <a:rPr lang="ru-RU" sz="2800" dirty="0" smtClean="0">
                <a:latin typeface="Times New Roman" pitchFamily="18" charset="0"/>
                <a:cs typeface="Times New Roman" pitchFamily="18" charset="0"/>
              </a:rPr>
              <a:t>	 Период обращения Луны вокруг своей оси равен периоду ее обращения вокруг Земли, в связи с чем Луна постоянно обращена к Земле одной стороной. 	Причиной этого является тормозящий эффект приливных волн в коре Луны, вызываемых мощным гравитационным полем Земли. </a:t>
            </a:r>
          </a:p>
          <a:p>
            <a:pPr algn="just"/>
            <a:r>
              <a:rPr lang="ru-RU" sz="2800" dirty="0" smtClean="0">
                <a:latin typeface="Times New Roman" pitchFamily="18" charset="0"/>
                <a:cs typeface="Times New Roman" pitchFamily="18" charset="0"/>
              </a:rPr>
              <a:t>	Видимый угловой диаметр Луны (29'24" - 33'40") весьма близок к угловому диаметру Солнца (31'29" - 32'31"). Следствием этого является возможность возникновения такого уникального оптического явления, как полное затмение Солнца, при котором солнечный диск почти один в один перекрывается лунным, оставляя видимой солнечную корону.</a:t>
            </a:r>
            <a:endParaRPr lang="ru-RU" sz="2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980728"/>
            <a:ext cx="8712968" cy="5693866"/>
          </a:xfrm>
          <a:prstGeom prst="rect">
            <a:avLst/>
          </a:prstGeom>
          <a:solidFill>
            <a:srgbClr val="002060"/>
          </a:solidFill>
          <a:ln w="63500">
            <a:solidFill>
              <a:srgbClr val="00B050"/>
            </a:solidFill>
          </a:ln>
        </p:spPr>
        <p:txBody>
          <a:bodyPr wrap="square">
            <a:spAutoFit/>
          </a:bodyPr>
          <a:lstStyle/>
          <a:p>
            <a:pPr algn="just"/>
            <a:r>
              <a:rPr lang="ru-RU" sz="2800" dirty="0" smtClean="0">
                <a:latin typeface="Times New Roman" pitchFamily="18" charset="0"/>
                <a:cs typeface="Times New Roman" pitchFamily="18" charset="0"/>
              </a:rPr>
              <a:t>	 Изнутри Луна устроена как полноценная планета - у нее есть кора, мантия и ядро, а в далеком прошлом на ней существовали вулканы. Однако от древних ландшафтов уже ничего не осталось - на протяжении четырех с половиной миллиардов лет истории Луны на нее падали миллионы тонн метеоритов и астероидов, которые избороздили ее, оставив кратеры. </a:t>
            </a:r>
          </a:p>
          <a:p>
            <a:pPr algn="just"/>
            <a:r>
              <a:rPr lang="ru-RU" sz="2800" dirty="0" smtClean="0">
                <a:latin typeface="Times New Roman" pitchFamily="18" charset="0"/>
                <a:cs typeface="Times New Roman" pitchFamily="18" charset="0"/>
              </a:rPr>
              <a:t>	Среди космических тел, Луна влияет на Землю сильнее всего (исключение – Солнце). Постепенно отдаляясь от Земли, Луна замедляет вращение планеты. А еще спутник служит естественным барьером против сотен метеоритов и астероидов, перехватывая их на подлете к Земле.</a:t>
            </a:r>
            <a:endParaRPr lang="ru-RU"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95936" y="1124744"/>
            <a:ext cx="4896544" cy="5262979"/>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Все объекты на схеме вращаются в одну сторону: Луна вокруг своей оси, Луна вокруг Земли, Земля вокруг своей оси и Земля вокруг Солнца.</a:t>
            </a:r>
          </a:p>
          <a:p>
            <a:pPr algn="just"/>
            <a:r>
              <a:rPr lang="ru-RU" sz="2800" i="1" dirty="0" smtClean="0"/>
              <a:t>	</a:t>
            </a:r>
            <a:r>
              <a:rPr lang="ru-RU" sz="2800" b="1" i="1" u="sng" dirty="0" smtClean="0">
                <a:solidFill>
                  <a:schemeClr val="accent6">
                    <a:lumMod val="75000"/>
                  </a:schemeClr>
                </a:solidFill>
                <a:latin typeface="Times New Roman" pitchFamily="18" charset="0"/>
                <a:cs typeface="Times New Roman" pitchFamily="18" charset="0"/>
              </a:rPr>
              <a:t>Сидерическим</a:t>
            </a:r>
            <a:r>
              <a:rPr lang="ru-RU" sz="2800" b="1" u="sng" dirty="0" smtClean="0">
                <a:solidFill>
                  <a:schemeClr val="accent6">
                    <a:lumMod val="75000"/>
                  </a:schemeClr>
                </a:solidFill>
                <a:latin typeface="Times New Roman" pitchFamily="18" charset="0"/>
                <a:cs typeface="Times New Roman" pitchFamily="18" charset="0"/>
              </a:rPr>
              <a:t> лунным месяцем</a:t>
            </a:r>
            <a:r>
              <a:rPr lang="ru-RU" sz="2800" dirty="0" smtClean="0"/>
              <a:t> </a:t>
            </a:r>
            <a:r>
              <a:rPr lang="ru-RU" sz="2800" dirty="0" smtClean="0">
                <a:latin typeface="Times New Roman" pitchFamily="18" charset="0"/>
                <a:cs typeface="Times New Roman" pitchFamily="18" charset="0"/>
              </a:rPr>
              <a:t>называется полный оборот Луны по орбите вокруг Земли (27,32166 земных суток или 27 дней 7 часов 43 минуты 12 секунд). </a:t>
            </a:r>
            <a:endParaRPr lang="ru-RU" sz="2600" dirty="0">
              <a:latin typeface="Times New Roman" pitchFamily="18" charset="0"/>
              <a:cs typeface="Times New Roman" pitchFamily="18" charset="0"/>
            </a:endParaRPr>
          </a:p>
        </p:txBody>
      </p:sp>
      <p:sp>
        <p:nvSpPr>
          <p:cNvPr id="6" name="Прямоугольник 5"/>
          <p:cNvSpPr/>
          <p:nvPr/>
        </p:nvSpPr>
        <p:spPr>
          <a:xfrm>
            <a:off x="5436096" y="188640"/>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79512" y="1124744"/>
            <a:ext cx="3672408" cy="3819304"/>
          </a:xfrm>
          <a:prstGeom prst="rect">
            <a:avLst/>
          </a:prstGeom>
          <a:noFill/>
          <a:ln w="9525">
            <a:noFill/>
            <a:miter lim="800000"/>
            <a:headEnd/>
            <a:tailEnd/>
          </a:ln>
        </p:spPr>
      </p:pic>
      <p:sp>
        <p:nvSpPr>
          <p:cNvPr id="5" name="Прямоугольник 4"/>
          <p:cNvSpPr/>
          <p:nvPr/>
        </p:nvSpPr>
        <p:spPr>
          <a:xfrm>
            <a:off x="179512" y="5013176"/>
            <a:ext cx="3672408" cy="954107"/>
          </a:xfrm>
          <a:prstGeom prst="rect">
            <a:avLst/>
          </a:prstGeom>
        </p:spPr>
        <p:txBody>
          <a:bodyPr wrap="square">
            <a:spAutoFit/>
          </a:bodyPr>
          <a:lstStyle/>
          <a:p>
            <a:pPr algn="ctr"/>
            <a:r>
              <a:rPr lang="ru-RU" sz="2800" b="1" dirty="0" smtClean="0">
                <a:solidFill>
                  <a:srgbClr val="000099"/>
                </a:solidFill>
                <a:latin typeface="Times New Roman" pitchFamily="18" charset="0"/>
                <a:cs typeface="Times New Roman" pitchFamily="18" charset="0"/>
              </a:rPr>
              <a:t>Схема движения Луны </a:t>
            </a:r>
            <a:endParaRPr lang="ru-RU" b="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24744"/>
            <a:ext cx="8568952" cy="5262979"/>
          </a:xfrm>
          <a:prstGeom prst="rect">
            <a:avLst/>
          </a:prstGeom>
          <a:solidFill>
            <a:srgbClr val="002060"/>
          </a:solidFill>
          <a:ln w="63500">
            <a:solidFill>
              <a:srgbClr val="00B050"/>
            </a:solidFill>
          </a:ln>
        </p:spPr>
        <p:txBody>
          <a:bodyPr wrap="square">
            <a:spAutoFit/>
          </a:bodyPr>
          <a:lstStyle/>
          <a:p>
            <a:pPr algn="just"/>
            <a:r>
              <a:rPr lang="ru-RU" sz="2600" b="1" dirty="0" smtClean="0">
                <a:latin typeface="Times New Roman" pitchFamily="18" charset="0"/>
                <a:cs typeface="Times New Roman" pitchFamily="18" charset="0"/>
              </a:rPr>
              <a:t>	</a:t>
            </a:r>
            <a:r>
              <a:rPr lang="ru-RU" sz="2800" u="sng" dirty="0" smtClean="0">
                <a:latin typeface="Times New Roman" pitchFamily="18" charset="0"/>
                <a:cs typeface="Times New Roman" pitchFamily="18" charset="0"/>
              </a:rPr>
              <a:t>Обратите внимание!</a:t>
            </a:r>
          </a:p>
          <a:p>
            <a:pPr algn="just"/>
            <a:r>
              <a:rPr lang="ru-RU" sz="2800" dirty="0" smtClean="0">
                <a:latin typeface="Times New Roman" pitchFamily="18" charset="0"/>
                <a:cs typeface="Times New Roman" pitchFamily="18" charset="0"/>
              </a:rPr>
              <a:t>	Часто используется формулировка сидерического месяца, как периода, по истечении которого «Луна возвращается в ту же точку звездного неба». Эта трактовка неверна, т.к. из-за постоянного смещения относительно небесного экватора, обусловленного наклонением орбит Земли и Луны и прецессией их осей Луна в ту же точку после полного оборота попасть не может. Поэтому правильно говорить не о возвращении к той же точке относительно звезд, а о возвращении к тому же небесному меридиану, от которого начинался отсчет. </a:t>
            </a:r>
            <a:endParaRPr lang="ru-RU" sz="2600" dirty="0">
              <a:latin typeface="Times New Roman" pitchFamily="18" charset="0"/>
              <a:cs typeface="Times New Roman" pitchFamily="18" charset="0"/>
            </a:endParaRPr>
          </a:p>
        </p:txBody>
      </p:sp>
      <p:sp>
        <p:nvSpPr>
          <p:cNvPr id="6" name="Прямоугольник 5"/>
          <p:cNvSpPr/>
          <p:nvPr/>
        </p:nvSpPr>
        <p:spPr>
          <a:xfrm>
            <a:off x="5436096" y="188640"/>
            <a:ext cx="3456384" cy="646331"/>
          </a:xfrm>
          <a:prstGeom prst="rect">
            <a:avLst/>
          </a:prstGeom>
          <a:solidFill>
            <a:schemeClr val="tx1"/>
          </a:solidFill>
          <a:ln w="66675">
            <a:solidFill>
              <a:srgbClr val="002060"/>
            </a:solidFill>
          </a:ln>
        </p:spPr>
        <p:txBody>
          <a:bodyPr wrap="square">
            <a:spAutoFit/>
          </a:bodyPr>
          <a:lstStyle/>
          <a:p>
            <a:pPr algn="ctr"/>
            <a:r>
              <a:rPr lang="ru-RU" sz="3600" b="1" dirty="0" smtClean="0">
                <a:solidFill>
                  <a:srgbClr val="C00000"/>
                </a:solidFill>
                <a:latin typeface="Times New Roman" pitchFamily="18" charset="0"/>
                <a:cs typeface="Times New Roman" pitchFamily="18" charset="0"/>
              </a:rPr>
              <a:t>Лунная орбита</a:t>
            </a:r>
            <a:endParaRPr lang="ru-RU"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18213</TotalTime>
  <Words>86</Words>
  <Application>Microsoft Office PowerPoint</Application>
  <PresentationFormat>Экран (4:3)</PresentationFormat>
  <Paragraphs>91</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Оксана</dc:creator>
  <cp:lastModifiedBy>Оксана</cp:lastModifiedBy>
  <cp:revision>673</cp:revision>
  <dcterms:created xsi:type="dcterms:W3CDTF">2019-10-04T13:54:09Z</dcterms:created>
  <dcterms:modified xsi:type="dcterms:W3CDTF">2020-05-12T15:27:16Z</dcterms:modified>
</cp:coreProperties>
</file>