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4" r:id="rId5"/>
    <p:sldId id="263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5" r:id="rId14"/>
    <p:sldId id="276" r:id="rId15"/>
    <p:sldId id="274" r:id="rId16"/>
    <p:sldId id="277" r:id="rId17"/>
    <p:sldId id="278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98" autoAdjust="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0AF5CA-A7B0-4265-A317-40BA6587B66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7433E4-9792-4423-BEC4-96ADE4316F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Денежное обращение и элементы денежной системы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30816"/>
            <a:ext cx="7272808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Сущность и функции денег.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Денежное обращение. Классическое количественное уравнение денег.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Спрос на деньги: </a:t>
            </a:r>
            <a:r>
              <a:rPr lang="ru-RU" sz="2400" dirty="0" err="1">
                <a:ea typeface="Calibri"/>
                <a:cs typeface="Times New Roman"/>
              </a:rPr>
              <a:t>трансакционный</a:t>
            </a:r>
            <a:r>
              <a:rPr lang="ru-RU" sz="2400" dirty="0">
                <a:ea typeface="Calibri"/>
                <a:cs typeface="Times New Roman"/>
              </a:rPr>
              <a:t>, спекулятивный, общий.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Предложение денег. Равновесие на денежном рынке.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Денежные агрегаты.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Банковская система.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a typeface="Calibri"/>
                <a:cs typeface="Times New Roman"/>
              </a:rPr>
              <a:t>Банковский и денежный мультипликатор.</a:t>
            </a:r>
          </a:p>
        </p:txBody>
      </p:sp>
    </p:spTree>
    <p:extLst>
      <p:ext uri="{BB962C8B-B14F-4D97-AF65-F5344CB8AC3E}">
        <p14:creationId xmlns:p14="http://schemas.microsoft.com/office/powerpoint/2010/main" val="172080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Денежные агрегаты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5934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М0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– совокупность наличных денег в обращении (вне банковской системы);</a:t>
            </a:r>
          </a:p>
          <a:p>
            <a:pPr algn="just">
              <a:buFont typeface="Arial"/>
              <a:buChar char="•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М1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= М0 + остатки денежных средств в национальной валюте на расчетных текущих счетах нефинансовых предприятий (организаций и учреждений) и вклады физических лиц до востребования;</a:t>
            </a:r>
          </a:p>
          <a:p>
            <a:pPr algn="just">
              <a:buFont typeface="Arial"/>
              <a:buChar char="•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М2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= М1 + срочные вклады физических и юридических лиц;</a:t>
            </a:r>
          </a:p>
          <a:p>
            <a:pPr algn="just">
              <a:buFont typeface="Arial"/>
              <a:buChar char="•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М3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= М2 + депозитные сертификаты и облигации государственных займов.</a:t>
            </a:r>
            <a:endParaRPr lang="ru-RU" sz="24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163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модель предложения денег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36339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денежная масса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M = С + D;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денежная база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B = С + R,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где С – наличные деньги в обращении,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D – депозиты на счетах коммерческих банков, R - резервы коммерческих банков.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50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Банк - это организация, которая оказывает финансовые услуги физическим и юридическим лицам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6328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Кредитная система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4050"/>
            <a:ext cx="7979990" cy="45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65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функции Центрального банка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00"/>
            <a:ext cx="8280920" cy="48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4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Банковский мультипликатор </a:t>
            </a:r>
            <a:r>
              <a:rPr lang="ru-RU" sz="3200" dirty="0" smtClean="0">
                <a:solidFill>
                  <a:schemeClr val="tx1"/>
                </a:solidFill>
              </a:rPr>
              <a:t>		</a:t>
            </a:r>
            <a:endParaRPr lang="ru-RU" sz="3200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928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7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Пример банковской мультипликации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64644"/>
            <a:ext cx="7992888" cy="495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Норма обязательных резервов – 10%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Исходная сумма – 10000 $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Банк А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 10 000 – 1000 = 900           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→            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Банк Б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9000 — 900 = 8100              →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Банк В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8100 – 810 =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7290           и т.д.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= 1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: 0,1 = 10   → 10000 • 10 =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100000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100000 – 10000 =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90000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14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Денежный мультипликатор </a:t>
            </a:r>
            <a:r>
              <a:rPr lang="ru-RU" sz="3200" b="1" dirty="0">
                <a:solidFill>
                  <a:schemeClr val="tx1"/>
                </a:solidFill>
              </a:rPr>
              <a:t>– это </a:t>
            </a:r>
            <a:r>
              <a:rPr lang="ru-RU" sz="3200" b="1" dirty="0" smtClean="0">
                <a:solidFill>
                  <a:schemeClr val="tx1"/>
                </a:solidFill>
              </a:rPr>
              <a:t>величина </a:t>
            </a:r>
            <a:r>
              <a:rPr lang="ru-RU" sz="3200" b="1" dirty="0">
                <a:solidFill>
                  <a:schemeClr val="tx1"/>
                </a:solidFill>
              </a:rPr>
              <a:t>прироста денежной массы в результате прироста денежной </a:t>
            </a:r>
            <a:r>
              <a:rPr lang="ru-RU" sz="3200" b="1" dirty="0" smtClean="0">
                <a:solidFill>
                  <a:schemeClr val="tx1"/>
                </a:solidFill>
              </a:rPr>
              <a:t>базы на единицу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060848"/>
            <a:ext cx="5937250" cy="30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0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4925"/>
            <a:ext cx="7488832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5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8534400" cy="51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9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Деньги</a:t>
            </a:r>
            <a:r>
              <a:rPr lang="ru-RU" sz="3200" dirty="0" smtClean="0"/>
              <a:t> - специфический товар, который является универсальным эквивалентом стоимости других товаров или услуг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700808"/>
            <a:ext cx="7864475" cy="41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4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dirty="0" smtClean="0"/>
              <a:t>Виды денег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0920" cy="496855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товарные (натуральные) деньги </a:t>
            </a:r>
            <a:r>
              <a:rPr lang="ru-RU" dirty="0" smtClean="0">
                <a:solidFill>
                  <a:schemeClr val="tx1"/>
                </a:solidFill>
              </a:rPr>
              <a:t>- деньги, в роли которых выступает товар, обладающий самостоятельной стоимостью и полезностью (скот, зерно, меха, жемчужины, а также медные, бронзовые, серебряные, золотые, платиновые полновесные монеты).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	</a:t>
            </a:r>
            <a:r>
              <a:rPr lang="ru-RU" b="1" dirty="0" smtClean="0">
                <a:solidFill>
                  <a:schemeClr val="tx1"/>
                </a:solidFill>
              </a:rPr>
              <a:t>обеспеченные деньги </a:t>
            </a:r>
            <a:r>
              <a:rPr lang="ru-RU" dirty="0" smtClean="0">
                <a:solidFill>
                  <a:schemeClr val="tx1"/>
                </a:solidFill>
              </a:rPr>
              <a:t>- деньги, в роли которых выступают знаки или сертификаты, которые могут быть обменены по предъявлению на фиксированное количество определенного товара или товарных денег, например на золото или серебро.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	</a:t>
            </a:r>
            <a:r>
              <a:rPr lang="ru-RU" b="1" dirty="0" err="1" smtClean="0">
                <a:solidFill>
                  <a:schemeClr val="tx1"/>
                </a:solidFill>
              </a:rPr>
              <a:t>фиатные</a:t>
            </a:r>
            <a:r>
              <a:rPr lang="ru-RU" b="1" dirty="0" smtClean="0">
                <a:solidFill>
                  <a:schemeClr val="tx1"/>
                </a:solidFill>
              </a:rPr>
              <a:t> (бумажные)  деньги </a:t>
            </a:r>
            <a:r>
              <a:rPr lang="ru-RU" dirty="0" smtClean="0">
                <a:solidFill>
                  <a:schemeClr val="tx1"/>
                </a:solidFill>
              </a:rPr>
              <a:t>- деньги, не имеющие самостоятельной стоимости или она несоразмерна с номиналом, (банкноты и безналичные деньги, находящиеся на счете в банке).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	</a:t>
            </a:r>
            <a:r>
              <a:rPr lang="ru-RU" b="1" dirty="0" smtClean="0">
                <a:solidFill>
                  <a:schemeClr val="tx1"/>
                </a:solidFill>
              </a:rPr>
              <a:t>кредитные деньги- </a:t>
            </a:r>
            <a:r>
              <a:rPr lang="ru-RU" dirty="0" smtClean="0">
                <a:solidFill>
                  <a:schemeClr val="tx1"/>
                </a:solidFill>
              </a:rPr>
              <a:t>это права требования в будущем в отношении физических или юридических лиц (специальным образом оформленный долг), обычно в форме передаваемой ценной бумаги, которые можно использовать для покупки товаров (услуг) или оплаты собственных долгов.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0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Функции денег </a:t>
            </a:r>
            <a:r>
              <a:rPr lang="ru-RU" sz="3100" dirty="0" smtClean="0"/>
              <a:t>— это концентрированное выражение их роли в хозяйстве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44401" y="28545"/>
            <a:ext cx="25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Open Sans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Open Sans"/>
                <a:cs typeface="Arial" pitchFamily="34" charset="0"/>
              </a:rPr>
              <a:t>  </a:t>
            </a:r>
            <a:endParaRPr kumimoji="0" lang="ru-RU" sz="31600" b="0" i="0" u="none" strike="noStrike" cap="none" normalizeH="0" baseline="0" dirty="0" smtClean="0">
              <a:ln>
                <a:noFill/>
              </a:ln>
              <a:solidFill>
                <a:srgbClr val="2C3239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5122" name="Picture 2" descr="Понятие и сущность де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9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Количественное уравнение денег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484784"/>
            <a:ext cx="63367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8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Спрос на деньги</a:t>
            </a:r>
            <a:br>
              <a:rPr lang="ru-RU" dirty="0" smtClean="0"/>
            </a:br>
            <a:r>
              <a:rPr lang="en-US" sz="3100" dirty="0" smtClean="0"/>
              <a:t> </a:t>
            </a:r>
            <a:r>
              <a:rPr lang="en-US" sz="3100" dirty="0" err="1" smtClean="0"/>
              <a:t>Dm</a:t>
            </a:r>
            <a:r>
              <a:rPr lang="en-US" sz="3100" dirty="0" smtClean="0"/>
              <a:t> = Dm1 + Dm2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20891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Предложение денег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srgbClr val="000000"/>
                </a:solidFill>
                <a:latin typeface="Arial"/>
              </a:rPr>
              <a:t>MS = C + D,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Arial"/>
              </a:rPr>
            </a:br>
            <a:r>
              <a:rPr lang="ru-RU" sz="2400" dirty="0">
                <a:solidFill>
                  <a:srgbClr val="000000"/>
                </a:solidFill>
                <a:latin typeface="Arial"/>
              </a:rPr>
              <a:t>где MS– предложение денег; C –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наличность;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D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– депозиты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848872" cy="35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Равновесие на денежном рынке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38324"/>
            <a:ext cx="6480720" cy="367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297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Денежное обращение и элементы денежной системы</vt:lpstr>
      <vt:lpstr>Деньги - специфический товар, который является универсальным эквивалентом стоимости других товаров или услуг</vt:lpstr>
      <vt:lpstr>Виды денег</vt:lpstr>
      <vt:lpstr>Презентация PowerPoint</vt:lpstr>
      <vt:lpstr>Функции денег — это концентрированное выражение их роли в хозяйстве</vt:lpstr>
      <vt:lpstr>Количественное уравнение денег</vt:lpstr>
      <vt:lpstr>Спрос на деньги  Dm = Dm1 + Dm2</vt:lpstr>
      <vt:lpstr>Предложение денег MS = C + D,  где MS– предложение денег; C – наличность; D– депозиты</vt:lpstr>
      <vt:lpstr>Равновесие на денежном рынке</vt:lpstr>
      <vt:lpstr>Денежные агрегаты</vt:lpstr>
      <vt:lpstr>Общая модель предложения денег </vt:lpstr>
      <vt:lpstr>Банк - это организация, которая оказывает финансовые услуги физическим и юридическим лицам</vt:lpstr>
      <vt:lpstr>Кредитная система</vt:lpstr>
      <vt:lpstr>Основные функции Центрального банка</vt:lpstr>
      <vt:lpstr>Банковский мультипликатор   </vt:lpstr>
      <vt:lpstr>Пример банковской мультипликации</vt:lpstr>
      <vt:lpstr>Денежный мультипликатор – это величина прироста денежной массы в результате прироста денежной базы на единицу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Денежное обращение и элементы денежной системы</dc:title>
  <dc:creator>USER</dc:creator>
  <cp:lastModifiedBy>USER</cp:lastModifiedBy>
  <cp:revision>20</cp:revision>
  <dcterms:created xsi:type="dcterms:W3CDTF">2020-04-07T08:18:04Z</dcterms:created>
  <dcterms:modified xsi:type="dcterms:W3CDTF">2020-04-07T13:57:09Z</dcterms:modified>
</cp:coreProperties>
</file>