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491F-AA58-44D3-828E-1FE57772CC3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Механика. Гидростатика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35424"/>
            <a:ext cx="6400800" cy="1603375"/>
          </a:xfrm>
        </p:spPr>
        <p:txBody>
          <a:bodyPr/>
          <a:lstStyle/>
          <a:p>
            <a:r>
              <a:rPr lang="ru-RU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Давление. Закон </a:t>
            </a:r>
            <a:r>
              <a:rPr lang="ru-RU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Паскаля</a:t>
            </a:r>
            <a:r>
              <a:rPr lang="ru-RU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Гидравлический пресс. Сила Архимеда</a:t>
            </a:r>
            <a:endParaRPr lang="ru-RU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6624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Кубанский государственный университет</a:t>
            </a:r>
          </a:p>
          <a:p>
            <a:r>
              <a:rPr lang="ru-RU" sz="2400" dirty="0" smtClean="0"/>
              <a:t>Преподаватель</a:t>
            </a:r>
            <a:r>
              <a:rPr lang="ru-RU" sz="2400" dirty="0" smtClean="0"/>
              <a:t>: Пурунова Анна Михайловна</a:t>
            </a:r>
            <a:endParaRPr lang="ru-RU" sz="2400" dirty="0"/>
          </a:p>
        </p:txBody>
      </p:sp>
      <p:pic>
        <p:nvPicPr>
          <p:cNvPr id="1026" name="Picture 2" descr="Картинки по запросу kub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905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237312"/>
            <a:ext cx="1998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Краснодар, 2019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00292"/>
            <a:ext cx="8229600" cy="1143000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18" y="1052736"/>
            <a:ext cx="87129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3200" dirty="0"/>
              <a:t>Гидростатика изучает жидкости, </a:t>
            </a:r>
            <a:r>
              <a:rPr lang="ru-RU" sz="3200" dirty="0" smtClean="0"/>
              <a:t>которые находятся </a:t>
            </a:r>
            <a:r>
              <a:rPr lang="ru-RU" sz="3200" dirty="0"/>
              <a:t>в состоянии равновесия</a:t>
            </a:r>
            <a:r>
              <a:rPr lang="ru-RU" sz="3200" dirty="0" smtClean="0"/>
              <a:t>.</a:t>
            </a:r>
          </a:p>
          <a:p>
            <a:pPr indent="180975" algn="just"/>
            <a:r>
              <a:rPr lang="ru-RU" sz="3200" dirty="0" smtClean="0"/>
              <a:t>Свойства жидкостей:</a:t>
            </a:r>
          </a:p>
          <a:p>
            <a:pPr indent="354013" algn="just">
              <a:buFont typeface="Arial" panose="020B0604020202020204" pitchFamily="34" charset="0"/>
              <a:buChar char="•"/>
            </a:pPr>
            <a:r>
              <a:rPr lang="ru-RU" sz="3200" dirty="0"/>
              <a:t>малая сжимаемость (жидкость </a:t>
            </a:r>
            <a:r>
              <a:rPr lang="ru-RU" sz="3200" dirty="0" smtClean="0"/>
              <a:t>почти не меняет </a:t>
            </a:r>
            <a:r>
              <a:rPr lang="ru-RU" sz="3200" dirty="0"/>
              <a:t>свой </a:t>
            </a:r>
            <a:r>
              <a:rPr lang="ru-RU" sz="3200" dirty="0" smtClean="0"/>
              <a:t>объём),</a:t>
            </a:r>
            <a:endParaRPr lang="ru-RU" sz="3200" dirty="0"/>
          </a:p>
          <a:p>
            <a:pPr indent="354013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в </a:t>
            </a:r>
            <a:r>
              <a:rPr lang="ru-RU" sz="3200" dirty="0"/>
              <a:t>земных условиях жидкость принимает форму того сосуда, в котором она находится.</a:t>
            </a:r>
          </a:p>
          <a:p>
            <a:pPr indent="180975" algn="just"/>
            <a:r>
              <a:rPr lang="ru-RU" sz="3200" dirty="0"/>
              <a:t>Давление – это физическая величина, равная отношению модуля </a:t>
            </a:r>
            <a:r>
              <a:rPr lang="ru-RU" sz="3200" dirty="0" smtClean="0"/>
              <a:t>силы </a:t>
            </a:r>
            <a:r>
              <a:rPr lang="ru-RU" sz="3200" dirty="0"/>
              <a:t>давления к площади поверхности, на которую сила давления </a:t>
            </a:r>
            <a:r>
              <a:rPr lang="ru-RU" sz="3200" dirty="0" smtClean="0"/>
              <a:t>действует.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Давление </a:t>
            </a:r>
            <a:r>
              <a:rPr lang="ru-RU" dirty="0"/>
              <a:t>– это физическая величина, равная отношению модуля силы давления к площади поверхности, на которую сила давления действует.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88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09" t="49015" r="57195" b="29329"/>
          <a:stretch/>
        </p:blipFill>
        <p:spPr>
          <a:xfrm>
            <a:off x="2814350" y="3979348"/>
            <a:ext cx="3515298" cy="2762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00292"/>
            <a:ext cx="8229600" cy="1143000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Формула" r:id="rId4" imgW="914400" imgH="215640" progId="Equation.3">
                  <p:embed/>
                </p:oleObj>
              </mc:Choice>
              <mc:Fallback>
                <p:oleObj name="Формула" r:id="rId4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8" y="1052736"/>
                <a:ext cx="8363273" cy="331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8097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indent="180975" algn="just"/>
                <a:r>
                  <a:rPr lang="ru-RU" sz="3200" dirty="0" smtClean="0"/>
                  <a:t>где </a:t>
                </a:r>
                <a:r>
                  <a:rPr lang="en-US" sz="3200" dirty="0" smtClean="0"/>
                  <a:t>P – </a:t>
                </a:r>
                <a:r>
                  <a:rPr lang="ru-RU" sz="3200" dirty="0" smtClean="0"/>
                  <a:t>давление</a:t>
                </a:r>
              </a:p>
              <a:p>
                <a:pPr indent="180975" algn="just"/>
                <a:r>
                  <a:rPr lang="ru-RU" sz="32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F</a:t>
                </a:r>
                <a:r>
                  <a:rPr lang="ru-RU" sz="3200" dirty="0" smtClean="0"/>
                  <a:t> – сила давления</a:t>
                </a:r>
              </a:p>
              <a:p>
                <a:pPr indent="180975" algn="just"/>
                <a:r>
                  <a:rPr lang="ru-RU" sz="32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S</a:t>
                </a:r>
                <a:r>
                  <a:rPr lang="ru-RU" sz="3200" dirty="0" smtClean="0">
                    <a:solidFill>
                      <a:schemeClr val="tx1"/>
                    </a:solidFill>
                  </a:rPr>
                  <a:t> – площадь поверхности</a:t>
                </a:r>
              </a:p>
              <a:p>
                <a:pPr indent="18097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ru-RU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Па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Паскаль</m:t>
                          </m:r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1052736"/>
                <a:ext cx="8363273" cy="3312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0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843" t="28344" r="25096" b="34250"/>
          <a:stretch/>
        </p:blipFill>
        <p:spPr>
          <a:xfrm>
            <a:off x="1902530" y="2924944"/>
            <a:ext cx="5045734" cy="2522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00292"/>
            <a:ext cx="8229600" cy="1143000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Формула" r:id="rId4" imgW="914400" imgH="215640" progId="Equation.3">
                  <p:embed/>
                </p:oleObj>
              </mc:Choice>
              <mc:Fallback>
                <p:oleObj name="Формула" r:id="rId4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198" y="1052736"/>
            <a:ext cx="8363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3200" dirty="0" smtClean="0"/>
              <a:t>Закон Паскаля:</a:t>
            </a:r>
          </a:p>
          <a:p>
            <a:pPr indent="180975" algn="just"/>
            <a:r>
              <a:rPr lang="ru-RU" sz="3200" dirty="0" smtClean="0"/>
              <a:t>Давление</a:t>
            </a:r>
            <a:r>
              <a:rPr lang="ru-RU" sz="3200" dirty="0"/>
              <a:t>, которое производят </a:t>
            </a:r>
            <a:r>
              <a:rPr lang="ru-RU" sz="3200" dirty="0" smtClean="0"/>
              <a:t>внешние </a:t>
            </a:r>
            <a:r>
              <a:rPr lang="ru-RU" sz="3200" dirty="0"/>
              <a:t>силы на поверхность жидкости, </a:t>
            </a:r>
            <a:r>
              <a:rPr lang="ru-RU" sz="3200" dirty="0" smtClean="0"/>
              <a:t>передаётся </a:t>
            </a:r>
            <a:r>
              <a:rPr lang="ru-RU" sz="3200" dirty="0"/>
              <a:t>во все точки жидкости без </a:t>
            </a:r>
            <a:r>
              <a:rPr lang="ru-RU" sz="3200" dirty="0" smtClean="0"/>
              <a:t>изменения.</a:t>
            </a:r>
          </a:p>
          <a:p>
            <a:pPr indent="180975" algn="just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8" y="5301208"/>
            <a:ext cx="8229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Сила  F2  больше силы F1  во столько раз, во сколько раз площадь поршня S2 больше площади поршня </a:t>
            </a:r>
            <a:r>
              <a:rPr lang="ru-RU" sz="3200" dirty="0" smtClean="0"/>
              <a:t>S1.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34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2300"/>
            <a:ext cx="8229600" cy="73642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692696"/>
                <a:ext cx="8856984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80975" algn="just"/>
                <a:r>
                  <a:rPr lang="ru-RU" sz="3200" dirty="0" smtClean="0"/>
                  <a:t>Условие равновесия жидкости:</a:t>
                </a:r>
              </a:p>
              <a:p>
                <a:pPr indent="180975" algn="just"/>
                <a:r>
                  <a:rPr lang="ru-RU" sz="3200" dirty="0" smtClean="0"/>
                  <a:t>Давление </a:t>
                </a:r>
                <a:r>
                  <a:rPr lang="ru-RU" sz="3200" dirty="0"/>
                  <a:t>на любом горизонтальном уровне жидкости, которая находится в равновесии,   одинаково во всех точках на этом </a:t>
                </a:r>
                <a:r>
                  <a:rPr lang="ru-RU" sz="3200" dirty="0" smtClean="0"/>
                  <a:t>уровне.</a:t>
                </a:r>
              </a:p>
              <a:p>
                <a:pPr indent="180975" algn="just"/>
                <a:r>
                  <a:rPr lang="ru-RU" sz="3200" dirty="0" smtClean="0"/>
                  <a:t>Если на открытую поверхность жидкости действует внешнее атмосферное давление, то  </a:t>
                </a:r>
                <a:r>
                  <a:rPr lang="ru-RU" sz="3200" dirty="0"/>
                  <a:t>полное давление  в любой </a:t>
                </a:r>
                <a:r>
                  <a:rPr lang="ru-RU" sz="3200" dirty="0" smtClean="0"/>
                  <a:t>точке </a:t>
                </a:r>
                <a:r>
                  <a:rPr lang="ru-RU" sz="3200" dirty="0"/>
                  <a:t>жидкости </a:t>
                </a:r>
                <a:r>
                  <a:rPr lang="ru-RU" sz="3200" dirty="0" smtClean="0"/>
                  <a:t>равно:</a:t>
                </a:r>
              </a:p>
              <a:p>
                <a:pPr indent="18097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ат</m:t>
                          </m:r>
                        </m:sub>
                      </m:sSub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ℊ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3200" dirty="0" smtClean="0">
                  <a:solidFill>
                    <a:schemeClr val="tx1"/>
                  </a:solidFill>
                </a:endParaRPr>
              </a:p>
              <a:p>
                <a:pPr indent="180975" algn="just"/>
                <a:r>
                  <a:rPr lang="ru-RU" sz="3200" dirty="0" smtClean="0">
                    <a:solidFill>
                      <a:schemeClr val="tx1"/>
                    </a:solidFill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ат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schemeClr val="tx1"/>
                    </a:solidFill>
                  </a:rPr>
                  <a:t> - атмосферное давление</a:t>
                </a:r>
              </a:p>
              <a:p>
                <a:pPr indent="180975" algn="just"/>
                <a:r>
                  <a:rPr lang="ru-RU" sz="3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ж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sz="3200" dirty="0" smtClean="0"/>
                  <a:t> </a:t>
                </a:r>
                <a:r>
                  <a:rPr lang="ru-RU" sz="3200" dirty="0"/>
                  <a:t>- гидростатическое давление столба </a:t>
                </a:r>
                <a:r>
                  <a:rPr lang="ru-RU" sz="3200" dirty="0" smtClean="0"/>
                  <a:t>жидкости высотой  </a:t>
                </a:r>
                <a:r>
                  <a:rPr lang="ru-RU" sz="3200" dirty="0"/>
                  <a:t>h над уровнем, которому принадлежит данная </a:t>
                </a:r>
                <a:r>
                  <a:rPr lang="ru-RU" sz="3200" dirty="0" smtClean="0"/>
                  <a:t>точка</a:t>
                </a:r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2696"/>
                <a:ext cx="8856984" cy="6001643"/>
              </a:xfrm>
              <a:prstGeom prst="rect">
                <a:avLst/>
              </a:prstGeom>
              <a:blipFill rotWithShape="1">
                <a:blip r:embed="rId5"/>
                <a:stretch>
                  <a:fillRect l="-1721" t="-1321" r="-1789"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0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2300"/>
            <a:ext cx="8229600" cy="73642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911622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3200" dirty="0">
                <a:solidFill>
                  <a:srgbClr val="FF0000"/>
                </a:solidFill>
              </a:rPr>
              <a:t>Сообщающиеся сосуды </a:t>
            </a:r>
            <a:r>
              <a:rPr lang="ru-RU" sz="3200" dirty="0" smtClean="0"/>
              <a:t>– два или </a:t>
            </a:r>
            <a:r>
              <a:rPr lang="ru-RU" sz="3200" dirty="0"/>
              <a:t>несколько сосудов, которые </a:t>
            </a:r>
            <a:r>
              <a:rPr lang="ru-RU" sz="3200" dirty="0">
                <a:solidFill>
                  <a:srgbClr val="FF0000"/>
                </a:solidFill>
              </a:rPr>
              <a:t>соединяются</a:t>
            </a:r>
            <a:r>
              <a:rPr lang="ru-RU" sz="3200" dirty="0"/>
              <a:t> друг с </a:t>
            </a:r>
            <a:r>
              <a:rPr lang="ru-RU" sz="3200" dirty="0" smtClean="0"/>
              <a:t>другом.</a:t>
            </a:r>
          </a:p>
          <a:p>
            <a:pPr indent="180975" algn="just"/>
            <a:r>
              <a:rPr lang="ru-RU" sz="3200" dirty="0" smtClean="0"/>
              <a:t>Свободная </a:t>
            </a:r>
            <a:r>
              <a:rPr lang="ru-RU" sz="3200" dirty="0"/>
              <a:t>поверхность жидкости </a:t>
            </a:r>
            <a:r>
              <a:rPr lang="ru-RU" sz="3200" dirty="0" smtClean="0"/>
              <a:t>– поверхность жидкости</a:t>
            </a:r>
            <a:r>
              <a:rPr lang="ru-RU" sz="3200" dirty="0"/>
              <a:t>, которая не соприкасается со </a:t>
            </a:r>
            <a:r>
              <a:rPr lang="ru-RU" sz="3200" dirty="0" smtClean="0"/>
              <a:t>стенками </a:t>
            </a:r>
            <a:r>
              <a:rPr lang="ru-RU" sz="3200" dirty="0"/>
              <a:t>сосуда</a:t>
            </a:r>
            <a:r>
              <a:rPr lang="ru-RU" sz="3200" dirty="0" smtClean="0"/>
              <a:t>.</a:t>
            </a:r>
          </a:p>
          <a:p>
            <a:pPr indent="180975" algn="just"/>
            <a:r>
              <a:rPr lang="ru-RU" sz="3200" dirty="0">
                <a:solidFill>
                  <a:srgbClr val="FF0000"/>
                </a:solidFill>
              </a:rPr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состоянии равновесия в сообщающихся </a:t>
            </a:r>
            <a:r>
              <a:rPr lang="ru-RU" sz="3200" dirty="0" smtClean="0">
                <a:solidFill>
                  <a:srgbClr val="FF0000"/>
                </a:solidFill>
              </a:rPr>
              <a:t>сосудах жидкость </a:t>
            </a:r>
            <a:r>
              <a:rPr lang="ru-RU" sz="3200" dirty="0">
                <a:solidFill>
                  <a:srgbClr val="FF0000"/>
                </a:solidFill>
              </a:rPr>
              <a:t>устанавливается на одном горизонтальном уровне.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4542" t="29329" r="57195" b="48031"/>
          <a:stretch/>
        </p:blipFill>
        <p:spPr>
          <a:xfrm>
            <a:off x="2123728" y="4924880"/>
            <a:ext cx="2592288" cy="1806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8417" t="54922" r="58301" b="25391"/>
          <a:stretch/>
        </p:blipFill>
        <p:spPr>
          <a:xfrm>
            <a:off x="4860031" y="4924880"/>
            <a:ext cx="2168095" cy="18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2300"/>
            <a:ext cx="8229600" cy="73642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874455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3200" dirty="0"/>
              <a:t>Если в сообщающихся сосудах находятся </a:t>
            </a:r>
            <a:r>
              <a:rPr lang="ru-RU" sz="3200" dirty="0" smtClean="0">
                <a:solidFill>
                  <a:srgbClr val="FF0000"/>
                </a:solidFill>
              </a:rPr>
              <a:t>несмешивающиеся</a:t>
            </a:r>
            <a:r>
              <a:rPr lang="ru-RU" sz="3200" dirty="0" smtClean="0"/>
              <a:t> жидкости </a:t>
            </a:r>
            <a:r>
              <a:rPr lang="ru-RU" sz="3200" dirty="0"/>
              <a:t>с </a:t>
            </a:r>
            <a:r>
              <a:rPr lang="ru-RU" sz="3200" dirty="0">
                <a:solidFill>
                  <a:srgbClr val="FF0000"/>
                </a:solidFill>
              </a:rPr>
              <a:t>разными</a:t>
            </a:r>
            <a:r>
              <a:rPr lang="ru-RU" sz="3200" dirty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плотностями</a:t>
            </a:r>
            <a:r>
              <a:rPr lang="ru-RU" sz="3200" dirty="0" smtClean="0"/>
              <a:t>, то </a:t>
            </a:r>
            <a:r>
              <a:rPr lang="ru-RU" sz="3200" dirty="0"/>
              <a:t>свободные поверхности жидкостей в разных сосудах </a:t>
            </a:r>
            <a:r>
              <a:rPr lang="ru-RU" sz="3200" dirty="0">
                <a:solidFill>
                  <a:srgbClr val="FF0000"/>
                </a:solidFill>
              </a:rPr>
              <a:t>могут</a:t>
            </a:r>
            <a:r>
              <a:rPr lang="ru-RU" sz="3200" dirty="0"/>
              <a:t> находиться на </a:t>
            </a:r>
            <a:r>
              <a:rPr lang="ru-RU" sz="3200" dirty="0" smtClean="0">
                <a:solidFill>
                  <a:srgbClr val="FF0000"/>
                </a:solidFill>
              </a:rPr>
              <a:t>разных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уровнях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5"/>
          <a:srcRect l="25096" t="54922" r="59408" b="20469"/>
          <a:stretch/>
        </p:blipFill>
        <p:spPr>
          <a:xfrm>
            <a:off x="2915815" y="3626409"/>
            <a:ext cx="3312368" cy="29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2300"/>
            <a:ext cx="8229600" cy="73642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832679"/>
                <a:ext cx="8856984" cy="461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80975" algn="just"/>
                <a:r>
                  <a:rPr lang="ru-RU" sz="3200" dirty="0" smtClean="0">
                    <a:solidFill>
                      <a:srgbClr val="FF0000"/>
                    </a:solidFill>
                  </a:rPr>
                  <a:t>Закон Архимеда</a:t>
                </a:r>
                <a:r>
                  <a:rPr lang="ru-RU" sz="3200" dirty="0" smtClean="0"/>
                  <a:t>:</a:t>
                </a:r>
              </a:p>
              <a:p>
                <a:pPr indent="180975" algn="just"/>
                <a:r>
                  <a:rPr lang="ru-RU" sz="3200" dirty="0"/>
                  <a:t>На тело, погружённое в жидкость (или газ), действует </a:t>
                </a:r>
                <a:r>
                  <a:rPr lang="ru-RU" sz="3200" dirty="0">
                    <a:solidFill>
                      <a:srgbClr val="FF0000"/>
                    </a:solidFill>
                  </a:rPr>
                  <a:t>выталкивающая </a:t>
                </a:r>
                <a:r>
                  <a:rPr lang="ru-RU" sz="3200" dirty="0" smtClean="0">
                    <a:solidFill>
                      <a:srgbClr val="FF0000"/>
                    </a:solidFill>
                  </a:rPr>
                  <a:t>сила</a:t>
                </a:r>
                <a:r>
                  <a:rPr lang="ru-RU" sz="3200" dirty="0"/>
                  <a:t>, направленная вертикально </a:t>
                </a:r>
                <a:r>
                  <a:rPr lang="ru-RU" sz="3200" dirty="0">
                    <a:solidFill>
                      <a:srgbClr val="FF0000"/>
                    </a:solidFill>
                  </a:rPr>
                  <a:t>вверх</a:t>
                </a:r>
                <a:r>
                  <a:rPr lang="ru-RU" sz="3200" dirty="0"/>
                  <a:t> и равная </a:t>
                </a:r>
                <a:r>
                  <a:rPr lang="ru-RU" sz="3200" dirty="0">
                    <a:solidFill>
                      <a:srgbClr val="FF0000"/>
                    </a:solidFill>
                  </a:rPr>
                  <a:t>весу жидкости</a:t>
                </a:r>
                <a:r>
                  <a:rPr lang="ru-RU" sz="3200" dirty="0"/>
                  <a:t>,   </a:t>
                </a:r>
                <a:r>
                  <a:rPr lang="ru-RU" sz="3200" dirty="0">
                    <a:solidFill>
                      <a:srgbClr val="FF0000"/>
                    </a:solidFill>
                  </a:rPr>
                  <a:t>вытесненной</a:t>
                </a:r>
                <a:r>
                  <a:rPr lang="ru-RU" sz="3200" dirty="0"/>
                  <a:t> </a:t>
                </a:r>
                <a:r>
                  <a:rPr lang="ru-RU" sz="3200" dirty="0" smtClean="0"/>
                  <a:t>телом.</a:t>
                </a:r>
              </a:p>
              <a:p>
                <a:pPr indent="18097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арх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ℊ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3200" dirty="0" smtClean="0"/>
              </a:p>
              <a:p>
                <a:pPr indent="180975" algn="just"/>
                <a:r>
                  <a:rPr lang="ru-RU" sz="3200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арх</m:t>
                        </m:r>
                      </m:sub>
                    </m:sSub>
                  </m:oMath>
                </a14:m>
                <a:r>
                  <a:rPr lang="ru-RU" sz="3200" dirty="0" smtClean="0"/>
                  <a:t> - сила Архимеда</a:t>
                </a:r>
              </a:p>
              <a:p>
                <a:pPr indent="180975" algn="just"/>
                <a:r>
                  <a:rPr lang="ru-RU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ж</m:t>
                        </m:r>
                      </m:sub>
                    </m:sSub>
                  </m:oMath>
                </a14:m>
                <a:r>
                  <a:rPr lang="ru-RU" sz="3200" dirty="0" smtClean="0"/>
                  <a:t> - плотность жидкости (или газа)</a:t>
                </a:r>
              </a:p>
              <a:p>
                <a:pPr indent="180975" algn="just"/>
                <a:r>
                  <a:rPr lang="ru-RU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ru-RU" sz="3200" dirty="0" smtClean="0"/>
                  <a:t> - объём тела</a:t>
                </a:r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32679"/>
                <a:ext cx="8856984" cy="4612545"/>
              </a:xfrm>
              <a:prstGeom prst="rect">
                <a:avLst/>
              </a:prstGeom>
              <a:blipFill rotWithShape="1">
                <a:blip r:embed="rId5"/>
                <a:stretch>
                  <a:fillRect l="-1721" t="-1720" r="-1789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8"/>
          <a:stretch/>
        </p:blipFill>
        <p:spPr>
          <a:xfrm>
            <a:off x="4012813" y="4869160"/>
            <a:ext cx="4619523" cy="19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267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Тема Office</vt:lpstr>
      <vt:lpstr>Формула</vt:lpstr>
      <vt:lpstr>Механика. Гидростатика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Кинематика</dc:title>
  <dc:creator>Елена</dc:creator>
  <cp:lastModifiedBy>Анна Пурунова</cp:lastModifiedBy>
  <cp:revision>129</cp:revision>
  <dcterms:created xsi:type="dcterms:W3CDTF">2017-02-09T17:45:57Z</dcterms:created>
  <dcterms:modified xsi:type="dcterms:W3CDTF">2019-04-08T15:58:40Z</dcterms:modified>
</cp:coreProperties>
</file>