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sldIdLst>
    <p:sldId id="256" r:id="rId3"/>
    <p:sldId id="276" r:id="rId4"/>
    <p:sldId id="274" r:id="rId5"/>
    <p:sldId id="275" r:id="rId6"/>
    <p:sldId id="277" r:id="rId7"/>
    <p:sldId id="278" r:id="rId8"/>
    <p:sldId id="260" r:id="rId9"/>
    <p:sldId id="261" r:id="rId10"/>
    <p:sldId id="262" r:id="rId11"/>
    <p:sldId id="263" r:id="rId12"/>
    <p:sldId id="264" r:id="rId13"/>
    <p:sldId id="267" r:id="rId14"/>
    <p:sldId id="268" r:id="rId15"/>
    <p:sldId id="270" r:id="rId16"/>
    <p:sldId id="271" r:id="rId17"/>
    <p:sldId id="272" r:id="rId18"/>
    <p:sldId id="273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7BBBF5"/>
    <a:srgbClr val="ADD5F9"/>
    <a:srgbClr val="A2CFF8"/>
    <a:srgbClr val="AC0000"/>
    <a:srgbClr val="FF4B4B"/>
    <a:srgbClr val="FF2121"/>
    <a:srgbClr val="CC0000"/>
    <a:srgbClr val="FF9B9B"/>
    <a:srgbClr val="FF434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121" d="100"/>
          <a:sy n="121" d="100"/>
        </p:scale>
        <p:origin x="-1350" y="-3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viewProps" Target="view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bleStyles" Target="tableStyle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27761-A8F7-4EC5-8D43-E54F601E1226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9D624-76D4-438F-B293-D13F36FCB7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06704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27761-A8F7-4EC5-8D43-E54F601E1226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9D624-76D4-438F-B293-D13F36FCB7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9378674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27761-A8F7-4EC5-8D43-E54F601E1226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9D624-76D4-438F-B293-D13F36FCB7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1758620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7DDCCD-9A2B-490E-82F9-3B2C32A60E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11.04.2019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53CF0D-9DE9-4406-8155-940320AF4CD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5670951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7DDCCD-9A2B-490E-82F9-3B2C32A60E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11.04.2019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53CF0D-9DE9-4406-8155-940320AF4CD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5781280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7DDCCD-9A2B-490E-82F9-3B2C32A60E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11.04.2019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53CF0D-9DE9-4406-8155-940320AF4CD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638104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7DDCCD-9A2B-490E-82F9-3B2C32A60E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11.04.2019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53CF0D-9DE9-4406-8155-940320AF4CD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4170092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7DDCCD-9A2B-490E-82F9-3B2C32A60E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11.04.2019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53CF0D-9DE9-4406-8155-940320AF4CD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4027097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7DDCCD-9A2B-490E-82F9-3B2C32A60E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11.04.2019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53CF0D-9DE9-4406-8155-940320AF4CD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1678253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7DDCCD-9A2B-490E-82F9-3B2C32A60E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11.04.2019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53CF0D-9DE9-4406-8155-940320AF4CD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7001378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7DDCCD-9A2B-490E-82F9-3B2C32A60E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11.04.2019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53CF0D-9DE9-4406-8155-940320AF4CD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4168466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27761-A8F7-4EC5-8D43-E54F601E1226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9D624-76D4-438F-B293-D13F36FCB7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27374438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7DDCCD-9A2B-490E-82F9-3B2C32A60E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11.04.2019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53CF0D-9DE9-4406-8155-940320AF4CD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8485178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7DDCCD-9A2B-490E-82F9-3B2C32A60E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11.04.2019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53CF0D-9DE9-4406-8155-940320AF4CD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55581886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7DDCCD-9A2B-490E-82F9-3B2C32A60E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11.04.2019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53CF0D-9DE9-4406-8155-940320AF4CD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075375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27761-A8F7-4EC5-8D43-E54F601E1226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9D624-76D4-438F-B293-D13F36FCB7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821371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27761-A8F7-4EC5-8D43-E54F601E1226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9D624-76D4-438F-B293-D13F36FCB7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65712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27761-A8F7-4EC5-8D43-E54F601E1226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9D624-76D4-438F-B293-D13F36FCB7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34720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27761-A8F7-4EC5-8D43-E54F601E1226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9D624-76D4-438F-B293-D13F36FCB7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31157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27761-A8F7-4EC5-8D43-E54F601E1226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9D624-76D4-438F-B293-D13F36FCB7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19059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27761-A8F7-4EC5-8D43-E54F601E1226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9D624-76D4-438F-B293-D13F36FCB7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144669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C27761-A8F7-4EC5-8D43-E54F601E1226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F9D624-76D4-438F-B293-D13F36FCB7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237613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3">
              <a:lumMod val="75000"/>
            </a:schemeClr>
          </a:fgClr>
          <a:bgClr>
            <a:schemeClr val="bg1">
              <a:lumMod val="8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C27761-A8F7-4EC5-8D43-E54F601E1226}" type="datetimeFigureOut">
              <a:rPr lang="ru-RU" smtClean="0"/>
              <a:pPr/>
              <a:t>11.04.2019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F9D624-76D4-438F-B293-D13F36FCB73B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562457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pattFill prst="dotGrid">
          <a:fgClr>
            <a:schemeClr val="accent3">
              <a:lumMod val="75000"/>
            </a:schemeClr>
          </a:fgClr>
          <a:bgClr>
            <a:schemeClr val="bg1">
              <a:lumMod val="85000"/>
            </a:schemeClr>
          </a:bgClr>
        </a:patt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B7DDCCD-9A2B-490E-82F9-3B2C32A60E55}" type="datetimeFigureOut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11.04.2019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2C53CF0D-9DE9-4406-8155-940320AF4CDA}" type="slidenum">
              <a:rPr kumimoji="0" lang="ru-RU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Calibri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200" b="0" i="0" u="none" strike="noStrike" kern="120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43512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" Type="http://schemas.microsoft.com/office/2007/relationships/hdphoto" Target="../media/hdphoto2.wdp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png"/><Relationship Id="rId13" Type="http://schemas.openxmlformats.org/officeDocument/2006/relationships/image" Target="../media/image27.png"/><Relationship Id="rId3" Type="http://schemas.openxmlformats.org/officeDocument/2006/relationships/image" Target="../media/image17.png"/><Relationship Id="rId7" Type="http://schemas.openxmlformats.org/officeDocument/2006/relationships/image" Target="../media/image21.png"/><Relationship Id="rId12" Type="http://schemas.openxmlformats.org/officeDocument/2006/relationships/image" Target="../media/image26.png"/><Relationship Id="rId2" Type="http://schemas.openxmlformats.org/officeDocument/2006/relationships/image" Target="../media/image16.png"/><Relationship Id="rId16" Type="http://schemas.openxmlformats.org/officeDocument/2006/relationships/image" Target="../media/image14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20.png"/><Relationship Id="rId11" Type="http://schemas.openxmlformats.org/officeDocument/2006/relationships/image" Target="../media/image25.png"/><Relationship Id="rId5" Type="http://schemas.openxmlformats.org/officeDocument/2006/relationships/image" Target="../media/image19.png"/><Relationship Id="rId15" Type="http://schemas.openxmlformats.org/officeDocument/2006/relationships/image" Target="../media/image29.png"/><Relationship Id="rId10" Type="http://schemas.openxmlformats.org/officeDocument/2006/relationships/image" Target="../media/image24.png"/><Relationship Id="rId4" Type="http://schemas.openxmlformats.org/officeDocument/2006/relationships/image" Target="../media/image18.png"/><Relationship Id="rId9" Type="http://schemas.openxmlformats.org/officeDocument/2006/relationships/image" Target="../media/image23.png"/><Relationship Id="rId14" Type="http://schemas.openxmlformats.org/officeDocument/2006/relationships/image" Target="../media/image28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7" Type="http://schemas.openxmlformats.org/officeDocument/2006/relationships/image" Target="../media/image34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33.png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495438" y="1417835"/>
            <a:ext cx="8164804" cy="4992814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6877" y="2055188"/>
            <a:ext cx="7382095" cy="2447177"/>
          </a:xfrm>
        </p:spPr>
        <p:txBody>
          <a:bodyPr>
            <a:normAutofit fontScale="90000"/>
          </a:bodyPr>
          <a:lstStyle/>
          <a:p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AC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Georgia" panose="02040502050405020303" pitchFamily="18" charset="0"/>
              </a:rPr>
              <a:t>Уравнение теплового баланса</a:t>
            </a:r>
            <a:b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AC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Georgia" panose="02040502050405020303" pitchFamily="18" charset="0"/>
              </a:rPr>
            </a:br>
            <a:r>
              <a:rPr lang="ru-RU" sz="3600" b="1" i="1" dirty="0" smtClean="0">
                <a:latin typeface="Georgia" panose="02040502050405020303" pitchFamily="18" charset="0"/>
              </a:rPr>
              <a:t>алгоритм </a:t>
            </a:r>
            <a:r>
              <a:rPr lang="ru-RU" sz="3600" b="1" i="1" dirty="0">
                <a:latin typeface="Georgia" panose="02040502050405020303" pitchFamily="18" charset="0"/>
              </a:rPr>
              <a:t>решения задач</a:t>
            </a:r>
            <a:br>
              <a:rPr lang="ru-RU" sz="3600" b="1" i="1" dirty="0">
                <a:latin typeface="Georgia" panose="02040502050405020303" pitchFamily="18" charset="0"/>
              </a:rPr>
            </a:br>
            <a: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AC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Georgia" panose="02040502050405020303" pitchFamily="18" charset="0"/>
              </a:rPr>
              <a:t/>
            </a:r>
            <a:br>
              <a:rPr lang="ru-RU" sz="5400" b="1" dirty="0" smtClean="0">
                <a:ln w="9525">
                  <a:solidFill>
                    <a:schemeClr val="bg1"/>
                  </a:solidFill>
                  <a:prstDash val="solid"/>
                </a:ln>
                <a:solidFill>
                  <a:srgbClr val="AC0000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Georgia" panose="02040502050405020303" pitchFamily="18" charset="0"/>
              </a:rPr>
            </a:br>
            <a:endParaRPr lang="ru-RU" sz="5400" b="1" dirty="0">
              <a:ln w="9525">
                <a:solidFill>
                  <a:schemeClr val="tx1">
                    <a:lumMod val="50000"/>
                    <a:lumOff val="50000"/>
                  </a:schemeClr>
                </a:solidFill>
                <a:prstDash val="solid"/>
              </a:ln>
              <a:solidFill>
                <a:schemeClr val="accent2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Georgia" panose="02040502050405020303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89751" y="6410649"/>
            <a:ext cx="3754249" cy="408162"/>
          </a:xfrm>
        </p:spPr>
        <p:txBody>
          <a:bodyPr>
            <a:normAutofit/>
          </a:bodyPr>
          <a:lstStyle/>
          <a:p>
            <a:r>
              <a:rPr lang="ru-RU" sz="1600" b="1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ЦТО Новик Е.В.</a:t>
            </a:r>
            <a:endParaRPr lang="ru-RU" sz="1600" b="1" dirty="0">
              <a:solidFill>
                <a:schemeClr val="tx1">
                  <a:lumMod val="65000"/>
                  <a:lumOff val="35000"/>
                </a:schemeClr>
              </a:solidFill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6921" l="2558" r="55243">
                        <a14:foregroundMark x1="53836" y1="53666" x2="53836" y2="81525"/>
                      </a14:backgroundRemoval>
                    </a14:imgEffect>
                  </a14:imgLayer>
                </a14:imgProps>
              </a:ext>
            </a:extLst>
          </a:blip>
          <a:srcRect r="42876"/>
          <a:stretch/>
        </p:blipFill>
        <p:spPr>
          <a:xfrm>
            <a:off x="481745" y="3278777"/>
            <a:ext cx="1791192" cy="3487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7837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оугольник 15"/>
          <p:cNvSpPr/>
          <p:nvPr/>
        </p:nvSpPr>
        <p:spPr>
          <a:xfrm>
            <a:off x="5569194" y="1845423"/>
            <a:ext cx="1759259" cy="8479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6266" y="456175"/>
            <a:ext cx="8229600" cy="707119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4000" b="1" dirty="0" smtClean="0">
                <a:ln w="1905">
                  <a:solidFill>
                    <a:srgbClr val="FF2121"/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" panose="02040604050505020304" pitchFamily="18" charset="0"/>
              </a:rPr>
              <a:t>Составим схему </a:t>
            </a:r>
            <a:r>
              <a:rPr lang="ru-RU" sz="4000" b="1" dirty="0">
                <a:ln w="1905">
                  <a:solidFill>
                    <a:srgbClr val="FF2121"/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" panose="02040604050505020304" pitchFamily="18" charset="0"/>
              </a:rPr>
              <a:t>процесса:</a:t>
            </a:r>
            <a:r>
              <a:rPr lang="ru-RU" sz="4000" dirty="0">
                <a:solidFill>
                  <a:prstClr val="black"/>
                </a:solidFill>
              </a:rPr>
              <a:t/>
            </a:r>
            <a:br>
              <a:rPr lang="ru-RU" sz="4000" dirty="0">
                <a:solidFill>
                  <a:prstClr val="black"/>
                </a:solidFill>
              </a:rPr>
            </a:br>
            <a:endParaRPr lang="ru-RU" sz="4000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1441140" y="1128533"/>
                <a:ext cx="8765177" cy="5930153"/>
              </a:xfrm>
            </p:spPr>
            <p:txBody>
              <a:bodyPr/>
              <a:lstStyle/>
              <a:p>
                <a:pPr lvl="0"/>
                <a:endParaRPr lang="ru-RU" dirty="0" smtClean="0">
                  <a:solidFill>
                    <a:prstClr val="black"/>
                  </a:solidFill>
                </a:endParaRPr>
              </a:p>
              <a:p>
                <a:pPr lvl="0"/>
                <a:endParaRPr lang="ru-RU" dirty="0">
                  <a:solidFill>
                    <a:prstClr val="black"/>
                  </a:solidFill>
                </a:endParaRPr>
              </a:p>
              <a:p>
                <a:pPr marL="0" lvl="0" indent="0">
                  <a:buNone/>
                </a:pPr>
                <a:endParaRPr lang="ru-RU" dirty="0">
                  <a:solidFill>
                    <a:prstClr val="black"/>
                  </a:solidFill>
                </a:endParaRPr>
              </a:p>
              <a:p>
                <a:pPr lvl="0"/>
                <a:endParaRPr lang="ru-RU" dirty="0">
                  <a:solidFill>
                    <a:prstClr val="black"/>
                  </a:solidFill>
                </a:endParaRPr>
              </a:p>
              <a:p>
                <a:pPr lvl="0"/>
                <a:endParaRPr lang="ru-RU" dirty="0">
                  <a:solidFill>
                    <a:prstClr val="black"/>
                  </a:solidFill>
                </a:endParaRPr>
              </a:p>
              <a:p>
                <a:pPr lvl="0"/>
                <a:endParaRPr lang="ru-RU" dirty="0">
                  <a:solidFill>
                    <a:prstClr val="black"/>
                  </a:solidFill>
                </a:endParaRPr>
              </a:p>
              <a:p>
                <a:pPr marL="0" lvl="0" indent="0">
                  <a:buNone/>
                </a:pPr>
                <a:endParaRPr lang="ru-RU" sz="2800" dirty="0">
                  <a:solidFill>
                    <a:prstClr val="black"/>
                  </a:solidFill>
                </a:endParaRPr>
              </a:p>
              <a:p>
                <a:pPr marL="0" indent="0">
                  <a:buNone/>
                </a:pPr>
                <a:r>
                  <a:rPr lang="ru-RU" sz="2400" b="1" i="1" dirty="0" smtClean="0">
                    <a:ln>
                      <a:solidFill>
                        <a:srgbClr val="CC0000"/>
                      </a:solidFill>
                    </a:ln>
                    <a:solidFill>
                      <a:schemeClr val="accent6">
                        <a:lumMod val="50000"/>
                      </a:schemeClr>
                    </a:solidFill>
                  </a:rPr>
                  <a:t>  Постоянные </a:t>
                </a:r>
                <a:r>
                  <a:rPr lang="ru-RU" sz="2400" b="1" i="1" dirty="0">
                    <a:ln>
                      <a:solidFill>
                        <a:srgbClr val="CC0000"/>
                      </a:solidFill>
                    </a:ln>
                    <a:solidFill>
                      <a:schemeClr val="accent6">
                        <a:lumMod val="50000"/>
                      </a:schemeClr>
                    </a:solidFill>
                  </a:rPr>
                  <a:t>величины, характеризующие процессы</a:t>
                </a:r>
                <a:r>
                  <a:rPr lang="ru-RU" sz="2400" b="1" i="1" dirty="0" smtClean="0">
                    <a:ln>
                      <a:solidFill>
                        <a:srgbClr val="CC0000"/>
                      </a:solidFill>
                    </a:ln>
                    <a:solidFill>
                      <a:schemeClr val="accent6">
                        <a:lumMod val="50000"/>
                      </a:schemeClr>
                    </a:solidFill>
                  </a:rPr>
                  <a:t>:</a:t>
                </a:r>
              </a:p>
              <a:p>
                <a:r>
                  <a:rPr lang="ru-RU" sz="2400" dirty="0" smtClean="0">
                    <a:solidFill>
                      <a:prstClr val="black"/>
                    </a:solidFill>
                  </a:rPr>
                  <a:t>Удельная </a:t>
                </a:r>
                <a:r>
                  <a:rPr lang="ru-RU" sz="2400" dirty="0">
                    <a:solidFill>
                      <a:prstClr val="black"/>
                    </a:solidFill>
                  </a:rPr>
                  <a:t>теплоемкость воды  </a:t>
                </a:r>
                <a14:m>
                  <m:oMath xmlns:m="http://schemas.openxmlformats.org/officeDocument/2006/math">
                    <m:r>
                      <a:rPr lang="ru-RU" sz="2400" i="1">
                        <a:solidFill>
                          <a:prstClr val="black"/>
                        </a:solidFill>
                        <a:latin typeface="Cambria Math"/>
                      </a:rPr>
                      <m:t>с=</m:t>
                    </m:r>
                    <m:r>
                      <a:rPr lang="ru-RU" sz="2400" i="1">
                        <a:solidFill>
                          <a:prstClr val="black"/>
                        </a:solidFill>
                        <a:latin typeface="Cambria Math"/>
                      </a:rPr>
                      <m:t>4200</m:t>
                    </m:r>
                    <m:f>
                      <m:fPr>
                        <m:ctrlP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</m:ctrlPr>
                      </m:fPr>
                      <m:num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Дж</m:t>
                        </m:r>
                      </m:num>
                      <m:den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</a:rPr>
                          <m:t>кг</m:t>
                        </m:r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∙°С</m:t>
                        </m:r>
                      </m:den>
                    </m:f>
                  </m:oMath>
                </a14:m>
                <a:endParaRPr lang="ru-RU" sz="2400" dirty="0">
                  <a:solidFill>
                    <a:prstClr val="black"/>
                  </a:solidFill>
                </a:endParaRPr>
              </a:p>
              <a:p>
                <a:r>
                  <a:rPr lang="ru-RU" sz="2400" dirty="0">
                    <a:solidFill>
                      <a:prstClr val="black"/>
                    </a:solidFill>
                  </a:rPr>
                  <a:t>Удельная теплота конденсации  </a:t>
                </a:r>
                <a14:m>
                  <m:oMath xmlns:m="http://schemas.openxmlformats.org/officeDocument/2006/math">
                    <m:r>
                      <a:rPr lang="en-US" sz="2400" i="1">
                        <a:solidFill>
                          <a:prstClr val="black"/>
                        </a:solidFill>
                        <a:latin typeface="Cambria Math"/>
                      </a:rPr>
                      <m:t>𝐿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/>
                      </a:rPr>
                      <m:t>=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/>
                      </a:rPr>
                      <m:t>2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/>
                      </a:rPr>
                      <m:t>,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/>
                      </a:rPr>
                      <m:t>3</m:t>
                    </m:r>
                    <m:r>
                      <a:rPr lang="en-US" sz="2400" i="1">
                        <a:solidFill>
                          <a:prstClr val="black"/>
                        </a:solidFill>
                        <a:latin typeface="Cambria Math"/>
                      </a:rPr>
                      <m:t>∙</m:t>
                    </m:r>
                    <m:sSup>
                      <m:sSupPr>
                        <m:ctrlP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</m:ctrlPr>
                      </m:sSupPr>
                      <m:e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10</m:t>
                        </m:r>
                      </m:e>
                      <m:sup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6</m:t>
                        </m:r>
                      </m:sup>
                    </m:sSup>
                    <m:r>
                      <a:rPr lang="ru-RU" sz="2400" i="1">
                        <a:solidFill>
                          <a:prstClr val="black"/>
                        </a:solidFill>
                        <a:latin typeface="Cambria Math"/>
                        <a:ea typeface="Cambria Math"/>
                      </a:rPr>
                      <m:t> </m:t>
                    </m:r>
                    <m:f>
                      <m:fPr>
                        <m:ctrlP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</m:ctrlPr>
                      </m:fPr>
                      <m:num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Дж</m:t>
                        </m:r>
                      </m:num>
                      <m:den>
                        <m:r>
                          <a:rPr lang="ru-RU" sz="2400" i="1">
                            <a:solidFill>
                              <a:prstClr val="black"/>
                            </a:solidFill>
                            <a:latin typeface="Cambria Math"/>
                            <a:ea typeface="Cambria Math"/>
                          </a:rPr>
                          <m:t>кг</m:t>
                        </m:r>
                      </m:den>
                    </m:f>
                  </m:oMath>
                </a14:m>
                <a:endParaRPr lang="ru-RU" sz="2400" dirty="0">
                  <a:solidFill>
                    <a:prstClr val="black"/>
                  </a:solidFill>
                </a:endParaRPr>
              </a:p>
              <a:p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441140" y="1128533"/>
                <a:ext cx="8765177" cy="5930153"/>
              </a:xfrm>
              <a:blipFill>
                <a:blip r:embed="rId2"/>
                <a:stretch>
                  <a:fillRect l="-90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Прямоугольник 3"/>
          <p:cNvSpPr/>
          <p:nvPr/>
        </p:nvSpPr>
        <p:spPr>
          <a:xfrm>
            <a:off x="1087100" y="1828477"/>
            <a:ext cx="1759259" cy="8479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441140" y="1802673"/>
                <a:ext cx="1060013" cy="8463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solidFill>
                      <a:prstClr val="black"/>
                    </a:solidFill>
                  </a:rPr>
                  <a:t>вода</a:t>
                </a:r>
              </a:p>
              <a:p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ru-RU" sz="24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sz="24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𝒎</m:t>
                          </m:r>
                        </m:e>
                        <m:sub>
                          <m:r>
                            <a:rPr lang="ru-RU" sz="24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в</m:t>
                          </m:r>
                        </m:sub>
                      </m:sSub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1140" y="1802673"/>
                <a:ext cx="1060013" cy="846397"/>
              </a:xfrm>
              <a:prstGeom prst="rect">
                <a:avLst/>
              </a:prstGeom>
              <a:blipFill>
                <a:blip r:embed="rId3"/>
                <a:stretch>
                  <a:fillRect l="-8621" t="-575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5952051" y="1802674"/>
                <a:ext cx="847165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2400" b="1" dirty="0" smtClean="0">
                    <a:solidFill>
                      <a:prstClr val="black"/>
                    </a:solidFill>
                  </a:rPr>
                  <a:t>вода </a:t>
                </a: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𝒎</m:t>
                          </m:r>
                        </m:e>
                        <m:sub>
                          <m:r>
                            <a:rPr lang="ru-RU" sz="24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в</m:t>
                          </m:r>
                        </m:sub>
                      </m:sSub>
                    </m:oMath>
                  </m:oMathPara>
                </a14:m>
                <a:endParaRPr lang="ru-RU" sz="2400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952051" y="1802674"/>
                <a:ext cx="847165" cy="830997"/>
              </a:xfrm>
              <a:prstGeom prst="rect">
                <a:avLst/>
              </a:prstGeom>
              <a:blipFill>
                <a:blip r:embed="rId4"/>
                <a:stretch>
                  <a:fillRect l="-10791" t="-5882" r="-1582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Стрелка вправо 9"/>
          <p:cNvSpPr/>
          <p:nvPr/>
        </p:nvSpPr>
        <p:spPr>
          <a:xfrm>
            <a:off x="2837715" y="2173617"/>
            <a:ext cx="2718162" cy="131032"/>
          </a:xfrm>
          <a:prstGeom prst="rightArrow">
            <a:avLst>
              <a:gd name="adj1" fmla="val 50000"/>
              <a:gd name="adj2" fmla="val 1822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TextBox 10"/>
          <p:cNvSpPr txBox="1"/>
          <p:nvPr/>
        </p:nvSpPr>
        <p:spPr>
          <a:xfrm>
            <a:off x="3434762" y="2250530"/>
            <a:ext cx="225910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AC0000"/>
                </a:solidFill>
              </a:rPr>
              <a:t>нагревание</a:t>
            </a:r>
            <a:endParaRPr lang="ru-RU" sz="2000" b="1" i="1" dirty="0">
              <a:solidFill>
                <a:srgbClr val="AC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12"/>
              <p:cNvSpPr txBox="1"/>
              <p:nvPr/>
            </p:nvSpPr>
            <p:spPr>
              <a:xfrm>
                <a:off x="3058245" y="1216240"/>
                <a:ext cx="1506070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32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𝑸</m:t>
                          </m:r>
                        </m:e>
                        <m:sub>
                          <m:r>
                            <a:rPr lang="ru-RU" sz="32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13" name="TextBox 1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8245" y="1216240"/>
                <a:ext cx="1506070" cy="584775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13"/>
              <p:cNvSpPr txBox="1"/>
              <p:nvPr/>
            </p:nvSpPr>
            <p:spPr>
              <a:xfrm>
                <a:off x="1441140" y="1217899"/>
                <a:ext cx="107576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32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𝒕</m:t>
                          </m:r>
                        </m:e>
                        <m:sub>
                          <m:r>
                            <a:rPr lang="ru-RU" sz="32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14" name="TextBox 1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41140" y="1217899"/>
                <a:ext cx="1075765" cy="584775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5828336" y="1243628"/>
                <a:ext cx="172583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>
                          <a:solidFill>
                            <a:prstClr val="black"/>
                          </a:solidFill>
                          <a:latin typeface="Cambria Math"/>
                        </a:rPr>
                        <m:t>𝒕</m:t>
                      </m:r>
                      <m:r>
                        <a:rPr lang="en-US" sz="3200" b="1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</m:t>
                      </m:r>
                      <m:sSub>
                        <m:sSubPr>
                          <m:ctrlPr>
                            <a:rPr lang="ru-RU" sz="32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32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𝒕</m:t>
                          </m:r>
                        </m:e>
                        <m:sub>
                          <m:r>
                            <a:rPr lang="ru-RU" sz="32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ru-RU" sz="3200" b="1" i="1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828336" y="1243628"/>
                <a:ext cx="1725835" cy="584775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7" name="Прямоугольник 16"/>
          <p:cNvSpPr/>
          <p:nvPr/>
        </p:nvSpPr>
        <p:spPr>
          <a:xfrm>
            <a:off x="370784" y="3466023"/>
            <a:ext cx="1759259" cy="8479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8" name="Прямоугольник 17"/>
          <p:cNvSpPr/>
          <p:nvPr/>
        </p:nvSpPr>
        <p:spPr>
          <a:xfrm>
            <a:off x="3674120" y="3570580"/>
            <a:ext cx="1759259" cy="8479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9" name="Прямоугольник 18"/>
          <p:cNvSpPr/>
          <p:nvPr/>
        </p:nvSpPr>
        <p:spPr>
          <a:xfrm>
            <a:off x="6980024" y="3584669"/>
            <a:ext cx="1759259" cy="84796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accent2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0" name="TextBox 19"/>
              <p:cNvSpPr txBox="1"/>
              <p:nvPr/>
            </p:nvSpPr>
            <p:spPr>
              <a:xfrm>
                <a:off x="293928" y="3488126"/>
                <a:ext cx="2057609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ru-RU" sz="2400" b="1" dirty="0">
                    <a:solidFill>
                      <a:prstClr val="black"/>
                    </a:solidFill>
                  </a:rPr>
                  <a:t>водяной пар</a:t>
                </a:r>
                <a:endParaRPr lang="en-US" sz="2400" b="1" dirty="0">
                  <a:solidFill>
                    <a:prstClr val="black"/>
                  </a:solidFill>
                </a:endParaRPr>
              </a:p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𝒎</m:t>
                          </m:r>
                        </m:e>
                        <m:sub>
                          <m:r>
                            <a:rPr lang="ru-RU" sz="24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п</m:t>
                          </m:r>
                        </m:sub>
                      </m:sSub>
                    </m:oMath>
                  </m:oMathPara>
                </a14:m>
                <a:endParaRPr lang="ru-RU" sz="2400" b="1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20" name="TextBox 1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3928" y="3488126"/>
                <a:ext cx="2057609" cy="830997"/>
              </a:xfrm>
              <a:prstGeom prst="rect">
                <a:avLst/>
              </a:prstGeom>
              <a:blipFill>
                <a:blip r:embed="rId8"/>
                <a:stretch>
                  <a:fillRect l="-4438" t="-58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20"/>
              <p:cNvSpPr txBox="1"/>
              <p:nvPr/>
            </p:nvSpPr>
            <p:spPr>
              <a:xfrm>
                <a:off x="4165474" y="3574255"/>
                <a:ext cx="1318723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ru-RU" sz="2400" b="1" dirty="0">
                    <a:solidFill>
                      <a:prstClr val="black"/>
                    </a:solidFill>
                  </a:rPr>
                  <a:t>в</a:t>
                </a:r>
                <a:r>
                  <a:rPr lang="ru-RU" sz="2400" b="1" dirty="0" smtClean="0">
                    <a:solidFill>
                      <a:prstClr val="black"/>
                    </a:solidFill>
                  </a:rPr>
                  <a:t>ода</a:t>
                </a:r>
              </a:p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𝒎</m:t>
                          </m:r>
                        </m:e>
                        <m:sub>
                          <m:r>
                            <a:rPr lang="ru-RU" sz="24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п</m:t>
                          </m:r>
                        </m:sub>
                      </m:sSub>
                    </m:oMath>
                  </m:oMathPara>
                </a14:m>
                <a:endParaRPr lang="ru-RU" sz="2400" b="1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21" name="TextBox 2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165474" y="3574255"/>
                <a:ext cx="1318723" cy="830997"/>
              </a:xfrm>
              <a:prstGeom prst="rect">
                <a:avLst/>
              </a:prstGeom>
              <a:blipFill>
                <a:blip r:embed="rId9"/>
                <a:stretch>
                  <a:fillRect l="-6912" t="-5839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21"/>
              <p:cNvSpPr txBox="1"/>
              <p:nvPr/>
            </p:nvSpPr>
            <p:spPr>
              <a:xfrm>
                <a:off x="7376747" y="3631192"/>
                <a:ext cx="1498006" cy="83099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:r>
                  <a:rPr lang="ru-RU" sz="2400" b="1" dirty="0">
                    <a:solidFill>
                      <a:prstClr val="black"/>
                    </a:solidFill>
                  </a:rPr>
                  <a:t>в</a:t>
                </a:r>
                <a:r>
                  <a:rPr lang="ru-RU" sz="2400" b="1" dirty="0" smtClean="0">
                    <a:solidFill>
                      <a:prstClr val="black"/>
                    </a:solidFill>
                  </a:rPr>
                  <a:t>ода</a:t>
                </a:r>
              </a:p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𝒎</m:t>
                          </m:r>
                        </m:e>
                        <m:sub>
                          <m:r>
                            <a:rPr lang="ru-RU" sz="24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п</m:t>
                          </m:r>
                        </m:sub>
                      </m:sSub>
                    </m:oMath>
                  </m:oMathPara>
                </a14:m>
                <a:endParaRPr lang="ru-RU" sz="2400" b="1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22" name="TextBox 2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376747" y="3631192"/>
                <a:ext cx="1498006" cy="830997"/>
              </a:xfrm>
              <a:prstGeom prst="rect">
                <a:avLst/>
              </a:prstGeom>
              <a:blipFill>
                <a:blip r:embed="rId10"/>
                <a:stretch>
                  <a:fillRect l="-6098" t="-5882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3" name="TextBox 22"/>
              <p:cNvSpPr txBox="1"/>
              <p:nvPr/>
            </p:nvSpPr>
            <p:spPr>
              <a:xfrm>
                <a:off x="759846" y="2903351"/>
                <a:ext cx="1242313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32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𝒕</m:t>
                          </m:r>
                        </m:e>
                        <m:sub>
                          <m:r>
                            <a:rPr lang="en-US" sz="32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23" name="TextBox 2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9846" y="2903351"/>
                <a:ext cx="1242313" cy="584775"/>
              </a:xfrm>
              <a:prstGeom prst="rect">
                <a:avLst/>
              </a:prstGeom>
              <a:blipFill>
                <a:blip r:embed="rId11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4" name="TextBox 23"/>
              <p:cNvSpPr txBox="1"/>
              <p:nvPr/>
            </p:nvSpPr>
            <p:spPr>
              <a:xfrm>
                <a:off x="3825365" y="2962490"/>
                <a:ext cx="1114446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32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𝒕</m:t>
                          </m:r>
                        </m:e>
                        <m:sub>
                          <m:r>
                            <a:rPr lang="en-US" sz="32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24" name="TextBox 2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25365" y="2962490"/>
                <a:ext cx="1114446" cy="584775"/>
              </a:xfrm>
              <a:prstGeom prst="rect">
                <a:avLst/>
              </a:prstGeom>
              <a:blipFill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5" name="TextBox 24"/>
              <p:cNvSpPr txBox="1"/>
              <p:nvPr/>
            </p:nvSpPr>
            <p:spPr>
              <a:xfrm>
                <a:off x="7033869" y="2977479"/>
                <a:ext cx="1420648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3200" b="1" i="1">
                          <a:solidFill>
                            <a:prstClr val="black"/>
                          </a:solidFill>
                          <a:latin typeface="Cambria Math"/>
                        </a:rPr>
                        <m:t>𝒕</m:t>
                      </m:r>
                      <m:r>
                        <a:rPr lang="en-US" sz="3200" b="1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sSub>
                        <m:sSubPr>
                          <m:ctrlPr>
                            <a:rPr lang="ru-RU" sz="32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32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𝒕</m:t>
                          </m:r>
                        </m:e>
                        <m:sub>
                          <m:r>
                            <a:rPr lang="en-US" sz="32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ru-RU" sz="3200" b="1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25" name="TextBox 2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33869" y="2977479"/>
                <a:ext cx="1420648" cy="584775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6" name="Стрелка вправо 25"/>
          <p:cNvSpPr/>
          <p:nvPr/>
        </p:nvSpPr>
        <p:spPr>
          <a:xfrm>
            <a:off x="2149134" y="4008652"/>
            <a:ext cx="1550439" cy="120223"/>
          </a:xfrm>
          <a:prstGeom prst="rightArrow">
            <a:avLst>
              <a:gd name="adj1" fmla="val 50000"/>
              <a:gd name="adj2" fmla="val 1822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28" name="Стрелка вправо 27"/>
          <p:cNvSpPr/>
          <p:nvPr/>
        </p:nvSpPr>
        <p:spPr>
          <a:xfrm>
            <a:off x="5460152" y="3978526"/>
            <a:ext cx="1519872" cy="115084"/>
          </a:xfrm>
          <a:prstGeom prst="rightArrow">
            <a:avLst>
              <a:gd name="adj1" fmla="val 50000"/>
              <a:gd name="adj2" fmla="val 18224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/>
          </a:p>
        </p:txBody>
      </p:sp>
      <p:sp>
        <p:nvSpPr>
          <p:cNvPr id="29" name="Дуга 28"/>
          <p:cNvSpPr/>
          <p:nvPr/>
        </p:nvSpPr>
        <p:spPr>
          <a:xfrm rot="5400000" flipH="1" flipV="1">
            <a:off x="3003890" y="2897893"/>
            <a:ext cx="1478576" cy="2221520"/>
          </a:xfrm>
          <a:prstGeom prst="arc">
            <a:avLst>
              <a:gd name="adj1" fmla="val 16200000"/>
              <a:gd name="adj2" fmla="val 21310091"/>
            </a:avLst>
          </a:prstGeom>
          <a:ln w="76200">
            <a:solidFill>
              <a:srgbClr val="CC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0" name="Дуга 29"/>
          <p:cNvSpPr/>
          <p:nvPr/>
        </p:nvSpPr>
        <p:spPr>
          <a:xfrm rot="5400000" flipH="1" flipV="1">
            <a:off x="6018481" y="2897893"/>
            <a:ext cx="1478576" cy="2221520"/>
          </a:xfrm>
          <a:prstGeom prst="arc">
            <a:avLst>
              <a:gd name="adj1" fmla="val 16200000"/>
              <a:gd name="adj2" fmla="val 21310091"/>
            </a:avLst>
          </a:prstGeom>
          <a:ln w="76200">
            <a:solidFill>
              <a:srgbClr val="CC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1" name="TextBox 30"/>
              <p:cNvSpPr txBox="1"/>
              <p:nvPr/>
            </p:nvSpPr>
            <p:spPr>
              <a:xfrm>
                <a:off x="2260967" y="2903351"/>
                <a:ext cx="1005644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32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𝑸</m:t>
                          </m:r>
                        </m:e>
                        <m:sub>
                          <m:r>
                            <a:rPr lang="en-US" sz="32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31" name="TextBox 3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60967" y="2903351"/>
                <a:ext cx="1005644" cy="584775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2" name="TextBox 31"/>
              <p:cNvSpPr txBox="1"/>
              <p:nvPr/>
            </p:nvSpPr>
            <p:spPr>
              <a:xfrm>
                <a:off x="5373843" y="2932859"/>
                <a:ext cx="754685" cy="58477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3200" b="1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3200" b="1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𝑸</m:t>
                          </m:r>
                        </m:e>
                        <m:sub>
                          <m:r>
                            <a:rPr lang="ru-RU" sz="32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𝟑</m:t>
                          </m:r>
                        </m:sub>
                      </m:sSub>
                    </m:oMath>
                  </m:oMathPara>
                </a14:m>
                <a:endParaRPr lang="ru-RU" sz="3200" dirty="0"/>
              </a:p>
            </p:txBody>
          </p:sp>
        </mc:Choice>
        <mc:Fallback xmlns="">
          <p:sp>
            <p:nvSpPr>
              <p:cNvPr id="32" name="TextBox 3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73843" y="2932859"/>
                <a:ext cx="754685" cy="584775"/>
              </a:xfrm>
              <a:prstGeom prst="rect">
                <a:avLst/>
              </a:prstGeom>
              <a:blipFill>
                <a:blip r:embed="rId1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3" name="TextBox 32"/>
          <p:cNvSpPr txBox="1"/>
          <p:nvPr/>
        </p:nvSpPr>
        <p:spPr>
          <a:xfrm>
            <a:off x="2091101" y="4071382"/>
            <a:ext cx="180169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AC0000"/>
                </a:solidFill>
              </a:rPr>
              <a:t>конденсация</a:t>
            </a:r>
            <a:endParaRPr lang="ru-RU" sz="2000" b="1" i="1" dirty="0">
              <a:solidFill>
                <a:srgbClr val="AC0000"/>
              </a:solidFill>
            </a:endParaRPr>
          </a:p>
        </p:txBody>
      </p:sp>
      <p:sp>
        <p:nvSpPr>
          <p:cNvPr id="34" name="TextBox 33"/>
          <p:cNvSpPr txBox="1"/>
          <p:nvPr/>
        </p:nvSpPr>
        <p:spPr>
          <a:xfrm>
            <a:off x="5439373" y="4076003"/>
            <a:ext cx="16933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i="1" dirty="0" smtClean="0">
                <a:solidFill>
                  <a:srgbClr val="AC0000"/>
                </a:solidFill>
              </a:rPr>
              <a:t>охлаждение</a:t>
            </a:r>
            <a:endParaRPr lang="ru-RU" sz="2000" b="1" i="1" dirty="0">
              <a:solidFill>
                <a:srgbClr val="AC0000"/>
              </a:solidFill>
            </a:endParaRPr>
          </a:p>
        </p:txBody>
      </p:sp>
      <p:sp>
        <p:nvSpPr>
          <p:cNvPr id="35" name="Дуга 34"/>
          <p:cNvSpPr/>
          <p:nvPr/>
        </p:nvSpPr>
        <p:spPr>
          <a:xfrm rot="10800000" flipH="1" flipV="1">
            <a:off x="2788010" y="1144740"/>
            <a:ext cx="1478576" cy="2221520"/>
          </a:xfrm>
          <a:prstGeom prst="arc">
            <a:avLst>
              <a:gd name="adj1" fmla="val 16200000"/>
              <a:gd name="adj2" fmla="val 21310091"/>
            </a:avLst>
          </a:prstGeom>
          <a:ln w="76200">
            <a:solidFill>
              <a:srgbClr val="CC0000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16"/>
          <a:stretch>
            <a:fillRect/>
          </a:stretch>
        </p:blipFill>
        <p:spPr>
          <a:xfrm flipH="1">
            <a:off x="35199" y="4491336"/>
            <a:ext cx="1518036" cy="235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107829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500"/>
                            </p:stCondLst>
                            <p:childTnLst>
                              <p:par>
                                <p:cTn id="13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1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500"/>
                            </p:stCondLst>
                            <p:childTnLst>
                              <p:par>
                                <p:cTn id="17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1000"/>
                                        <p:tgtEl>
                                          <p:spTgt spid="3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2000"/>
                            </p:stCondLst>
                            <p:childTnLst>
                              <p:par>
                                <p:cTn id="43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1000"/>
                            </p:stCondLst>
                            <p:childTnLst>
                              <p:par>
                                <p:cTn id="54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6" dur="2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3500"/>
                            </p:stCondLst>
                            <p:childTnLst>
                              <p:par>
                                <p:cTn id="58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26" grpId="0" animBg="1"/>
      <p:bldP spid="28" grpId="0" animBg="1"/>
      <p:bldP spid="29" grpId="0" animBg="1"/>
      <p:bldP spid="30" grpId="0" animBg="1"/>
      <p:bldP spid="3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302" y="144892"/>
            <a:ext cx="9122698" cy="119019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Autofit/>
          </a:bodyPr>
          <a:lstStyle/>
          <a:p>
            <a:r>
              <a:rPr lang="ru-RU" sz="3600" b="1" dirty="0">
                <a:ln w="1905">
                  <a:solidFill>
                    <a:srgbClr val="FF4B4B"/>
                  </a:solidFill>
                </a:ln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" panose="02040604050505020304" pitchFamily="18" charset="0"/>
              </a:rPr>
              <a:t>Запишем краткое условие </a:t>
            </a:r>
            <a:r>
              <a:rPr lang="ru-RU" sz="3600" b="1" dirty="0" smtClean="0">
                <a:ln w="1905">
                  <a:solidFill>
                    <a:srgbClr val="FF4B4B"/>
                  </a:solidFill>
                </a:ln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" panose="02040604050505020304" pitchFamily="18" charset="0"/>
              </a:rPr>
              <a:t>задачи</a:t>
            </a:r>
            <a:br>
              <a:rPr lang="ru-RU" sz="3600" b="1" dirty="0" smtClean="0">
                <a:ln w="1905">
                  <a:solidFill>
                    <a:srgbClr val="FF4B4B"/>
                  </a:solidFill>
                </a:ln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" panose="02040604050505020304" pitchFamily="18" charset="0"/>
              </a:rPr>
            </a:br>
            <a:r>
              <a:rPr lang="ru-RU" sz="3600" b="1" dirty="0" smtClean="0">
                <a:ln w="1905">
                  <a:solidFill>
                    <a:srgbClr val="FF4B4B"/>
                  </a:solidFill>
                </a:ln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" panose="02040604050505020304" pitchFamily="18" charset="0"/>
              </a:rPr>
              <a:t> </a:t>
            </a:r>
            <a:r>
              <a:rPr lang="ru-RU" sz="3600" b="1" dirty="0">
                <a:ln w="1905">
                  <a:solidFill>
                    <a:srgbClr val="FF4B4B"/>
                  </a:solidFill>
                </a:ln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" panose="02040604050505020304" pitchFamily="18" charset="0"/>
              </a:rPr>
              <a:t>(то, что дано по условию, и необходимые табличные данные):</a:t>
            </a:r>
            <a:endParaRPr lang="ru-RU" sz="3600" dirty="0">
              <a:ln w="1905">
                <a:solidFill>
                  <a:srgbClr val="FF4B4B"/>
                </a:solidFill>
              </a:ln>
              <a:solidFill>
                <a:schemeClr val="accent5">
                  <a:lumMod val="50000"/>
                </a:schemeClr>
              </a:solidFill>
              <a:latin typeface="Century" panose="02040604050505020304" pitchFamily="18" charset="0"/>
            </a:endParaRPr>
          </a:p>
        </p:txBody>
      </p:sp>
      <p:pic>
        <p:nvPicPr>
          <p:cNvPr id="7" name="Объект 6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b="33135"/>
          <a:stretch/>
        </p:blipFill>
        <p:spPr>
          <a:xfrm>
            <a:off x="-17192" y="1436589"/>
            <a:ext cx="3706745" cy="4318439"/>
          </a:xfrm>
          <a:prstGeom prst="rect">
            <a:avLst/>
          </a:prstGeom>
        </p:spPr>
      </p:pic>
      <p:cxnSp>
        <p:nvCxnSpPr>
          <p:cNvPr id="10" name="Прямая соединительная линия 9"/>
          <p:cNvCxnSpPr/>
          <p:nvPr/>
        </p:nvCxnSpPr>
        <p:spPr>
          <a:xfrm>
            <a:off x="21302" y="5120639"/>
            <a:ext cx="3696788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>
            <a:off x="3685934" y="2198298"/>
            <a:ext cx="0" cy="3827416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Рисунок 17"/>
          <p:cNvPicPr>
            <a:picLocks noChangeAspect="1"/>
          </p:cNvPicPr>
          <p:nvPr/>
        </p:nvPicPr>
        <p:blipFill rotWithShape="1">
          <a:blip r:embed="rId3"/>
          <a:srcRect t="10042" b="73683"/>
          <a:stretch/>
        </p:blipFill>
        <p:spPr>
          <a:xfrm>
            <a:off x="3489395" y="2081691"/>
            <a:ext cx="5197405" cy="816421"/>
          </a:xfrm>
          <a:prstGeom prst="rect">
            <a:avLst/>
          </a:prstGeom>
        </p:spPr>
      </p:pic>
      <p:pic>
        <p:nvPicPr>
          <p:cNvPr id="19" name="Рисунок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728741" y="2906762"/>
            <a:ext cx="5505472" cy="1219998"/>
          </a:xfrm>
          <a:prstGeom prst="rect">
            <a:avLst/>
          </a:prstGeom>
        </p:spPr>
      </p:pic>
      <p:pic>
        <p:nvPicPr>
          <p:cNvPr id="20" name="Рисунок 1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85934" y="4180003"/>
            <a:ext cx="5654010" cy="1484502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718090" y="5577128"/>
            <a:ext cx="5428454" cy="1280871"/>
          </a:xfrm>
          <a:prstGeom prst="rect">
            <a:avLst/>
          </a:prstGeom>
        </p:spPr>
      </p:pic>
      <p:pic>
        <p:nvPicPr>
          <p:cNvPr id="22" name="Рисунок 21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410362" y="1545197"/>
            <a:ext cx="2152075" cy="5364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747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2" dur="3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7" dur="3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2" dur="3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Заголовок 1"/>
              <p:cNvSpPr>
                <a:spLocks noGrp="1"/>
              </p:cNvSpPr>
              <p:nvPr>
                <p:ph type="title"/>
              </p:nvPr>
            </p:nvSpPr>
            <p:spPr>
              <a:xfrm>
                <a:off x="352698" y="209324"/>
                <a:ext cx="8686800" cy="1143000"/>
              </a:xfrm>
            </p:spPr>
            <p:txBody>
              <a:bodyPr>
                <a:noAutofit/>
              </a:bodyPr>
              <a:lstStyle/>
              <a:p>
                <a:r>
                  <a:rPr lang="ru-RU" sz="3200" b="1" dirty="0" smtClean="0">
                    <a:ln w="1905">
                      <a:solidFill>
                        <a:srgbClr val="FF4B4B"/>
                      </a:solidFill>
                    </a:ln>
                    <a:solidFill>
                      <a:schemeClr val="accent5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  <a:latin typeface="Century" panose="02040604050505020304" pitchFamily="18" charset="0"/>
                  </a:rPr>
                  <a:t>Подставим в уравнение теплового баланса выражения для определения 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200" b="1" i="1" smtClean="0">
                            <a:ln w="1905">
                              <a:solidFill>
                                <a:srgbClr val="FF4B4B"/>
                              </a:solidFill>
                            </a:ln>
                            <a:solidFill>
                              <a:schemeClr val="tx1"/>
                            </a:solidFill>
                            <a:effectLst>
                              <a:innerShdw blurRad="69850" dist="43180" dir="5400000">
                                <a:srgbClr val="000000">
                                  <a:alpha val="65000"/>
                                </a:srgbClr>
                              </a:innerShdw>
                            </a:effectLst>
                            <a:latin typeface="Cambria Math"/>
                          </a:rPr>
                        </m:ctrlPr>
                      </m:sSubPr>
                      <m:e>
                        <m:r>
                          <a:rPr lang="en-US" sz="3200" b="1" i="1">
                            <a:ln w="1905">
                              <a:solidFill>
                                <a:srgbClr val="FF4B4B"/>
                              </a:solidFill>
                            </a:ln>
                            <a:solidFill>
                              <a:schemeClr val="tx1"/>
                            </a:solidFill>
                            <a:effectLst>
                              <a:innerShdw blurRad="69850" dist="43180" dir="5400000">
                                <a:srgbClr val="000000">
                                  <a:alpha val="65000"/>
                                </a:srgbClr>
                              </a:innerShdw>
                            </a:effectLst>
                            <a:latin typeface="Cambria Math"/>
                          </a:rPr>
                          <m:t>𝑄</m:t>
                        </m:r>
                      </m:e>
                      <m:sub>
                        <m:r>
                          <a:rPr lang="ru-RU" sz="3200" b="1" i="1">
                            <a:ln w="1905">
                              <a:solidFill>
                                <a:srgbClr val="FF4B4B"/>
                              </a:solidFill>
                            </a:ln>
                            <a:solidFill>
                              <a:schemeClr val="tx1"/>
                            </a:solidFill>
                            <a:effectLst>
                              <a:innerShdw blurRad="69850" dist="43180" dir="5400000">
                                <a:srgbClr val="000000">
                                  <a:alpha val="65000"/>
                                </a:srgbClr>
                              </a:innerShdw>
                            </a:effectLst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sz="3200" b="1" dirty="0">
                    <a:ln w="1905">
                      <a:solidFill>
                        <a:srgbClr val="FF4B4B"/>
                      </a:solidFill>
                    </a:ln>
                    <a:solidFill>
                      <a:schemeClr val="accent5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  <a:latin typeface="Century" panose="02040604050505020304" pitchFamily="18" charset="0"/>
                  </a:rPr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sz="3200" b="1" i="1" dirty="0" smtClean="0">
                            <a:ln w="1905">
                              <a:solidFill>
                                <a:srgbClr val="FF4B4B"/>
                              </a:solidFill>
                            </a:ln>
                            <a:solidFill>
                              <a:schemeClr val="tx1"/>
                            </a:solidFill>
                            <a:effectLst>
                              <a:innerShdw blurRad="69850" dist="43180" dir="5400000">
                                <a:srgbClr val="000000">
                                  <a:alpha val="65000"/>
                                </a:srgbClr>
                              </a:innerShdw>
                            </a:effectLst>
                            <a:latin typeface="Cambria Math"/>
                          </a:rPr>
                        </m:ctrlPr>
                      </m:sSubPr>
                      <m:e>
                        <m:r>
                          <a:rPr lang="en-US" sz="3200" b="1" i="1" dirty="0">
                            <a:ln w="1905">
                              <a:solidFill>
                                <a:srgbClr val="FF4B4B"/>
                              </a:solidFill>
                            </a:ln>
                            <a:solidFill>
                              <a:schemeClr val="tx1"/>
                            </a:solidFill>
                            <a:effectLst>
                              <a:innerShdw blurRad="69850" dist="43180" dir="5400000">
                                <a:srgbClr val="000000">
                                  <a:alpha val="65000"/>
                                </a:srgbClr>
                              </a:innerShdw>
                            </a:effectLst>
                            <a:latin typeface="Cambria Math"/>
                          </a:rPr>
                          <m:t>𝑄</m:t>
                        </m:r>
                      </m:e>
                      <m:sub>
                        <m:r>
                          <a:rPr lang="en-US" sz="3200" b="1" i="1" dirty="0">
                            <a:ln w="1905">
                              <a:solidFill>
                                <a:srgbClr val="FF4B4B"/>
                              </a:solidFill>
                            </a:ln>
                            <a:solidFill>
                              <a:schemeClr val="tx1"/>
                            </a:solidFill>
                            <a:effectLst>
                              <a:innerShdw blurRad="69850" dist="43180" dir="5400000">
                                <a:srgbClr val="000000">
                                  <a:alpha val="65000"/>
                                </a:srgbClr>
                              </a:innerShdw>
                            </a:effectLst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r>
                  <a:rPr lang="ru-RU" sz="3200" b="1" dirty="0">
                    <a:ln w="1905">
                      <a:solidFill>
                        <a:srgbClr val="FF4B4B"/>
                      </a:solidFill>
                    </a:ln>
                    <a:solidFill>
                      <a:schemeClr val="accent5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  <a:latin typeface="Century" panose="02040604050505020304" pitchFamily="18" charset="0"/>
                  </a:rPr>
                  <a:t>и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ru-RU" sz="3200" b="1" i="1" smtClean="0">
                            <a:ln w="1905">
                              <a:solidFill>
                                <a:srgbClr val="FF4B4B"/>
                              </a:solidFill>
                            </a:ln>
                            <a:solidFill>
                              <a:schemeClr val="tx1"/>
                            </a:solidFill>
                            <a:effectLst>
                              <a:innerShdw blurRad="69850" dist="43180" dir="5400000">
                                <a:srgbClr val="000000">
                                  <a:alpha val="65000"/>
                                </a:srgbClr>
                              </a:innerShdw>
                            </a:effectLst>
                            <a:latin typeface="Cambria Math"/>
                          </a:rPr>
                        </m:ctrlPr>
                      </m:sSubPr>
                      <m:e>
                        <m:r>
                          <a:rPr lang="en-US" sz="3200" b="1" i="1">
                            <a:ln w="1905">
                              <a:solidFill>
                                <a:srgbClr val="FF4B4B"/>
                              </a:solidFill>
                            </a:ln>
                            <a:solidFill>
                              <a:schemeClr val="tx1"/>
                            </a:solidFill>
                            <a:effectLst>
                              <a:innerShdw blurRad="69850" dist="43180" dir="5400000">
                                <a:srgbClr val="000000">
                                  <a:alpha val="65000"/>
                                </a:srgbClr>
                              </a:innerShdw>
                            </a:effectLst>
                            <a:latin typeface="Cambria Math"/>
                          </a:rPr>
                          <m:t>𝑄</m:t>
                        </m:r>
                      </m:e>
                      <m:sub>
                        <m:r>
                          <a:rPr lang="ru-RU" sz="3200" b="1" i="1">
                            <a:ln w="1905">
                              <a:solidFill>
                                <a:srgbClr val="FF4B4B"/>
                              </a:solidFill>
                            </a:ln>
                            <a:solidFill>
                              <a:schemeClr val="tx1"/>
                            </a:solidFill>
                            <a:effectLst>
                              <a:innerShdw blurRad="69850" dist="43180" dir="5400000">
                                <a:srgbClr val="000000">
                                  <a:alpha val="65000"/>
                                </a:srgbClr>
                              </a:innerShdw>
                            </a:effectLst>
                            <a:latin typeface="Cambria Math"/>
                          </a:rPr>
                          <m:t>3</m:t>
                        </m:r>
                      </m:sub>
                    </m:sSub>
                    <m:r>
                      <a:rPr lang="ru-RU" sz="3200" b="1">
                        <a:ln w="1905">
                          <a:solidFill>
                            <a:srgbClr val="FF4B4B"/>
                          </a:solidFill>
                        </a:ln>
                        <a:solidFill>
                          <a:schemeClr val="accent5">
                            <a:lumMod val="50000"/>
                          </a:schemeClr>
                        </a:solidFill>
                        <a:effectLst>
                          <a:innerShdw blurRad="69850" dist="43180" dir="5400000">
                            <a:srgbClr val="000000">
                              <a:alpha val="65000"/>
                            </a:srgbClr>
                          </a:innerShdw>
                        </a:effectLst>
                        <a:latin typeface="Cambria Math"/>
                      </a:rPr>
                      <m:t>:</m:t>
                    </m:r>
                  </m:oMath>
                </a14:m>
                <a:endParaRPr lang="ru-RU" sz="3200" dirty="0">
                  <a:ln>
                    <a:solidFill>
                      <a:srgbClr val="FF4B4B"/>
                    </a:solidFill>
                  </a:ln>
                  <a:solidFill>
                    <a:schemeClr val="accent5">
                      <a:lumMod val="50000"/>
                    </a:schemeClr>
                  </a:solidFill>
                  <a:latin typeface="Century" panose="02040604050505020304" pitchFamily="18" charset="0"/>
                </a:endParaRPr>
              </a:p>
            </p:txBody>
          </p:sp>
        </mc:Choice>
        <mc:Fallback xmlns="">
          <p:sp>
            <p:nvSpPr>
              <p:cNvPr id="2" name="Заголовок 1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title"/>
              </p:nvPr>
            </p:nvSpPr>
            <p:spPr>
              <a:xfrm>
                <a:off x="352698" y="209324"/>
                <a:ext cx="8686800" cy="1143000"/>
              </a:xfr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Объект 2"/>
              <p:cNvSpPr>
                <a:spLocks noGrp="1"/>
              </p:cNvSpPr>
              <p:nvPr>
                <p:ph idx="1"/>
              </p:nvPr>
            </p:nvSpPr>
            <p:spPr>
              <a:xfrm>
                <a:off x="352698" y="1417320"/>
                <a:ext cx="8686799" cy="5074920"/>
              </a:xfrm>
            </p:spPr>
            <p:txBody>
              <a:bodyPr>
                <a:normAutofit lnSpcReduction="10000"/>
              </a:bodyPr>
              <a:lstStyle/>
              <a:p>
                <a:pPr marL="0" lv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dirty="0">
                          <a:solidFill>
                            <a:prstClr val="black"/>
                          </a:solidFill>
                          <a:latin typeface="Cambria Math"/>
                        </a:rPr>
                        <m:t>𝑐</m:t>
                      </m:r>
                      <m:r>
                        <a:rPr lang="en-US" sz="2800" i="1" dirty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en-US" sz="2800" i="1" dirty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800" i="1" dirty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𝑚</m:t>
                          </m:r>
                        </m:e>
                        <m:sub>
                          <m:r>
                            <a:rPr lang="ru-RU" sz="2800" i="1" dirty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в</m:t>
                          </m:r>
                        </m:sub>
                      </m:sSub>
                      <m:d>
                        <m:dPr>
                          <m:ctrlPr>
                            <a:rPr lang="en-US" sz="2800" i="1" dirty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800" i="1" dirty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𝑡</m:t>
                          </m:r>
                          <m:r>
                            <a:rPr lang="en-US" sz="2800" i="1" dirty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i="1" dirty="0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800" i="1" dirty="0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US" sz="2800" i="1" dirty="0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  <m:r>
                        <a:rPr lang="ru-RU" sz="2800" i="1">
                          <a:solidFill>
                            <a:prstClr val="black"/>
                          </a:solidFill>
                          <a:latin typeface="Cambria Math"/>
                        </a:rPr>
                        <m:t>−</m:t>
                      </m:r>
                      <m:r>
                        <a:rPr lang="en-US" sz="2800" i="1">
                          <a:solidFill>
                            <a:prstClr val="black"/>
                          </a:solidFill>
                          <a:latin typeface="Cambria Math"/>
                        </a:rPr>
                        <m:t>𝐿</m:t>
                      </m:r>
                      <m:r>
                        <a:rPr lang="en-US" sz="28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en-US" sz="28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𝑚</m:t>
                          </m:r>
                        </m:e>
                        <m:sub>
                          <m:r>
                            <a:rPr lang="ru-RU" sz="28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п</m:t>
                          </m:r>
                        </m:sub>
                      </m:sSub>
                      <m:r>
                        <a:rPr lang="ru-RU" sz="28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+</m:t>
                      </m:r>
                      <m:r>
                        <a:rPr lang="en-US" sz="2800" i="1">
                          <a:solidFill>
                            <a:prstClr val="black"/>
                          </a:solidFill>
                          <a:latin typeface="Cambria Math"/>
                        </a:rPr>
                        <m:t>𝑐</m:t>
                      </m:r>
                      <m:r>
                        <a:rPr lang="en-US" sz="28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en-US" sz="28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𝑚</m:t>
                          </m:r>
                        </m:e>
                        <m:sub>
                          <m:r>
                            <a:rPr lang="ru-RU" sz="28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п</m:t>
                          </m:r>
                        </m:sub>
                      </m:sSub>
                      <m:d>
                        <m:dPr>
                          <m:ctrlPr>
                            <a:rPr lang="en-US" sz="28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𝑡</m:t>
                          </m:r>
                          <m:r>
                            <a:rPr lang="en-US" sz="28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US" sz="28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  <m:r>
                        <a:rPr lang="ru-RU" sz="28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=0</m:t>
                      </m:r>
                    </m:oMath>
                  </m:oMathPara>
                </a14:m>
                <a:endParaRPr lang="ru-RU" sz="2800" dirty="0">
                  <a:solidFill>
                    <a:prstClr val="black"/>
                  </a:solidFill>
                  <a:ea typeface="Cambria Math"/>
                </a:endParaRPr>
              </a:p>
              <a:p>
                <a:pPr marL="0" lvl="0" indent="0">
                  <a:buNone/>
                </a:pPr>
                <a:r>
                  <a:rPr lang="ru-RU" b="1" dirty="0" smtClean="0">
                    <a:ln w="1905">
                      <a:solidFill>
                        <a:srgbClr val="FF4B4B"/>
                      </a:solidFill>
                    </a:ln>
                    <a:solidFill>
                      <a:schemeClr val="accent5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  <a:latin typeface="Century" panose="02040604050505020304" pitchFamily="18" charset="0"/>
                  </a:rPr>
                  <a:t>Выразим из полученного уравнения неизвестное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dirty="0">
                            <a:ln w="0"/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/>
                            <a:ea typeface="Cambria Math"/>
                          </a:rPr>
                        </m:ctrlPr>
                      </m:sSubPr>
                      <m:e>
                        <m:r>
                          <a:rPr lang="en-US" i="1" dirty="0">
                            <a:ln w="0"/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/>
                            <a:ea typeface="Cambria Math"/>
                          </a:rPr>
                          <m:t>𝒎</m:t>
                        </m:r>
                      </m:e>
                      <m:sub>
                        <m:r>
                          <a:rPr lang="ru-RU" i="1" dirty="0">
                            <a:ln w="0"/>
                            <a:effectLst>
                              <a:outerShdw blurRad="38100" dist="19050" dir="2700000" algn="tl" rotWithShape="0">
                                <a:schemeClr val="dk1">
                                  <a:alpha val="40000"/>
                                </a:schemeClr>
                              </a:outerShdw>
                            </a:effectLst>
                            <a:latin typeface="Cambria Math"/>
                            <a:ea typeface="Cambria Math"/>
                          </a:rPr>
                          <m:t>в</m:t>
                        </m:r>
                      </m:sub>
                    </m:sSub>
                  </m:oMath>
                </a14:m>
                <a:endParaRPr lang="ru-RU" b="1" i="1" dirty="0">
                  <a:solidFill>
                    <a:prstClr val="black"/>
                  </a:solidFill>
                  <a:latin typeface="Century" panose="02040604050505020304" pitchFamily="18" charset="0"/>
                </a:endParaRPr>
              </a:p>
              <a:p>
                <a:pPr marL="0" lv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i="1" dirty="0">
                          <a:solidFill>
                            <a:prstClr val="black"/>
                          </a:solidFill>
                          <a:latin typeface="Cambria Math"/>
                        </a:rPr>
                        <m:t>𝑐</m:t>
                      </m:r>
                      <m:r>
                        <a:rPr lang="en-US" sz="2800" i="1" dirty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en-US" sz="2800" i="1" dirty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800" i="1" dirty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𝑚</m:t>
                          </m:r>
                        </m:e>
                        <m:sub>
                          <m:r>
                            <a:rPr lang="ru-RU" sz="2800" i="1" dirty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в</m:t>
                          </m:r>
                        </m:sub>
                      </m:sSub>
                      <m:d>
                        <m:dPr>
                          <m:ctrlPr>
                            <a:rPr lang="en-US" sz="2800" i="1" dirty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800" i="1" dirty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𝑡</m:t>
                          </m:r>
                          <m:r>
                            <a:rPr lang="en-US" sz="2800" i="1" dirty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i="1" dirty="0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800" i="1" dirty="0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US" sz="2800" i="1" dirty="0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  <m:t>1</m:t>
                              </m:r>
                            </m:sub>
                          </m:sSub>
                        </m:e>
                      </m:d>
                      <m:r>
                        <a:rPr lang="ru-RU" sz="2800" b="1" i="1" dirty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r>
                        <a:rPr lang="en-US" sz="2800" i="1">
                          <a:solidFill>
                            <a:prstClr val="black"/>
                          </a:solidFill>
                          <a:latin typeface="Cambria Math"/>
                        </a:rPr>
                        <m:t>𝐿</m:t>
                      </m:r>
                      <m:r>
                        <a:rPr lang="en-US" sz="28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en-US" sz="28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𝑚</m:t>
                          </m:r>
                        </m:e>
                        <m:sub>
                          <m:r>
                            <a:rPr lang="ru-RU" sz="28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п</m:t>
                          </m:r>
                        </m:sub>
                      </m:sSub>
                      <m:r>
                        <a:rPr lang="ru-RU" sz="28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−</m:t>
                      </m:r>
                      <m:r>
                        <a:rPr lang="en-US" sz="2800" i="1">
                          <a:solidFill>
                            <a:prstClr val="black"/>
                          </a:solidFill>
                          <a:latin typeface="Cambria Math"/>
                        </a:rPr>
                        <m:t>𝑐</m:t>
                      </m:r>
                      <m:r>
                        <a:rPr lang="en-US" sz="2800" i="1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∙</m:t>
                      </m:r>
                      <m:sSub>
                        <m:sSubPr>
                          <m:ctrlPr>
                            <a:rPr lang="en-US" sz="28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sz="28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𝑚</m:t>
                          </m:r>
                        </m:e>
                        <m:sub>
                          <m:r>
                            <a:rPr lang="ru-RU" sz="28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п</m:t>
                          </m:r>
                        </m:sub>
                      </m:sSub>
                      <m:d>
                        <m:dPr>
                          <m:ctrlPr>
                            <a:rPr lang="en-US" sz="28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</m:ctrlPr>
                        </m:dPr>
                        <m:e>
                          <m:r>
                            <a:rPr lang="en-US" sz="28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𝑡</m:t>
                          </m:r>
                          <m:r>
                            <a:rPr lang="en-US" sz="2800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sz="28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sz="28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</m:e>
                            <m:sub>
                              <m:r>
                                <a:rPr lang="en-US" sz="2800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  <m:t>2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ru-RU" sz="2800" b="1" i="1" dirty="0">
                  <a:solidFill>
                    <a:prstClr val="black"/>
                  </a:solidFill>
                </a:endParaRPr>
              </a:p>
              <a:p>
                <a:pPr marL="0" lv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1" i="1" dirty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</m:ctrlPr>
                        </m:sSubPr>
                        <m:e>
                          <m:r>
                            <a:rPr lang="en-US" b="1" i="1" dirty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𝒎</m:t>
                          </m:r>
                        </m:e>
                        <m:sub>
                          <m:r>
                            <a:rPr lang="ru-RU" b="1" i="1" dirty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в</m:t>
                          </m:r>
                        </m:sub>
                      </m:sSub>
                      <m:r>
                        <a:rPr lang="ru-RU" b="1" i="1" dirty="0">
                          <a:solidFill>
                            <a:prstClr val="black"/>
                          </a:solidFill>
                          <a:latin typeface="Cambria Math"/>
                          <a:ea typeface="Cambria Math"/>
                        </a:rPr>
                        <m:t>=</m:t>
                      </m:r>
                      <m:f>
                        <m:fPr>
                          <m:ctrlPr>
                            <a:rPr lang="ru-RU" b="1" i="1" dirty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</m:ctrlPr>
                        </m:fPr>
                        <m:num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𝐿</m:t>
                          </m:r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∙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ru-RU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  <m:t>п</m:t>
                              </m:r>
                            </m:sub>
                          </m:sSub>
                          <m:r>
                            <a:rPr lang="ru-RU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−</m:t>
                          </m:r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</a:rPr>
                            <m:t>𝑐</m:t>
                          </m:r>
                          <m:r>
                            <a:rPr lang="en-US" i="1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∙</m:t>
                          </m:r>
                          <m:sSub>
                            <m:sSubPr>
                              <m:ctrlP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sSubPr>
                            <m:e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ru-RU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  <m:t>п</m:t>
                              </m:r>
                            </m:sub>
                          </m:sSub>
                          <m:d>
                            <m:dPr>
                              <m:ctrlP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  <m:r>
                                <a:rPr lang="en-US" i="1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𝑡</m:t>
                                  </m:r>
                                </m:e>
                                <m:sub>
                                  <m:r>
                                    <a:rPr lang="en-US" i="1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2</m:t>
                                  </m:r>
                                </m:sub>
                              </m:sSub>
                            </m:e>
                          </m:d>
                        </m:num>
                        <m:den>
                          <m:r>
                            <a:rPr lang="ru-RU" i="1" dirty="0">
                              <a:solidFill>
                                <a:prstClr val="black"/>
                              </a:solidFill>
                              <a:latin typeface="Cambria Math"/>
                              <a:ea typeface="Cambria Math"/>
                            </a:rPr>
                            <m:t>с</m:t>
                          </m:r>
                          <m:d>
                            <m:dPr>
                              <m:ctrlPr>
                                <a:rPr lang="en-US" i="1" dirty="0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</m:ctrlPr>
                            </m:dPr>
                            <m:e>
                              <m:r>
                                <a:rPr lang="en-US" i="1" dirty="0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  <m:t>𝑡</m:t>
                              </m:r>
                              <m:r>
                                <a:rPr lang="en-US" i="1" dirty="0">
                                  <a:solidFill>
                                    <a:prstClr val="black"/>
                                  </a:solidFill>
                                  <a:latin typeface="Cambria Math"/>
                                  <a:ea typeface="Cambria Math"/>
                                </a:rPr>
                                <m:t>−</m:t>
                              </m:r>
                              <m:sSub>
                                <m:sSubPr>
                                  <m:ctrlPr>
                                    <a:rPr lang="en-US" i="1" dirty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Cambria Math"/>
                                    </a:rPr>
                                  </m:ctrlPr>
                                </m:sSubPr>
                                <m:e>
                                  <m:r>
                                    <a:rPr lang="en-US" i="1" dirty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𝑡</m:t>
                                  </m:r>
                                </m:e>
                                <m:sub>
                                  <m:r>
                                    <a:rPr lang="en-US" i="1" dirty="0">
                                      <a:solidFill>
                                        <a:prstClr val="black"/>
                                      </a:solidFill>
                                      <a:latin typeface="Cambria Math"/>
                                      <a:ea typeface="Cambria Math"/>
                                    </a:rPr>
                                    <m:t>1</m:t>
                                  </m:r>
                                </m:sub>
                              </m:sSub>
                            </m:e>
                          </m:d>
                        </m:den>
                      </m:f>
                    </m:oMath>
                  </m:oMathPara>
                </a14:m>
                <a:endParaRPr lang="ru-RU" b="1" i="1" dirty="0">
                  <a:solidFill>
                    <a:prstClr val="black"/>
                  </a:solidFill>
                </a:endParaRPr>
              </a:p>
              <a:p>
                <a:pPr marL="0" lvl="0" indent="0">
                  <a:buNone/>
                </a:pPr>
                <a:r>
                  <a:rPr lang="ru-RU" b="1" dirty="0">
                    <a:ln w="1905">
                      <a:solidFill>
                        <a:srgbClr val="FF4B4B"/>
                      </a:solidFill>
                    </a:ln>
                    <a:solidFill>
                      <a:schemeClr val="accent5">
                        <a:lumMod val="50000"/>
                      </a:schemeClr>
                    </a:soli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  <a:latin typeface="Century" panose="02040604050505020304" pitchFamily="18" charset="0"/>
                  </a:rPr>
                  <a:t>Выполним действия над наименованиями единиц:</a:t>
                </a:r>
              </a:p>
              <a:p>
                <a:pPr marL="0" lvl="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["/>
                          <m:endChr m:val="]"/>
                          <m:ctrlPr>
                            <a:rPr lang="ru-RU" b="1" i="1">
                              <a:ln w="1905"/>
                              <a:solidFill>
                                <a:srgbClr val="5A6378">
                                  <a:lumMod val="50000"/>
                                </a:srgbClr>
                              </a:solidFill>
                              <a:effectLst>
                                <a:innerShdw blurRad="69850" dist="43180" dir="5400000">
                                  <a:srgbClr val="000000">
                                    <a:alpha val="65000"/>
                                  </a:srgbClr>
                                </a:innerShdw>
                              </a:effectLst>
                              <a:latin typeface="Cambria Math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ru-RU" b="1" i="1">
                                  <a:ln w="1905"/>
                                  <a:solidFill>
                                    <a:srgbClr val="5A6378">
                                      <a:lumMod val="50000"/>
                                    </a:srgbClr>
                                  </a:solidFill>
                                  <a:effectLst>
                                    <a:innerShdw blurRad="69850" dist="43180" dir="5400000">
                                      <a:srgbClr val="000000">
                                        <a:alpha val="65000"/>
                                      </a:srgbClr>
                                    </a:innerShdw>
                                  </a:effectLst>
                                  <a:latin typeface="Cambria Math"/>
                                </a:rPr>
                              </m:ctrlPr>
                            </m:sSubPr>
                            <m:e>
                              <m:r>
                                <a:rPr lang="en-US" b="1" i="1">
                                  <a:ln w="1905"/>
                                  <a:solidFill>
                                    <a:srgbClr val="5A6378">
                                      <a:lumMod val="50000"/>
                                    </a:srgbClr>
                                  </a:solidFill>
                                  <a:effectLst>
                                    <a:innerShdw blurRad="69850" dist="43180" dir="5400000">
                                      <a:srgbClr val="000000">
                                        <a:alpha val="65000"/>
                                      </a:srgbClr>
                                    </a:innerShdw>
                                  </a:effectLst>
                                  <a:latin typeface="Cambria Math"/>
                                </a:rPr>
                                <m:t>𝒎</m:t>
                              </m:r>
                            </m:e>
                            <m:sub>
                              <m:r>
                                <a:rPr lang="ru-RU" b="1" i="1">
                                  <a:ln w="1905"/>
                                  <a:solidFill>
                                    <a:srgbClr val="5A6378">
                                      <a:lumMod val="50000"/>
                                    </a:srgbClr>
                                  </a:solidFill>
                                  <a:effectLst>
                                    <a:innerShdw blurRad="69850" dist="43180" dir="5400000">
                                      <a:srgbClr val="000000">
                                        <a:alpha val="65000"/>
                                      </a:srgbClr>
                                    </a:innerShdw>
                                  </a:effectLst>
                                  <a:latin typeface="Cambria Math"/>
                                </a:rPr>
                                <m:t>в</m:t>
                              </m:r>
                            </m:sub>
                          </m:sSub>
                        </m:e>
                      </m:d>
                      <m:r>
                        <a:rPr lang="en-US" b="1" i="1">
                          <a:ln w="1905"/>
                          <a:solidFill>
                            <a:srgbClr val="5A6378">
                              <a:lumMod val="50000"/>
                            </a:srgbClr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en-US" b="1" i="1">
                              <a:ln w="1905"/>
                              <a:solidFill>
                                <a:srgbClr val="5A6378">
                                  <a:lumMod val="50000"/>
                                </a:srgbClr>
                              </a:solidFill>
                              <a:effectLst>
                                <a:innerShdw blurRad="69850" dist="43180" dir="5400000">
                                  <a:srgbClr val="000000">
                                    <a:alpha val="65000"/>
                                  </a:srgbClr>
                                </a:innerShd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f>
                            <m:fPr>
                              <m:ctrlPr>
                                <a:rPr lang="ru-RU" b="1" i="1">
                                  <a:ln w="1905"/>
                                  <a:solidFill>
                                    <a:srgbClr val="5A6378">
                                      <a:lumMod val="50000"/>
                                    </a:srgbClr>
                                  </a:solidFill>
                                  <a:effectLst>
                                    <a:innerShdw blurRad="69850" dist="43180" dir="5400000">
                                      <a:srgbClr val="000000">
                                        <a:alpha val="65000"/>
                                      </a:srgbClr>
                                    </a:innerShdw>
                                  </a:effectLst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ru-RU" b="1" i="1">
                                  <a:ln w="1905"/>
                                  <a:solidFill>
                                    <a:srgbClr val="5A6378">
                                      <a:lumMod val="50000"/>
                                    </a:srgbClr>
                                  </a:solidFill>
                                  <a:effectLst>
                                    <a:innerShdw blurRad="69850" dist="43180" dir="5400000">
                                      <a:srgbClr val="000000">
                                        <a:alpha val="65000"/>
                                      </a:srgbClr>
                                    </a:innerShdw>
                                  </a:effectLst>
                                  <a:latin typeface="Cambria Math"/>
                                </a:rPr>
                                <m:t>Дж</m:t>
                              </m:r>
                            </m:num>
                            <m:den>
                              <m:r>
                                <a:rPr lang="ru-RU" b="1" i="1">
                                  <a:ln w="1905"/>
                                  <a:solidFill>
                                    <a:srgbClr val="5A6378">
                                      <a:lumMod val="50000"/>
                                    </a:srgbClr>
                                  </a:solidFill>
                                  <a:effectLst>
                                    <a:innerShdw blurRad="69850" dist="43180" dir="5400000">
                                      <a:srgbClr val="000000">
                                        <a:alpha val="65000"/>
                                      </a:srgbClr>
                                    </a:innerShdw>
                                  </a:effectLst>
                                  <a:latin typeface="Cambria Math"/>
                                </a:rPr>
                                <m:t>кг</m:t>
                              </m:r>
                            </m:den>
                          </m:f>
                          <m:r>
                            <a:rPr lang="ru-RU" b="1" i="1">
                              <a:ln w="1905"/>
                              <a:solidFill>
                                <a:srgbClr val="5A6378">
                                  <a:lumMod val="50000"/>
                                </a:srgbClr>
                              </a:solidFill>
                              <a:effectLst>
                                <a:innerShdw blurRad="69850" dist="43180" dir="5400000">
                                  <a:srgbClr val="000000">
                                    <a:alpha val="65000"/>
                                  </a:srgbClr>
                                </a:innerShdw>
                              </a:effectLst>
                              <a:latin typeface="Cambria Math"/>
                              <a:ea typeface="Cambria Math"/>
                            </a:rPr>
                            <m:t>∙кг−</m:t>
                          </m:r>
                          <m:f>
                            <m:fPr>
                              <m:ctrlPr>
                                <a:rPr lang="ru-RU" b="1" i="1">
                                  <a:ln w="1905"/>
                                  <a:solidFill>
                                    <a:srgbClr val="5A6378">
                                      <a:lumMod val="50000"/>
                                    </a:srgbClr>
                                  </a:solidFill>
                                  <a:effectLst>
                                    <a:innerShdw blurRad="69850" dist="43180" dir="5400000">
                                      <a:srgbClr val="000000">
                                        <a:alpha val="65000"/>
                                      </a:srgbClr>
                                    </a:innerShdw>
                                  </a:effectLst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ru-RU" b="1" i="1">
                                  <a:ln w="1905"/>
                                  <a:solidFill>
                                    <a:srgbClr val="5A6378">
                                      <a:lumMod val="50000"/>
                                    </a:srgbClr>
                                  </a:solidFill>
                                  <a:effectLst>
                                    <a:innerShdw blurRad="69850" dist="43180" dir="5400000">
                                      <a:srgbClr val="000000">
                                        <a:alpha val="65000"/>
                                      </a:srgbClr>
                                    </a:innerShdw>
                                  </a:effectLst>
                                  <a:latin typeface="Cambria Math"/>
                                </a:rPr>
                                <m:t>Дж</m:t>
                              </m:r>
                            </m:num>
                            <m:den>
                              <m:r>
                                <a:rPr lang="ru-RU" b="1" i="1">
                                  <a:ln w="1905"/>
                                  <a:solidFill>
                                    <a:srgbClr val="5A6378">
                                      <a:lumMod val="50000"/>
                                    </a:srgbClr>
                                  </a:solidFill>
                                  <a:effectLst>
                                    <a:innerShdw blurRad="69850" dist="43180" dir="5400000">
                                      <a:srgbClr val="000000">
                                        <a:alpha val="65000"/>
                                      </a:srgbClr>
                                    </a:innerShdw>
                                  </a:effectLst>
                                  <a:latin typeface="Cambria Math"/>
                                </a:rPr>
                                <m:t>кг</m:t>
                              </m:r>
                              <m:r>
                                <a:rPr lang="ru-RU" b="1" i="1">
                                  <a:ln w="1905"/>
                                  <a:solidFill>
                                    <a:srgbClr val="5A6378">
                                      <a:lumMod val="50000"/>
                                    </a:srgbClr>
                                  </a:solidFill>
                                  <a:effectLst>
                                    <a:innerShdw blurRad="69850" dist="43180" dir="5400000">
                                      <a:srgbClr val="000000">
                                        <a:alpha val="65000"/>
                                      </a:srgbClr>
                                    </a:innerShdw>
                                  </a:effectLst>
                                  <a:latin typeface="Cambria Math"/>
                                  <a:ea typeface="Cambria Math"/>
                                </a:rPr>
                                <m:t>∙°С</m:t>
                              </m:r>
                            </m:den>
                          </m:f>
                          <m:r>
                            <a:rPr lang="ru-RU" b="1" i="1">
                              <a:ln w="1905"/>
                              <a:solidFill>
                                <a:srgbClr val="5A6378">
                                  <a:lumMod val="50000"/>
                                </a:srgbClr>
                              </a:solidFill>
                              <a:effectLst>
                                <a:innerShdw blurRad="69850" dist="43180" dir="5400000">
                                  <a:srgbClr val="000000">
                                    <a:alpha val="65000"/>
                                  </a:srgbClr>
                                </a:innerShdw>
                              </a:effectLst>
                              <a:latin typeface="Cambria Math"/>
                              <a:ea typeface="Cambria Math"/>
                            </a:rPr>
                            <m:t>∙кг∙°С</m:t>
                          </m:r>
                        </m:num>
                        <m:den>
                          <m:f>
                            <m:fPr>
                              <m:ctrlPr>
                                <a:rPr lang="ru-RU" b="1" i="1">
                                  <a:ln w="1905"/>
                                  <a:solidFill>
                                    <a:srgbClr val="5A6378">
                                      <a:lumMod val="50000"/>
                                    </a:srgbClr>
                                  </a:solidFill>
                                  <a:effectLst>
                                    <a:innerShdw blurRad="69850" dist="43180" dir="5400000">
                                      <a:srgbClr val="000000">
                                        <a:alpha val="65000"/>
                                      </a:srgbClr>
                                    </a:innerShdw>
                                  </a:effectLst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ru-RU" b="1" i="1">
                                  <a:ln w="1905"/>
                                  <a:solidFill>
                                    <a:srgbClr val="5A6378">
                                      <a:lumMod val="50000"/>
                                    </a:srgbClr>
                                  </a:solidFill>
                                  <a:effectLst>
                                    <a:innerShdw blurRad="69850" dist="43180" dir="5400000">
                                      <a:srgbClr val="000000">
                                        <a:alpha val="65000"/>
                                      </a:srgbClr>
                                    </a:innerShdw>
                                  </a:effectLst>
                                  <a:latin typeface="Cambria Math"/>
                                </a:rPr>
                                <m:t>Дж</m:t>
                              </m:r>
                            </m:num>
                            <m:den>
                              <m:r>
                                <a:rPr lang="ru-RU" b="1" i="1">
                                  <a:ln w="1905"/>
                                  <a:solidFill>
                                    <a:srgbClr val="5A6378">
                                      <a:lumMod val="50000"/>
                                    </a:srgbClr>
                                  </a:solidFill>
                                  <a:effectLst>
                                    <a:innerShdw blurRad="69850" dist="43180" dir="5400000">
                                      <a:srgbClr val="000000">
                                        <a:alpha val="65000"/>
                                      </a:srgbClr>
                                    </a:innerShdw>
                                  </a:effectLst>
                                  <a:latin typeface="Cambria Math"/>
                                </a:rPr>
                                <m:t>кг</m:t>
                              </m:r>
                              <m:r>
                                <a:rPr lang="ru-RU" b="1" i="1">
                                  <a:ln w="1905"/>
                                  <a:solidFill>
                                    <a:srgbClr val="5A6378">
                                      <a:lumMod val="50000"/>
                                    </a:srgbClr>
                                  </a:solidFill>
                                  <a:effectLst>
                                    <a:innerShdw blurRad="69850" dist="43180" dir="5400000">
                                      <a:srgbClr val="000000">
                                        <a:alpha val="65000"/>
                                      </a:srgbClr>
                                    </a:innerShdw>
                                  </a:effectLst>
                                  <a:latin typeface="Cambria Math"/>
                                  <a:ea typeface="Cambria Math"/>
                                </a:rPr>
                                <m:t>∙°С</m:t>
                              </m:r>
                            </m:den>
                          </m:f>
                          <m:r>
                            <a:rPr lang="ru-RU" b="1" i="1">
                              <a:ln w="1905"/>
                              <a:solidFill>
                                <a:srgbClr val="5A6378">
                                  <a:lumMod val="50000"/>
                                </a:srgbClr>
                              </a:solidFill>
                              <a:effectLst>
                                <a:innerShdw blurRad="69850" dist="43180" dir="5400000">
                                  <a:srgbClr val="000000">
                                    <a:alpha val="65000"/>
                                  </a:srgbClr>
                                </a:innerShdw>
                              </a:effectLst>
                              <a:latin typeface="Cambria Math"/>
                              <a:ea typeface="Cambria Math"/>
                            </a:rPr>
                            <m:t>∙°С</m:t>
                          </m:r>
                        </m:den>
                      </m:f>
                      <m:r>
                        <a:rPr lang="ru-RU" b="1" i="1">
                          <a:ln w="1905"/>
                          <a:solidFill>
                            <a:srgbClr val="5A6378">
                              <a:lumMod val="50000"/>
                            </a:srgbClr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Cambria Math"/>
                        </a:rPr>
                        <m:t>=</m:t>
                      </m:r>
                      <m:f>
                        <m:fPr>
                          <m:ctrlPr>
                            <a:rPr lang="ru-RU" b="1" i="1">
                              <a:ln w="1905"/>
                              <a:solidFill>
                                <a:srgbClr val="5A6378">
                                  <a:lumMod val="50000"/>
                                </a:srgbClr>
                              </a:solidFill>
                              <a:effectLst>
                                <a:innerShdw blurRad="69850" dist="43180" dir="5400000">
                                  <a:srgbClr val="000000">
                                    <a:alpha val="65000"/>
                                  </a:srgbClr>
                                </a:innerShdw>
                              </a:effectLst>
                              <a:latin typeface="Cambria Math"/>
                            </a:rPr>
                          </m:ctrlPr>
                        </m:fPr>
                        <m:num>
                          <m:r>
                            <a:rPr lang="ru-RU" b="1" i="1">
                              <a:ln w="1905"/>
                              <a:solidFill>
                                <a:srgbClr val="5A6378">
                                  <a:lumMod val="50000"/>
                                </a:srgbClr>
                              </a:solidFill>
                              <a:effectLst>
                                <a:innerShdw blurRad="69850" dist="43180" dir="5400000">
                                  <a:srgbClr val="000000">
                                    <a:alpha val="65000"/>
                                  </a:srgbClr>
                                </a:innerShdw>
                              </a:effectLst>
                              <a:latin typeface="Cambria Math"/>
                            </a:rPr>
                            <m:t>Дж</m:t>
                          </m:r>
                        </m:num>
                        <m:den>
                          <m:f>
                            <m:fPr>
                              <m:ctrlPr>
                                <a:rPr lang="ru-RU" b="1" i="1">
                                  <a:ln w="1905"/>
                                  <a:solidFill>
                                    <a:srgbClr val="5A6378">
                                      <a:lumMod val="50000"/>
                                    </a:srgbClr>
                                  </a:solidFill>
                                  <a:effectLst>
                                    <a:innerShdw blurRad="69850" dist="43180" dir="5400000">
                                      <a:srgbClr val="000000">
                                        <a:alpha val="65000"/>
                                      </a:srgbClr>
                                    </a:innerShdw>
                                  </a:effectLst>
                                  <a:latin typeface="Cambria Math"/>
                                </a:rPr>
                              </m:ctrlPr>
                            </m:fPr>
                            <m:num>
                              <m:r>
                                <a:rPr lang="ru-RU" b="1" i="1">
                                  <a:ln w="1905"/>
                                  <a:solidFill>
                                    <a:srgbClr val="5A6378">
                                      <a:lumMod val="50000"/>
                                    </a:srgbClr>
                                  </a:solidFill>
                                  <a:effectLst>
                                    <a:innerShdw blurRad="69850" dist="43180" dir="5400000">
                                      <a:srgbClr val="000000">
                                        <a:alpha val="65000"/>
                                      </a:srgbClr>
                                    </a:innerShdw>
                                  </a:effectLst>
                                  <a:latin typeface="Cambria Math"/>
                                </a:rPr>
                                <m:t>Дж</m:t>
                              </m:r>
                            </m:num>
                            <m:den>
                              <m:r>
                                <a:rPr lang="ru-RU" b="1" i="1">
                                  <a:ln w="1905"/>
                                  <a:solidFill>
                                    <a:srgbClr val="5A6378">
                                      <a:lumMod val="50000"/>
                                    </a:srgbClr>
                                  </a:solidFill>
                                  <a:effectLst>
                                    <a:innerShdw blurRad="69850" dist="43180" dir="5400000">
                                      <a:srgbClr val="000000">
                                        <a:alpha val="65000"/>
                                      </a:srgbClr>
                                    </a:innerShdw>
                                  </a:effectLst>
                                  <a:latin typeface="Cambria Math"/>
                                </a:rPr>
                                <m:t>кг</m:t>
                              </m:r>
                            </m:den>
                          </m:f>
                        </m:den>
                      </m:f>
                      <m:r>
                        <a:rPr lang="ru-RU" b="1" i="1">
                          <a:ln w="1905"/>
                          <a:solidFill>
                            <a:srgbClr val="5A6378">
                              <a:lumMod val="50000"/>
                            </a:srgbClr>
                          </a:solidFill>
                          <a:effectLst>
                            <a:innerShdw blurRad="69850" dist="43180" dir="5400000">
                              <a:srgbClr val="000000">
                                <a:alpha val="65000"/>
                              </a:srgbClr>
                            </a:innerShdw>
                          </a:effectLst>
                          <a:latin typeface="Cambria Math"/>
                        </a:rPr>
                        <m:t>=кг</m:t>
                      </m:r>
                    </m:oMath>
                  </m:oMathPara>
                </a14:m>
                <a:endParaRPr lang="ru-RU" dirty="0"/>
              </a:p>
            </p:txBody>
          </p:sp>
        </mc:Choice>
        <mc:Fallback xmlns="">
          <p:sp>
            <p:nvSpPr>
              <p:cNvPr id="3" name="Объект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352698" y="1417320"/>
                <a:ext cx="8686799" cy="507492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Прямая соединительная линия 4"/>
          <p:cNvCxnSpPr/>
          <p:nvPr/>
        </p:nvCxnSpPr>
        <p:spPr>
          <a:xfrm flipH="1">
            <a:off x="2560320" y="5460273"/>
            <a:ext cx="404948" cy="3396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единительная линия 5"/>
          <p:cNvCxnSpPr/>
          <p:nvPr/>
        </p:nvCxnSpPr>
        <p:spPr>
          <a:xfrm flipH="1">
            <a:off x="2155372" y="5630091"/>
            <a:ext cx="404948" cy="3396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Прямая соединительная линия 6"/>
          <p:cNvCxnSpPr/>
          <p:nvPr/>
        </p:nvCxnSpPr>
        <p:spPr>
          <a:xfrm flipH="1">
            <a:off x="4069088" y="5460273"/>
            <a:ext cx="404948" cy="3396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Прямая соединительная линия 7"/>
          <p:cNvCxnSpPr/>
          <p:nvPr/>
        </p:nvCxnSpPr>
        <p:spPr>
          <a:xfrm flipH="1">
            <a:off x="3664140" y="5473334"/>
            <a:ext cx="404948" cy="3396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3010993" y="5643152"/>
            <a:ext cx="404948" cy="3396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3415941" y="5995853"/>
            <a:ext cx="404948" cy="3396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3050185" y="6165670"/>
            <a:ext cx="404948" cy="3396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flipH="1">
            <a:off x="3415941" y="5597593"/>
            <a:ext cx="404948" cy="339635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70887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3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3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4" name="Объект 2"/>
              <p:cNvSpPr txBox="1">
                <a:spLocks/>
              </p:cNvSpPr>
              <p:nvPr/>
            </p:nvSpPr>
            <p:spPr>
              <a:xfrm>
                <a:off x="352697" y="1659301"/>
                <a:ext cx="8660673" cy="5094197"/>
              </a:xfrm>
              <a:prstGeom prst="rect">
                <a:avLst/>
              </a:prstGeom>
            </p:spPr>
            <p:txBody>
              <a:bodyPr vert="horz" lIns="91440" tIns="45720" rIns="91440" bIns="45720" rtlCol="0">
                <a:normAutofit/>
              </a:bodyPr>
              <a:lstStyle>
                <a:lvl1pPr marL="342900" indent="-3429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32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  <a:lvl6pPr marL="25146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6pPr>
                <a:lvl7pPr marL="29718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7pPr>
                <a:lvl8pPr marL="34290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8pPr>
                <a:lvl9pPr marL="3886200" indent="-228600" algn="l" defTabSz="914400" rtl="0" eaLnBrk="1" latinLnBrk="0" hangingPunct="1">
                  <a:spcBef>
                    <a:spcPct val="20000"/>
                  </a:spcBef>
                  <a:buFont typeface="Arial" pitchFamily="34" charset="0"/>
                  <a:buChar char="•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kumimoji="0" lang="ru-RU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</m:ctrlPr>
                        </m:sSubPr>
                        <m:e>
                          <m:r>
                            <a:rPr kumimoji="0" lang="en-US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𝑚</m:t>
                          </m:r>
                        </m:e>
                        <m:sub>
                          <m:r>
                            <a:rPr kumimoji="0" lang="ru-RU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в</m:t>
                          </m:r>
                        </m:sub>
                      </m:sSub>
                      <m:r>
                        <a:rPr kumimoji="0" lang="en-US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en-US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ru-RU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2,3</m:t>
                          </m:r>
                          <m:r>
                            <a:rPr kumimoji="0" lang="ru-RU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Cambria Math"/>
                              <a:cs typeface="+mn-cs"/>
                            </a:rPr>
                            <m:t>∙</m:t>
                          </m:r>
                          <m:sSup>
                            <m:sSupPr>
                              <m:ctrlPr>
                                <a:rPr kumimoji="0" lang="ru-RU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mbria Math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ru-RU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mbria Math"/>
                                  <a:cs typeface="+mn-cs"/>
                                </a:rPr>
                                <m:t>10</m:t>
                              </m:r>
                            </m:e>
                            <m:sup>
                              <m:r>
                                <a:rPr kumimoji="0" lang="ru-RU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mbria Math"/>
                                  <a:cs typeface="+mn-cs"/>
                                </a:rPr>
                                <m:t>6</m:t>
                              </m:r>
                            </m:sup>
                          </m:sSup>
                          <m:r>
                            <a:rPr kumimoji="0" lang="ru-RU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Cambria Math"/>
                              <a:cs typeface="+mn-cs"/>
                            </a:rPr>
                            <m:t>∙0,2−4200∙0,2∙(89 −100)</m:t>
                          </m:r>
                        </m:num>
                        <m:den>
                          <m:r>
                            <a:rPr kumimoji="0" lang="en-US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4200</m:t>
                          </m:r>
                          <m:r>
                            <a:rPr kumimoji="0" lang="en-US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Cambria Math"/>
                              <a:cs typeface="+mn-cs"/>
                            </a:rPr>
                            <m:t>∙(89−15)</m:t>
                          </m:r>
                        </m:den>
                      </m:f>
                      <m:r>
                        <a:rPr kumimoji="0" lang="ru-RU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0" lang="ru-RU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ru-RU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ru-RU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ru-RU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ru-RU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2,3</m:t>
                          </m:r>
                          <m:r>
                            <a:rPr kumimoji="0" lang="ru-RU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Cambria Math"/>
                              <a:cs typeface="+mn-cs"/>
                            </a:rPr>
                            <m:t>∙</m:t>
                          </m:r>
                          <m:sSup>
                            <m:sSupPr>
                              <m:ctrlPr>
                                <a:rPr kumimoji="0" lang="ru-RU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mbria Math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ru-RU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mbria Math"/>
                                  <a:cs typeface="+mn-cs"/>
                                </a:rPr>
                                <m:t>10</m:t>
                              </m:r>
                            </m:e>
                            <m:sup>
                              <m:r>
                                <a:rPr kumimoji="0" lang="ru-RU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mbria Math"/>
                                  <a:cs typeface="+mn-cs"/>
                                </a:rPr>
                                <m:t>6</m:t>
                              </m:r>
                            </m:sup>
                          </m:sSup>
                          <m:r>
                            <a:rPr kumimoji="0" lang="ru-RU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Cambria Math"/>
                              <a:cs typeface="+mn-cs"/>
                            </a:rPr>
                            <m:t>∙0,2+4,2∙</m:t>
                          </m:r>
                          <m:sSup>
                            <m:sSupPr>
                              <m:ctrlPr>
                                <a:rPr kumimoji="0" lang="ru-RU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mbria Math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ru-RU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mbria Math"/>
                                  <a:cs typeface="+mn-cs"/>
                                </a:rPr>
                                <m:t>10</m:t>
                              </m:r>
                            </m:e>
                            <m:sup>
                              <m:r>
                                <a:rPr kumimoji="0" lang="ru-RU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mbria Math"/>
                                  <a:cs typeface="+mn-cs"/>
                                </a:rPr>
                                <m:t>3</m:t>
                              </m:r>
                            </m:sup>
                          </m:sSup>
                          <m:r>
                            <a:rPr kumimoji="0" lang="ru-RU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Cambria Math"/>
                              <a:cs typeface="+mn-cs"/>
                            </a:rPr>
                            <m:t>∙0,2∙11</m:t>
                          </m:r>
                        </m:num>
                        <m:den>
                          <m:r>
                            <a:rPr kumimoji="0" lang="ru-RU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4,2</m:t>
                          </m:r>
                          <m:r>
                            <a:rPr kumimoji="0" lang="ru-RU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Cambria Math"/>
                              <a:cs typeface="+mn-cs"/>
                            </a:rPr>
                            <m:t>∙</m:t>
                          </m:r>
                          <m:sSup>
                            <m:sSupPr>
                              <m:ctrlPr>
                                <a:rPr kumimoji="0" lang="ru-RU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mbria Math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ru-RU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mbria Math"/>
                                  <a:cs typeface="+mn-cs"/>
                                </a:rPr>
                                <m:t>10</m:t>
                              </m:r>
                            </m:e>
                            <m:sup>
                              <m:r>
                                <a:rPr kumimoji="0" lang="ru-RU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mbria Math"/>
                                  <a:cs typeface="+mn-cs"/>
                                </a:rPr>
                                <m:t>3</m:t>
                              </m:r>
                            </m:sup>
                          </m:sSup>
                          <m:r>
                            <a:rPr kumimoji="0" lang="ru-RU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Cambria Math"/>
                              <a:cs typeface="+mn-cs"/>
                            </a:rPr>
                            <m:t>∙74</m:t>
                          </m:r>
                        </m:den>
                      </m:f>
                      <m:r>
                        <a:rPr kumimoji="0" lang="ru-RU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ru-RU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ru-RU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0,46</m:t>
                          </m:r>
                          <m:r>
                            <a:rPr kumimoji="0" lang="ru-RU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Cambria Math"/>
                              <a:cs typeface="+mn-cs"/>
                            </a:rPr>
                            <m:t>∙</m:t>
                          </m:r>
                          <m:sSup>
                            <m:sSupPr>
                              <m:ctrlPr>
                                <a:rPr kumimoji="0" lang="ru-RU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mbria Math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ru-RU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mbria Math"/>
                                  <a:cs typeface="+mn-cs"/>
                                </a:rPr>
                                <m:t>10</m:t>
                              </m:r>
                            </m:e>
                            <m:sup>
                              <m:r>
                                <a:rPr kumimoji="0" lang="ru-RU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mbria Math"/>
                                  <a:cs typeface="+mn-cs"/>
                                </a:rPr>
                                <m:t>6</m:t>
                              </m:r>
                            </m:sup>
                          </m:sSup>
                          <m:r>
                            <a:rPr kumimoji="0" lang="ru-RU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Cambria Math"/>
                              <a:cs typeface="+mn-cs"/>
                            </a:rPr>
                            <m:t>+9,24∙</m:t>
                          </m:r>
                          <m:sSup>
                            <m:sSupPr>
                              <m:ctrlPr>
                                <a:rPr kumimoji="0" lang="ru-RU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mbria Math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ru-RU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mbria Math"/>
                                  <a:cs typeface="+mn-cs"/>
                                </a:rPr>
                                <m:t>10</m:t>
                              </m:r>
                            </m:e>
                            <m:sup>
                              <m:r>
                                <a:rPr kumimoji="0" lang="ru-RU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mbria Math"/>
                                  <a:cs typeface="+mn-cs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r>
                            <a:rPr kumimoji="0" lang="ru-RU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310,8</m:t>
                          </m:r>
                          <m:sSup>
                            <m:sSupPr>
                              <m:ctrlPr>
                                <a:rPr kumimoji="0" lang="ru-RU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+mn-ea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ru-RU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mbria Math"/>
                                  <a:cs typeface="+mn-cs"/>
                                </a:rPr>
                                <m:t>∙</m:t>
                              </m:r>
                              <m:r>
                                <a:rPr kumimoji="0" lang="ru-RU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+mn-ea"/>
                                  <a:cs typeface="+mn-cs"/>
                                </a:rPr>
                                <m:t>10</m:t>
                              </m:r>
                            </m:e>
                            <m:sup>
                              <m:r>
                                <a:rPr kumimoji="0" lang="ru-RU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+mn-ea"/>
                                  <a:cs typeface="+mn-cs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r>
                        <a:rPr kumimoji="0" lang="ru-RU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=</m:t>
                      </m:r>
                    </m:oMath>
                  </m:oMathPara>
                </a14:m>
                <a:endParaRPr kumimoji="0" lang="ru-RU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ru-RU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kumimoji="0" lang="ru-RU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ru-RU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ru-RU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460</m:t>
                          </m:r>
                          <m:r>
                            <a:rPr kumimoji="0" lang="ru-RU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Cambria Math"/>
                              <a:cs typeface="+mn-cs"/>
                            </a:rPr>
                            <m:t>∙</m:t>
                          </m:r>
                          <m:sSup>
                            <m:sSupPr>
                              <m:ctrlPr>
                                <a:rPr kumimoji="0" lang="ru-RU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mbria Math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ru-RU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mbria Math"/>
                                  <a:cs typeface="+mn-cs"/>
                                </a:rPr>
                                <m:t>10</m:t>
                              </m:r>
                            </m:e>
                            <m:sup>
                              <m:r>
                                <a:rPr kumimoji="0" lang="ru-RU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mbria Math"/>
                                  <a:cs typeface="+mn-cs"/>
                                </a:rPr>
                                <m:t>3</m:t>
                              </m:r>
                            </m:sup>
                          </m:sSup>
                          <m:r>
                            <a:rPr kumimoji="0" lang="ru-RU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Cambria Math"/>
                              <a:cs typeface="+mn-cs"/>
                            </a:rPr>
                            <m:t>+9,24∙</m:t>
                          </m:r>
                          <m:sSup>
                            <m:sSupPr>
                              <m:ctrlPr>
                                <a:rPr kumimoji="0" lang="ru-RU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mbria Math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ru-RU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mbria Math"/>
                                  <a:cs typeface="+mn-cs"/>
                                </a:rPr>
                                <m:t>10</m:t>
                              </m:r>
                            </m:e>
                            <m:sup>
                              <m:r>
                                <a:rPr kumimoji="0" lang="ru-RU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mbria Math"/>
                                  <a:cs typeface="+mn-cs"/>
                                </a:rPr>
                                <m:t>3</m:t>
                              </m:r>
                            </m:sup>
                          </m:sSup>
                        </m:num>
                        <m:den>
                          <m:r>
                            <a:rPr kumimoji="0" lang="ru-RU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310,8</m:t>
                          </m:r>
                          <m:r>
                            <a:rPr kumimoji="0" lang="ru-RU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Cambria Math"/>
                              <a:cs typeface="+mn-cs"/>
                            </a:rPr>
                            <m:t>∙</m:t>
                          </m:r>
                          <m:sSup>
                            <m:sSupPr>
                              <m:ctrlPr>
                                <a:rPr kumimoji="0" lang="ru-RU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mbria Math"/>
                                  <a:cs typeface="+mn-cs"/>
                                </a:rPr>
                              </m:ctrlPr>
                            </m:sSupPr>
                            <m:e>
                              <m:r>
                                <a:rPr kumimoji="0" lang="ru-RU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mbria Math"/>
                                  <a:cs typeface="+mn-cs"/>
                                </a:rPr>
                                <m:t>10</m:t>
                              </m:r>
                            </m:e>
                            <m:sup>
                              <m:r>
                                <a:rPr kumimoji="0" lang="ru-RU" sz="3200" b="0" i="1" u="none" strike="noStrike" kern="1200" cap="none" spc="0" normalizeH="0" baseline="0" noProof="0" smtClean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mbria Math"/>
                                  <a:ea typeface="Cambria Math"/>
                                  <a:cs typeface="+mn-cs"/>
                                </a:rPr>
                                <m:t>3</m:t>
                              </m:r>
                            </m:sup>
                          </m:sSup>
                        </m:den>
                      </m:f>
                      <m:r>
                        <a:rPr kumimoji="0" lang="ru-RU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=</m:t>
                      </m:r>
                      <m:f>
                        <m:fPr>
                          <m:ctrlPr>
                            <a:rPr kumimoji="0" lang="ru-RU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</m:ctrlPr>
                        </m:fPr>
                        <m:num>
                          <m:r>
                            <a:rPr kumimoji="0" lang="ru-RU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469,24</m:t>
                          </m:r>
                        </m:num>
                        <m:den>
                          <m:r>
                            <a:rPr kumimoji="0" lang="ru-RU" sz="3200" b="0" i="1" u="none" strike="noStrike" kern="1200" cap="none" spc="0" normalizeH="0" baseline="0" noProof="0" smtClean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mbria Math"/>
                              <a:ea typeface="+mn-ea"/>
                              <a:cs typeface="+mn-cs"/>
                            </a:rPr>
                            <m:t>310,8</m:t>
                          </m:r>
                        </m:den>
                      </m:f>
                      <m:r>
                        <a:rPr kumimoji="0" lang="ru-RU" sz="3200" b="0" i="1" u="none" strike="noStrike" kern="1200" cap="none" spc="0" normalizeH="0" baseline="0" noProof="0" smtClean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Cambria Math"/>
                          <a:ea typeface="+mn-ea"/>
                          <a:cs typeface="+mn-cs"/>
                        </a:rPr>
                        <m:t>=1,5 кг </m:t>
                      </m:r>
                    </m:oMath>
                  </m:oMathPara>
                </a14:m>
                <a:endParaRPr kumimoji="0" lang="ru-RU" sz="3200" b="0" i="0" u="none" strike="noStrike" kern="1200" cap="none" spc="0" normalizeH="0" baseline="0" noProof="0" dirty="0" smtClean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r>
                  <a:rPr kumimoji="0" lang="ru-RU" sz="3200" b="1" i="0" u="sng" strike="noStrike" kern="1200" cap="none" spc="0" normalizeH="0" baseline="0" noProof="0" dirty="0" smtClean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+mn-ea"/>
                    <a:cs typeface="+mn-cs"/>
                  </a:rPr>
                  <a:t>Ответ:</a:t>
                </a:r>
                <a:r>
                  <a:rPr kumimoji="0" lang="ru-RU" sz="2800" b="1" i="1" u="none" strike="noStrike" kern="1200" cap="none" spc="0" normalizeH="0" baseline="0" noProof="0" dirty="0" smtClean="0">
                    <a:ln w="1905"/>
                    <a:gradFill>
                      <a:gsLst>
                        <a:gs pos="0">
                          <a:srgbClr val="C64847">
                            <a:shade val="20000"/>
                            <a:satMod val="200000"/>
                          </a:srgbClr>
                        </a:gs>
                        <a:gs pos="78000">
                          <a:srgbClr val="C64847">
                            <a:tint val="90000"/>
                            <a:shade val="89000"/>
                            <a:satMod val="220000"/>
                          </a:srgbClr>
                        </a:gs>
                        <a:gs pos="100000">
                          <a:srgbClr val="C64847">
                            <a:tint val="12000"/>
                            <a:satMod val="255000"/>
                          </a:srgbClr>
                        </a:gs>
                      </a:gsLst>
                      <a:lin ang="5400000"/>
                    </a:gradFill>
                    <a:effectLst>
                      <a:innerShdw blurRad="69850" dist="43180" dir="5400000">
                        <a:srgbClr val="000000">
                          <a:alpha val="65000"/>
                        </a:srgbClr>
                      </a:innerShdw>
                    </a:effectLst>
                    <a:uLnTx/>
                    <a:uFillTx/>
                    <a:latin typeface="Calibri"/>
                    <a:ea typeface="+mn-ea"/>
                    <a:cs typeface="+mn-cs"/>
                  </a:rPr>
                  <a:t>масса воды равна 1,5 кг</a:t>
                </a:r>
              </a:p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ct val="20000"/>
                  </a:spcBef>
                  <a:spcAft>
                    <a:spcPts val="0"/>
                  </a:spcAft>
                  <a:buClrTx/>
                  <a:buSzTx/>
                  <a:buFont typeface="Arial" pitchFamily="34" charset="0"/>
                  <a:buNone/>
                  <a:tabLst/>
                  <a:defRPr/>
                </a:pPr>
                <a:endParaRPr kumimoji="0" lang="ru-RU" sz="2800" b="0" i="0" u="none" strike="noStrike" kern="120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mc:Choice>
        <mc:Fallback xmlns="">
          <p:sp>
            <p:nvSpPr>
              <p:cNvPr id="4" name="Объект 2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2697" y="1659301"/>
                <a:ext cx="8660673" cy="509419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74638"/>
            <a:ext cx="9144000" cy="1143000"/>
          </a:xfrm>
        </p:spPr>
        <p:txBody>
          <a:bodyPr>
            <a:noAutofit/>
          </a:bodyPr>
          <a:lstStyle/>
          <a:p>
            <a:r>
              <a:rPr lang="ru-RU" sz="3200" b="1" dirty="0">
                <a:ln w="1905">
                  <a:solidFill>
                    <a:srgbClr val="FF4B4B"/>
                  </a:solidFill>
                </a:ln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" panose="02040604050505020304" pitchFamily="18" charset="0"/>
              </a:rPr>
              <a:t>Подставим в полученное выражение числовые значения величин и определим массу воды:</a:t>
            </a:r>
            <a:endParaRPr lang="ru-RU" sz="3200" dirty="0">
              <a:ln w="1905">
                <a:solidFill>
                  <a:srgbClr val="FF4B4B"/>
                </a:solidFill>
              </a:ln>
              <a:solidFill>
                <a:schemeClr val="accent5">
                  <a:lumMod val="50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191789" y="4676503"/>
            <a:ext cx="1254034" cy="744583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sz="2000" b="1" dirty="0" smtClean="0">
                <a:solidFill>
                  <a:srgbClr val="002060"/>
                </a:solidFill>
                <a:latin typeface="Century" panose="02040604050505020304" pitchFamily="18" charset="0"/>
              </a:rPr>
              <a:t>Задача решена</a:t>
            </a:r>
            <a:endParaRPr lang="ru-RU" sz="2000" b="1" dirty="0">
              <a:solidFill>
                <a:srgbClr val="002060"/>
              </a:solidFill>
              <a:latin typeface="Century" panose="020406040505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14273" y="4504740"/>
            <a:ext cx="1518036" cy="23532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05049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30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53" presetClass="entr" presetSubtype="16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3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80160" y="194970"/>
            <a:ext cx="7863840" cy="1150504"/>
          </a:xfrm>
        </p:spPr>
        <p:txBody>
          <a:bodyPr/>
          <a:lstStyle/>
          <a:p>
            <a:r>
              <a:rPr lang="ru-RU" sz="3200" b="1" dirty="0">
                <a:ln w="1905">
                  <a:solidFill>
                    <a:srgbClr val="FF4B4B"/>
                  </a:solidFill>
                </a:ln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" panose="02040604050505020304" pitchFamily="18" charset="0"/>
              </a:rPr>
              <a:t>Задача для самостоятельного </a:t>
            </a:r>
            <a:r>
              <a:rPr lang="ru-RU" sz="3200" b="1" dirty="0" smtClean="0">
                <a:ln w="1905">
                  <a:solidFill>
                    <a:srgbClr val="FF4B4B"/>
                  </a:solidFill>
                </a:ln>
                <a:solidFill>
                  <a:schemeClr val="accent5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" panose="02040604050505020304" pitchFamily="18" charset="0"/>
              </a:rPr>
              <a:t>решения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80159" y="2072687"/>
            <a:ext cx="7602583" cy="4525963"/>
          </a:xfrm>
        </p:spPr>
        <p:txBody>
          <a:bodyPr/>
          <a:lstStyle/>
          <a:p>
            <a:pPr marL="0" lvl="0" indent="0">
              <a:buNone/>
            </a:pPr>
            <a:r>
              <a:rPr lang="ru-RU" sz="2800" b="1" dirty="0">
                <a:solidFill>
                  <a:prstClr val="black"/>
                </a:solidFill>
              </a:rPr>
              <a:t>Медную деталь, нагретую до  720°С, погрузили в  1,75 кг воды при температуре  18°С.  Вся вода при этом нагрелась до  100°С  и  75 г  ее обратилось в пар. Определите массу детали. Потерями тепла пренебречь.</a:t>
            </a:r>
          </a:p>
          <a:p>
            <a:pPr lvl="0"/>
            <a:endParaRPr lang="ru-RU" sz="2800" b="1" dirty="0">
              <a:solidFill>
                <a:prstClr val="black"/>
              </a:solidFill>
            </a:endParaRPr>
          </a:p>
          <a:p>
            <a:pPr marL="0" lvl="0" indent="0">
              <a:buNone/>
            </a:pPr>
            <a:r>
              <a:rPr lang="ru-RU" sz="2800" b="1" u="sng" dirty="0">
                <a:solidFill>
                  <a:prstClr val="black"/>
                </a:solidFill>
              </a:rPr>
              <a:t>Совет</a:t>
            </a:r>
            <a:r>
              <a:rPr lang="ru-RU" sz="2800" b="1" dirty="0">
                <a:solidFill>
                  <a:prstClr val="black"/>
                </a:solidFill>
              </a:rPr>
              <a:t>:  </a:t>
            </a:r>
            <a:r>
              <a:rPr lang="ru-RU" sz="2800" b="1" i="1" dirty="0">
                <a:solidFill>
                  <a:prstClr val="black"/>
                </a:solidFill>
              </a:rPr>
              <a:t>начните решение со схемы!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26125" y="-1"/>
            <a:ext cx="1938109" cy="3004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654497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3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817" y="0"/>
            <a:ext cx="8974183" cy="1946366"/>
          </a:xfrm>
        </p:spPr>
        <p:txBody>
          <a:bodyPr>
            <a:normAutofit/>
          </a:bodyPr>
          <a:lstStyle/>
          <a:p>
            <a:pPr algn="l"/>
            <a:r>
              <a:rPr lang="ru-RU" sz="2800" b="1" dirty="0" smtClean="0"/>
              <a:t>1)  В </a:t>
            </a:r>
            <a:r>
              <a:rPr lang="ru-RU" sz="2800" b="1" dirty="0"/>
              <a:t>каких процессах будут участвовать медная деталь и вода?</a:t>
            </a:r>
            <a:br>
              <a:rPr lang="ru-RU" sz="2800" b="1" dirty="0"/>
            </a:br>
            <a:r>
              <a:rPr lang="ru-RU" sz="2800" b="1" dirty="0" smtClean="0"/>
              <a:t>2)  В </a:t>
            </a:r>
            <a:r>
              <a:rPr lang="ru-RU" sz="2800" b="1" dirty="0"/>
              <a:t>каких процессах энергия выделяется, а какие идут с поглощением энергии?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26572" y="2233750"/>
            <a:ext cx="8229600" cy="4218985"/>
          </a:xfrm>
        </p:spPr>
        <p:txBody>
          <a:bodyPr/>
          <a:lstStyle/>
          <a:p>
            <a:pPr marL="0" lvl="0" indent="0" algn="ctr">
              <a:buNone/>
            </a:pPr>
            <a:r>
              <a:rPr lang="ru-RU" b="1" i="1" dirty="0">
                <a:ln w="22225">
                  <a:solidFill>
                    <a:srgbClr val="CC0000"/>
                  </a:solidFill>
                  <a:prstDash val="solid"/>
                </a:ln>
                <a:solidFill>
                  <a:schemeClr val="accent6">
                    <a:lumMod val="50000"/>
                  </a:schemeClr>
                </a:solidFill>
              </a:rPr>
              <a:t>Дорисуйте схему самостоятельно</a:t>
            </a:r>
          </a:p>
          <a:p>
            <a:pPr marL="0" indent="0">
              <a:buNone/>
            </a:pPr>
            <a:endParaRPr lang="ru-RU" b="1" dirty="0">
              <a:ln w="22225">
                <a:solidFill>
                  <a:srgbClr val="FF4B4B"/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567543" y="3239589"/>
            <a:ext cx="1946366" cy="96665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1567543" y="3477139"/>
            <a:ext cx="185492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м</a:t>
            </a:r>
            <a:r>
              <a:rPr lang="ru-RU" sz="2000" b="1" dirty="0" smtClean="0"/>
              <a:t>едная деталь</a:t>
            </a:r>
            <a:endParaRPr lang="ru-RU" sz="2000" b="1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277394" y="3239588"/>
            <a:ext cx="1946366" cy="96665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TextBox 6"/>
          <p:cNvSpPr txBox="1"/>
          <p:nvPr/>
        </p:nvSpPr>
        <p:spPr>
          <a:xfrm>
            <a:off x="5401492" y="3477139"/>
            <a:ext cx="2090057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ru-RU" sz="2000" b="1">
                <a:solidFill>
                  <a:prstClr val="black"/>
                </a:solidFill>
              </a:rPr>
              <a:t>медная деталь</a:t>
            </a:r>
            <a:endParaRPr lang="ru-RU" sz="2000" b="1" dirty="0">
              <a:solidFill>
                <a:prstClr val="black"/>
              </a:solidFill>
            </a:endParaRPr>
          </a:p>
        </p:txBody>
      </p:sp>
      <p:sp>
        <p:nvSpPr>
          <p:cNvPr id="8" name="Стрелка вправо 7"/>
          <p:cNvSpPr/>
          <p:nvPr/>
        </p:nvSpPr>
        <p:spPr>
          <a:xfrm>
            <a:off x="3513909" y="3624944"/>
            <a:ext cx="1763485" cy="71845"/>
          </a:xfrm>
          <a:prstGeom prst="rightArrow">
            <a:avLst>
              <a:gd name="adj1" fmla="val 50000"/>
              <a:gd name="adj2" fmla="val 1486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3501935" y="4832938"/>
            <a:ext cx="1946366" cy="96665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" name="Прямоугольник 9"/>
          <p:cNvSpPr/>
          <p:nvPr/>
        </p:nvSpPr>
        <p:spPr>
          <a:xfrm>
            <a:off x="326572" y="4832938"/>
            <a:ext cx="1946366" cy="96665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Прямоугольник 10"/>
          <p:cNvSpPr/>
          <p:nvPr/>
        </p:nvSpPr>
        <p:spPr>
          <a:xfrm>
            <a:off x="6662056" y="4826565"/>
            <a:ext cx="1946366" cy="966651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TextBox 11"/>
          <p:cNvSpPr txBox="1"/>
          <p:nvPr/>
        </p:nvSpPr>
        <p:spPr>
          <a:xfrm>
            <a:off x="901338" y="5116208"/>
            <a:ext cx="79683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вода</a:t>
            </a:r>
            <a:endParaRPr lang="ru-RU" sz="2000" b="1" dirty="0"/>
          </a:p>
        </p:txBody>
      </p:sp>
      <p:sp>
        <p:nvSpPr>
          <p:cNvPr id="13" name="TextBox 12"/>
          <p:cNvSpPr txBox="1"/>
          <p:nvPr/>
        </p:nvSpPr>
        <p:spPr>
          <a:xfrm>
            <a:off x="4157254" y="5129273"/>
            <a:ext cx="9993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вода</a:t>
            </a:r>
            <a:endParaRPr lang="ru-RU" sz="2000" b="1" dirty="0"/>
          </a:p>
        </p:txBody>
      </p:sp>
      <p:sp>
        <p:nvSpPr>
          <p:cNvPr id="14" name="TextBox 13"/>
          <p:cNvSpPr txBox="1"/>
          <p:nvPr/>
        </p:nvSpPr>
        <p:spPr>
          <a:xfrm>
            <a:off x="7271657" y="4975384"/>
            <a:ext cx="864326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/>
              <a:t>в</a:t>
            </a:r>
            <a:r>
              <a:rPr lang="ru-RU" sz="2000" b="1" dirty="0" smtClean="0"/>
              <a:t>ода</a:t>
            </a:r>
          </a:p>
          <a:p>
            <a:r>
              <a:rPr lang="ru-RU" sz="2000" b="1" dirty="0" smtClean="0"/>
              <a:t>пар</a:t>
            </a:r>
            <a:endParaRPr lang="ru-RU" sz="2000" b="1" dirty="0"/>
          </a:p>
        </p:txBody>
      </p:sp>
      <p:sp>
        <p:nvSpPr>
          <p:cNvPr id="15" name="Стрелка вправо 14"/>
          <p:cNvSpPr/>
          <p:nvPr/>
        </p:nvSpPr>
        <p:spPr>
          <a:xfrm>
            <a:off x="2304507" y="5264012"/>
            <a:ext cx="1189808" cy="91759"/>
          </a:xfrm>
          <a:prstGeom prst="rightArrow">
            <a:avLst>
              <a:gd name="adj1" fmla="val 50000"/>
              <a:gd name="adj2" fmla="val 1486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Стрелка вправо 15"/>
          <p:cNvSpPr/>
          <p:nvPr/>
        </p:nvSpPr>
        <p:spPr>
          <a:xfrm>
            <a:off x="5448301" y="5283448"/>
            <a:ext cx="1189808" cy="91759"/>
          </a:xfrm>
          <a:prstGeom prst="rightArrow">
            <a:avLst>
              <a:gd name="adj1" fmla="val 50000"/>
              <a:gd name="adj2" fmla="val 148614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46217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600" b="1" dirty="0">
                <a:ln w="1905">
                  <a:solidFill>
                    <a:srgbClr val="CC0000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" panose="02040604050505020304" pitchFamily="18" charset="0"/>
              </a:rPr>
              <a:t>Проверьте ответ!</a:t>
            </a:r>
            <a:endParaRPr lang="ru-RU" sz="3600" dirty="0">
              <a:ln w="1905">
                <a:solidFill>
                  <a:srgbClr val="CC0000"/>
                </a:solidFill>
              </a:ln>
              <a:solidFill>
                <a:schemeClr val="accent6">
                  <a:lumMod val="50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933303" y="1600200"/>
            <a:ext cx="6753496" cy="4525963"/>
          </a:xfrm>
        </p:spPr>
        <p:txBody>
          <a:bodyPr/>
          <a:lstStyle/>
          <a:p>
            <a:pPr marL="0" lvl="0" indent="0">
              <a:buNone/>
            </a:pPr>
            <a:r>
              <a:rPr lang="ru-RU" sz="2800" b="1" u="sng" dirty="0">
                <a:solidFill>
                  <a:prstClr val="black"/>
                </a:solidFill>
              </a:rPr>
              <a:t>Ответ:</a:t>
            </a:r>
            <a:r>
              <a:rPr lang="ru-RU" sz="2800" b="1" dirty="0">
                <a:solidFill>
                  <a:prstClr val="black"/>
                </a:solidFill>
              </a:rPr>
              <a:t>  </a:t>
            </a:r>
            <a:r>
              <a:rPr lang="ru-RU" sz="2800" b="1" dirty="0" smtClean="0">
                <a:solidFill>
                  <a:prstClr val="black"/>
                </a:solidFill>
              </a:rPr>
              <a:t> </a:t>
            </a:r>
            <a:r>
              <a:rPr lang="ru-RU" sz="2800" b="1" i="1" dirty="0" smtClean="0">
                <a:solidFill>
                  <a:srgbClr val="AC0000"/>
                </a:solidFill>
              </a:rPr>
              <a:t>масса </a:t>
            </a:r>
            <a:r>
              <a:rPr lang="ru-RU" sz="2800" b="1" i="1" dirty="0">
                <a:solidFill>
                  <a:srgbClr val="AC0000"/>
                </a:solidFill>
              </a:rPr>
              <a:t>детали 3,3 кг</a:t>
            </a:r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r>
              <a:rPr lang="ru-RU" sz="2800" dirty="0" smtClean="0">
                <a:ln>
                  <a:solidFill>
                    <a:srgbClr val="CC0000"/>
                  </a:solidFill>
                </a:ln>
                <a:solidFill>
                  <a:schemeClr val="accent6">
                    <a:lumMod val="50000"/>
                  </a:schemeClr>
                </a:solidFill>
                <a:latin typeface="Century" panose="02040604050505020304" pitchFamily="18" charset="0"/>
              </a:rPr>
              <a:t>     </a:t>
            </a:r>
            <a:r>
              <a:rPr lang="ru-RU" sz="5400" b="1" dirty="0" smtClean="0">
                <a:ln w="1905">
                  <a:solidFill>
                    <a:srgbClr val="CC0000"/>
                  </a:solidFill>
                </a:ln>
                <a:solidFill>
                  <a:srgbClr val="FF2121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" panose="02040604050505020304" pitchFamily="18" charset="0"/>
              </a:rPr>
              <a:t>МОЛОДЦЫ!</a:t>
            </a:r>
            <a:endParaRPr lang="ru-RU" dirty="0" smtClean="0">
              <a:ln w="1905">
                <a:solidFill>
                  <a:srgbClr val="CC0000"/>
                </a:solidFill>
              </a:ln>
              <a:solidFill>
                <a:srgbClr val="FF2121"/>
              </a:solidFill>
              <a:latin typeface="Century" panose="020406040505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76915" y="3105835"/>
            <a:ext cx="3054041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1" u="none" strike="noStrike" kern="0" cap="none" spc="0" normalizeH="0" baseline="0" noProof="0" dirty="0" smtClean="0">
                <a:ln w="1905">
                  <a:solidFill>
                    <a:srgbClr val="CC0000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uLnTx/>
                <a:uFillTx/>
                <a:latin typeface="Century" panose="02040604050505020304" pitchFamily="18" charset="0"/>
              </a:rPr>
              <a:t>Получилось?</a:t>
            </a:r>
            <a:endParaRPr kumimoji="0" lang="ru-RU" sz="1800" b="0" u="none" strike="noStrike" kern="0" cap="none" spc="0" normalizeH="0" baseline="0" noProof="0" dirty="0" smtClean="0">
              <a:ln w="1905">
                <a:solidFill>
                  <a:srgbClr val="CC0000"/>
                </a:solidFill>
              </a:ln>
              <a:solidFill>
                <a:schemeClr val="accent6">
                  <a:lumMod val="50000"/>
                </a:schemeClr>
              </a:solidFill>
              <a:effectLst/>
              <a:uLnTx/>
              <a:uFillTx/>
              <a:latin typeface="Century" panose="020406040505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flipH="1">
            <a:off x="6662832" y="0"/>
            <a:ext cx="2219136" cy="2633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463918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3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46166" y="268425"/>
            <a:ext cx="8229600" cy="1143000"/>
          </a:xfrm>
        </p:spPr>
        <p:txBody>
          <a:bodyPr/>
          <a:lstStyle/>
          <a:p>
            <a:r>
              <a:rPr lang="ru-RU" sz="3600" b="1" dirty="0" smtClean="0">
                <a:ln w="1905">
                  <a:solidFill>
                    <a:srgbClr val="CC0000"/>
                  </a:solidFill>
                </a:ln>
                <a:solidFill>
                  <a:srgbClr val="A5C249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" panose="02040604050505020304" pitchFamily="18" charset="0"/>
              </a:rPr>
              <a:t>Домашнее задание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638698" y="1411425"/>
            <a:ext cx="4480560" cy="4578213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    </a:t>
            </a:r>
          </a:p>
          <a:p>
            <a:pPr marL="0" indent="0">
              <a:buNone/>
            </a:pPr>
            <a:endParaRPr lang="ru-RU" dirty="0"/>
          </a:p>
          <a:p>
            <a:pPr marL="0" indent="0">
              <a:buNone/>
            </a:pPr>
            <a:endParaRPr lang="ru-RU" dirty="0" smtClean="0"/>
          </a:p>
          <a:p>
            <a:pPr marL="0" indent="0">
              <a:buNone/>
            </a:pPr>
            <a:r>
              <a:rPr lang="ru-RU" sz="5400" dirty="0" smtClean="0">
                <a:ln w="22225">
                  <a:solidFill>
                    <a:srgbClr val="CC0000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 </a:t>
            </a:r>
            <a:r>
              <a:rPr lang="ru-RU" sz="7200" dirty="0" smtClean="0">
                <a:ln w="22225">
                  <a:solidFill>
                    <a:srgbClr val="CC0000"/>
                  </a:solidFill>
                  <a:prstDash val="solid"/>
                </a:ln>
                <a:solidFill>
                  <a:schemeClr val="accent4">
                    <a:lumMod val="75000"/>
                  </a:schemeClr>
                </a:solidFill>
              </a:rPr>
              <a:t>Успехов!</a:t>
            </a:r>
            <a:endParaRPr lang="ru-RU" sz="7200" dirty="0">
              <a:ln w="22225">
                <a:solidFill>
                  <a:srgbClr val="CC0000"/>
                </a:solidFill>
                <a:prstDash val="solid"/>
              </a:ln>
              <a:solidFill>
                <a:schemeClr val="accent4">
                  <a:lumMod val="7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76832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3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3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69676" y="75991"/>
            <a:ext cx="4873189" cy="93297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5400" b="1" dirty="0" smtClean="0">
                <a:ln w="1905">
                  <a:solidFill>
                    <a:srgbClr val="FF2121"/>
                  </a:solidFill>
                </a:ln>
                <a:solidFill>
                  <a:srgbClr val="10CF9B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" panose="02040604050505020304" pitchFamily="18" charset="0"/>
              </a:rPr>
              <a:t>Термос </a:t>
            </a:r>
            <a:endParaRPr lang="ru-RU" sz="5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553" b="79648" l="55556" r="78373"/>
                    </a14:imgEffect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55785" t="11100" r="21349" b="21093"/>
          <a:stretch/>
        </p:blipFill>
        <p:spPr>
          <a:xfrm>
            <a:off x="5630091" y="1690352"/>
            <a:ext cx="1873368" cy="4386801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804" b="79146" l="19048" r="35119"/>
                    </a14:imgEffect>
                    <a14:imgEffect>
                      <a14:sharpenSoften amount="25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l="18718" t="11341" r="64132" b="22783"/>
          <a:stretch/>
        </p:blipFill>
        <p:spPr>
          <a:xfrm>
            <a:off x="1855204" y="1008969"/>
            <a:ext cx="1908811" cy="5790060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2308933" y="3416546"/>
            <a:ext cx="1001351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ru-RU" sz="1200" b="1" dirty="0" smtClean="0">
                <a:cs typeface="Arial" panose="020B0604020202020204" pitchFamily="34" charset="0"/>
              </a:rPr>
              <a:t>Внутренняя стенка</a:t>
            </a:r>
            <a:endParaRPr lang="ru-RU" sz="1200" b="1" dirty="0">
              <a:cs typeface="Arial" panose="020B0604020202020204" pitchFamily="34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V="1">
            <a:off x="2191367" y="3631200"/>
            <a:ext cx="235132" cy="12905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3738393" y="2848713"/>
            <a:ext cx="177622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/>
              <a:t>Внешняя стенка стеклянного сосуда</a:t>
            </a:r>
            <a:endParaRPr lang="ru-RU" sz="1400" b="1" dirty="0"/>
          </a:p>
        </p:txBody>
      </p:sp>
      <p:pic>
        <p:nvPicPr>
          <p:cNvPr id="15" name="Объект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553" b="79648" l="55556" r="78373"/>
                    </a14:imgEffect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</a:extLst>
          </a:blip>
          <a:srcRect l="60120" t="28489" r="24900" b="55026"/>
          <a:stretch/>
        </p:blipFill>
        <p:spPr>
          <a:xfrm>
            <a:off x="6007320" y="3799597"/>
            <a:ext cx="1213751" cy="981636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6015196" y="3666737"/>
            <a:ext cx="1347069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Горячее</a:t>
            </a:r>
          </a:p>
          <a:p>
            <a:r>
              <a:rPr lang="ru-RU" sz="1400" b="1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1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или холодное содержимое</a:t>
            </a:r>
            <a:endParaRPr lang="ru-RU" sz="1400" b="1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cxnSp>
        <p:nvCxnSpPr>
          <p:cNvPr id="17" name="Прямая соединительная линия 16"/>
          <p:cNvCxnSpPr/>
          <p:nvPr/>
        </p:nvCxnSpPr>
        <p:spPr>
          <a:xfrm flipV="1">
            <a:off x="3402230" y="3303120"/>
            <a:ext cx="1084727" cy="241131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3569677" y="4254851"/>
            <a:ext cx="1488847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вакуум</a:t>
            </a:r>
            <a:endParaRPr lang="ru-RU" sz="1600" b="1" dirty="0"/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 flipH="1">
            <a:off x="3381063" y="4616320"/>
            <a:ext cx="382952" cy="540362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992174" y="2369873"/>
            <a:ext cx="119919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корпус</a:t>
            </a:r>
            <a:endParaRPr lang="ru-RU" sz="1600" b="1" dirty="0"/>
          </a:p>
        </p:txBody>
      </p:sp>
      <p:cxnSp>
        <p:nvCxnSpPr>
          <p:cNvPr id="23" name="Прямая соединительная линия 22"/>
          <p:cNvCxnSpPr>
            <a:stCxn id="21" idx="2"/>
          </p:cNvCxnSpPr>
          <p:nvPr/>
        </p:nvCxnSpPr>
        <p:spPr>
          <a:xfrm>
            <a:off x="1591771" y="2708427"/>
            <a:ext cx="599596" cy="33237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1330704" y="855080"/>
            <a:ext cx="8781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пробка</a:t>
            </a:r>
            <a:endParaRPr lang="ru-RU" sz="1600" b="1" dirty="0"/>
          </a:p>
        </p:txBody>
      </p:sp>
      <p:cxnSp>
        <p:nvCxnSpPr>
          <p:cNvPr id="26" name="Прямая соединительная линия 25"/>
          <p:cNvCxnSpPr>
            <a:stCxn id="24" idx="2"/>
          </p:cNvCxnSpPr>
          <p:nvPr/>
        </p:nvCxnSpPr>
        <p:spPr>
          <a:xfrm>
            <a:off x="1769774" y="1193634"/>
            <a:ext cx="929317" cy="341899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963552" y="5647417"/>
            <a:ext cx="120756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 smtClean="0"/>
              <a:t>воздух</a:t>
            </a:r>
            <a:endParaRPr lang="ru-RU" sz="1600" b="1" dirty="0"/>
          </a:p>
        </p:txBody>
      </p:sp>
      <p:cxnSp>
        <p:nvCxnSpPr>
          <p:cNvPr id="29" name="Прямая соединительная линия 28"/>
          <p:cNvCxnSpPr>
            <a:stCxn id="27" idx="2"/>
          </p:cNvCxnSpPr>
          <p:nvPr/>
        </p:nvCxnSpPr>
        <p:spPr>
          <a:xfrm>
            <a:off x="1567337" y="5985971"/>
            <a:ext cx="741596" cy="25346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3821750" y="5869756"/>
            <a:ext cx="28243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600" b="1" dirty="0"/>
              <a:t>з</a:t>
            </a:r>
            <a:r>
              <a:rPr lang="ru-RU" sz="1600" b="1" dirty="0" smtClean="0"/>
              <a:t>еркальное покрытие</a:t>
            </a:r>
            <a:endParaRPr lang="ru-RU" sz="1600" b="1" dirty="0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>
            <a:off x="3310284" y="5450124"/>
            <a:ext cx="849884" cy="46921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TextBox 32"/>
          <p:cNvSpPr txBox="1"/>
          <p:nvPr/>
        </p:nvSpPr>
        <p:spPr>
          <a:xfrm>
            <a:off x="2208844" y="4624891"/>
            <a:ext cx="123719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b="1" dirty="0"/>
              <a:t>с</a:t>
            </a:r>
            <a:r>
              <a:rPr lang="ru-RU" sz="1400" b="1" dirty="0" smtClean="0"/>
              <a:t>одержимое</a:t>
            </a:r>
          </a:p>
          <a:p>
            <a:r>
              <a:rPr lang="ru-RU" sz="1400" b="1" dirty="0" smtClean="0"/>
              <a:t>термоса</a:t>
            </a:r>
            <a:endParaRPr lang="ru-RU" sz="1400" b="1" dirty="0"/>
          </a:p>
        </p:txBody>
      </p:sp>
    </p:spTree>
    <p:extLst>
      <p:ext uri="{BB962C8B-B14F-4D97-AF65-F5344CB8AC3E}">
        <p14:creationId xmlns:p14="http://schemas.microsoft.com/office/powerpoint/2010/main" val="11563418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760" y="365126"/>
            <a:ext cx="8149589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4000" b="1" dirty="0" smtClean="0">
                <a:ln w="1905">
                  <a:solidFill>
                    <a:srgbClr val="FF2121"/>
                  </a:solidFill>
                </a:ln>
                <a:solidFill>
                  <a:srgbClr val="10CF9B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" panose="02040604050505020304" pitchFamily="18" charset="0"/>
              </a:rPr>
              <a:t>В стакан с горячим чаем опустили чайную ложку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25730" y="1690689"/>
            <a:ext cx="5941967" cy="5075375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ru-RU" dirty="0" smtClean="0"/>
              <a:t>Как будет изменяться температура ложки? Что произойдет с ее внутренней энергией?</a:t>
            </a:r>
          </a:p>
          <a:p>
            <a:pPr marL="0" indent="0">
              <a:buNone/>
            </a:pPr>
            <a:endParaRPr lang="ru-RU" dirty="0" smtClean="0"/>
          </a:p>
          <a:p>
            <a:pPr lvl="0">
              <a:buFont typeface="Wingdings" panose="05000000000000000000" pitchFamily="2" charset="2"/>
              <a:buChar char="§"/>
            </a:pPr>
            <a:r>
              <a:rPr lang="ru-RU" dirty="0">
                <a:solidFill>
                  <a:prstClr val="black"/>
                </a:solidFill>
              </a:rPr>
              <a:t>Как будет изменяться температура </a:t>
            </a:r>
            <a:r>
              <a:rPr lang="ru-RU" dirty="0" smtClean="0">
                <a:solidFill>
                  <a:prstClr val="black"/>
                </a:solidFill>
              </a:rPr>
              <a:t>чая? </a:t>
            </a:r>
            <a:r>
              <a:rPr lang="ru-RU" dirty="0">
                <a:solidFill>
                  <a:prstClr val="black"/>
                </a:solidFill>
              </a:rPr>
              <a:t>Что произойдет с </a:t>
            </a:r>
            <a:r>
              <a:rPr lang="ru-RU" dirty="0" smtClean="0">
                <a:solidFill>
                  <a:prstClr val="black"/>
                </a:solidFill>
              </a:rPr>
              <a:t>его </a:t>
            </a:r>
            <a:r>
              <a:rPr lang="ru-RU" dirty="0">
                <a:solidFill>
                  <a:prstClr val="black"/>
                </a:solidFill>
              </a:rPr>
              <a:t>внутренней </a:t>
            </a:r>
            <a:r>
              <a:rPr lang="ru-RU" dirty="0" smtClean="0">
                <a:solidFill>
                  <a:prstClr val="black"/>
                </a:solidFill>
              </a:rPr>
              <a:t>энергией?</a:t>
            </a:r>
          </a:p>
          <a:p>
            <a:pPr marL="0" lvl="0" indent="0">
              <a:buNone/>
            </a:pPr>
            <a:endParaRPr lang="en-US" dirty="0" smtClean="0">
              <a:solidFill>
                <a:prstClr val="black"/>
              </a:solidFill>
            </a:endParaRPr>
          </a:p>
          <a:p>
            <a:pPr lvl="0">
              <a:buFont typeface="Wingdings" panose="05000000000000000000" pitchFamily="2" charset="2"/>
              <a:buChar char="§"/>
            </a:pPr>
            <a:r>
              <a:rPr lang="ru-RU" dirty="0" smtClean="0">
                <a:solidFill>
                  <a:prstClr val="black"/>
                </a:solidFill>
              </a:rPr>
              <a:t>Какие процессы будут происходить, если чай налить в термос, и туда опустить ложку?</a:t>
            </a:r>
          </a:p>
          <a:p>
            <a:pPr marL="0" lvl="0" indent="0">
              <a:buNone/>
            </a:pPr>
            <a:endParaRPr lang="ru-RU" dirty="0">
              <a:solidFill>
                <a:prstClr val="black"/>
              </a:solidFill>
            </a:endParaRPr>
          </a:p>
          <a:p>
            <a:pPr>
              <a:buFont typeface="Wingdings" panose="05000000000000000000" pitchFamily="2" charset="2"/>
              <a:buChar char="§"/>
            </a:pPr>
            <a:endParaRPr lang="ru-RU" dirty="0" smtClean="0"/>
          </a:p>
          <a:p>
            <a:pPr>
              <a:buFont typeface="Wingdings" panose="05000000000000000000" pitchFamily="2" charset="2"/>
              <a:buChar char="§"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64777" y="1690689"/>
            <a:ext cx="3543572" cy="4326888"/>
          </a:xfrm>
          <a:prstGeom prst="rect">
            <a:avLst/>
          </a:prstGeom>
          <a:effectLst>
            <a:softEdge rad="317500"/>
          </a:effectLst>
        </p:spPr>
      </p:pic>
    </p:spTree>
    <p:extLst>
      <p:ext uri="{BB962C8B-B14F-4D97-AF65-F5344CB8AC3E}">
        <p14:creationId xmlns:p14="http://schemas.microsoft.com/office/powerpoint/2010/main" val="3061134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760" y="0"/>
            <a:ext cx="8778240" cy="1325563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4000" b="1" dirty="0" smtClean="0">
                <a:ln w="1905">
                  <a:solidFill>
                    <a:srgbClr val="FF2121"/>
                  </a:solidFill>
                </a:ln>
                <a:solidFill>
                  <a:srgbClr val="10CF9B">
                    <a:lumMod val="75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" panose="02040604050505020304" pitchFamily="18" charset="0"/>
              </a:rPr>
              <a:t>Представим процесс в виде схемы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65760" y="1175657"/>
            <a:ext cx="8386354" cy="5421086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Пусть процесс происходит в изолированной системе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011680" y="2024743"/>
            <a:ext cx="1371600" cy="90101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" name="Прямоугольник 5"/>
          <p:cNvSpPr/>
          <p:nvPr/>
        </p:nvSpPr>
        <p:spPr>
          <a:xfrm>
            <a:off x="3383280" y="2024742"/>
            <a:ext cx="1371600" cy="901019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Прямоугольник 6"/>
          <p:cNvSpPr/>
          <p:nvPr/>
        </p:nvSpPr>
        <p:spPr>
          <a:xfrm>
            <a:off x="1619793" y="1821952"/>
            <a:ext cx="3742509" cy="1365385"/>
          </a:xfrm>
          <a:prstGeom prst="rect">
            <a:avLst/>
          </a:prstGeom>
          <a:noFill/>
          <a:ln w="762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2293343" y="1976486"/>
                <a:ext cx="739688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800" b="1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𝑼</m:t>
                          </m:r>
                        </m:e>
                        <m:sub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en-US" sz="2800" b="1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800" b="1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  <m:sub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ru-RU" sz="2800" b="1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293343" y="1976486"/>
                <a:ext cx="739688" cy="954107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/>
              <p:cNvSpPr txBox="1"/>
              <p:nvPr/>
            </p:nvSpPr>
            <p:spPr>
              <a:xfrm>
                <a:off x="3555949" y="1960139"/>
                <a:ext cx="1254034" cy="95410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800" b="1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𝑼</m:t>
                          </m:r>
                        </m:e>
                        <m:sub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en-US" sz="2800" b="1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800" b="1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  <m:sub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ru-RU" sz="2800" b="1" dirty="0"/>
              </a:p>
            </p:txBody>
          </p:sp>
        </mc:Choice>
        <mc:Fallback xmlns="">
          <p:sp>
            <p:nvSpPr>
              <p:cNvPr id="9" name="TextBox 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55949" y="1960139"/>
                <a:ext cx="1254034" cy="954107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TextBox 9"/>
              <p:cNvSpPr txBox="1"/>
              <p:nvPr/>
            </p:nvSpPr>
            <p:spPr>
              <a:xfrm>
                <a:off x="5688873" y="2221392"/>
                <a:ext cx="1541417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800" b="1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𝒕</m:t>
                          </m:r>
                        </m:e>
                        <m:sub>
                          <m:r>
                            <a:rPr lang="en-US" sz="28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ru-RU" sz="2800" b="1" i="1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</m:t>
                      </m:r>
                      <m:sSub>
                        <m:sSubPr>
                          <m:ctrlPr>
                            <a:rPr lang="ru-RU" sz="2800" b="1" i="1" smtClean="0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𝒕</m:t>
                          </m:r>
                        </m:e>
                        <m:sub>
                          <m:r>
                            <a:rPr lang="en-US" sz="28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ru-RU" sz="2800" b="1" dirty="0"/>
              </a:p>
            </p:txBody>
          </p:sp>
        </mc:Choice>
        <mc:Fallback xmlns="">
          <p:sp>
            <p:nvSpPr>
              <p:cNvPr id="10" name="TextBox 9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88873" y="2221392"/>
                <a:ext cx="1541417" cy="52322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Прямая со стрелкой 11"/>
          <p:cNvCxnSpPr/>
          <p:nvPr/>
        </p:nvCxnSpPr>
        <p:spPr>
          <a:xfrm>
            <a:off x="3187337" y="2483002"/>
            <a:ext cx="535577" cy="0"/>
          </a:xfrm>
          <a:prstGeom prst="straightConnector1">
            <a:avLst/>
          </a:prstGeom>
          <a:ln w="76200">
            <a:solidFill>
              <a:srgbClr val="AC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TextBox 12"/>
          <p:cNvSpPr txBox="1"/>
          <p:nvPr/>
        </p:nvSpPr>
        <p:spPr>
          <a:xfrm>
            <a:off x="1201783" y="1815870"/>
            <a:ext cx="457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1</a:t>
            </a:r>
            <a:r>
              <a:rPr lang="ru-RU" b="1" dirty="0" smtClean="0"/>
              <a:t>.</a:t>
            </a:r>
            <a:endParaRPr lang="ru-RU" b="1" dirty="0"/>
          </a:p>
        </p:txBody>
      </p:sp>
      <p:sp>
        <p:nvSpPr>
          <p:cNvPr id="14" name="Прямоугольник 13"/>
          <p:cNvSpPr/>
          <p:nvPr/>
        </p:nvSpPr>
        <p:spPr>
          <a:xfrm>
            <a:off x="1619793" y="4915509"/>
            <a:ext cx="3742509" cy="1365385"/>
          </a:xfrm>
          <a:prstGeom prst="rect">
            <a:avLst/>
          </a:prstGeom>
          <a:noFill/>
          <a:ln w="7620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2014130" y="5239427"/>
            <a:ext cx="1371600" cy="9010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3383280" y="5239426"/>
            <a:ext cx="1371600" cy="9010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3279997" y="5119636"/>
                <a:ext cx="1634488" cy="892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latin typeface="Cambria Math" panose="02040503050406030204" pitchFamily="18" charset="0"/>
                        </a:rPr>
                        <m:t>𝒕</m:t>
                      </m:r>
                    </m:oMath>
                  </m:oMathPara>
                </a14:m>
                <a:endParaRPr lang="en-US" sz="2800" b="1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𝑼</m:t>
                          </m:r>
                        </m:e>
                        <m:sub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sSub>
                        <m:sSubPr>
                          <m:ctrlPr>
                            <a:rPr lang="en-US" sz="2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𝑼</m:t>
                          </m:r>
                        </m:e>
                        <m:sub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</m:oMath>
                  </m:oMathPara>
                </a14:m>
                <a:endParaRPr lang="ru-RU" sz="2400" b="1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9997" y="5119636"/>
                <a:ext cx="1634488" cy="892552"/>
              </a:xfrm>
              <a:prstGeom prst="rect">
                <a:avLst/>
              </a:prstGeom>
              <a:blipFill>
                <a:blip r:embed="rId5"/>
                <a:stretch>
                  <a:fillRect b="-68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1913300" y="5132699"/>
                <a:ext cx="1568360" cy="89255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800" b="1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𝒕</m:t>
                      </m:r>
                    </m:oMath>
                  </m:oMathPara>
                </a14:m>
                <a:endParaRPr lang="en-US" sz="2800" b="1" dirty="0" smtClean="0">
                  <a:solidFill>
                    <a:prstClr val="black"/>
                  </a:solidFill>
                </a:endParaRPr>
              </a:p>
              <a:p>
                <a:pPr lvl="0"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b="1" i="1" smtClean="0">
                              <a:solidFill>
                                <a:prstClr val="black"/>
                              </a:solidFill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𝑼</m:t>
                          </m:r>
                        </m:e>
                        <m:sub>
                          <m:r>
                            <a:rPr lang="ru-RU" sz="24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sz="2400" b="1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</a:rPr>
                        <m:t>+</m:t>
                      </m:r>
                      <m:r>
                        <a:rPr lang="en-US" sz="2400" b="1" i="1" smtClean="0">
                          <a:solidFill>
                            <a:prstClr val="black"/>
                          </a:solidFill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sSub>
                        <m:sSubPr>
                          <m:ctrlPr>
                            <a:rPr lang="en-US" sz="2400" b="1" i="1" smtClean="0">
                              <a:solidFill>
                                <a:prstClr val="black"/>
                              </a:solidFill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𝑼</m:t>
                          </m:r>
                        </m:e>
                        <m:sub>
                          <m:r>
                            <a:rPr lang="en-US" sz="2400" b="1" i="1" smtClean="0">
                              <a:solidFill>
                                <a:prstClr val="black"/>
                              </a:solidFill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ru-RU" sz="2400" b="1" dirty="0">
                  <a:solidFill>
                    <a:prstClr val="black"/>
                  </a:solidFill>
                </a:endParaRPr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13300" y="5132699"/>
                <a:ext cx="1568360" cy="892552"/>
              </a:xfrm>
              <a:prstGeom prst="rect">
                <a:avLst/>
              </a:prstGeom>
              <a:blipFill>
                <a:blip r:embed="rId6"/>
                <a:stretch>
                  <a:fillRect b="-685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9" name="TextBox 18"/>
          <p:cNvSpPr txBox="1"/>
          <p:nvPr/>
        </p:nvSpPr>
        <p:spPr>
          <a:xfrm>
            <a:off x="1305885" y="4901577"/>
            <a:ext cx="548640" cy="379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2.</a:t>
            </a:r>
            <a:endParaRPr lang="ru-RU" b="1" dirty="0"/>
          </a:p>
        </p:txBody>
      </p:sp>
      <p:sp>
        <p:nvSpPr>
          <p:cNvPr id="20" name="TextBox 19"/>
          <p:cNvSpPr txBox="1"/>
          <p:nvPr/>
        </p:nvSpPr>
        <p:spPr>
          <a:xfrm>
            <a:off x="5892981" y="5378938"/>
            <a:ext cx="262236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/>
              <a:t>Тепловое равновесие</a:t>
            </a:r>
            <a:endParaRPr lang="ru-RU" sz="2000" b="1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TextBox 4"/>
              <p:cNvSpPr txBox="1"/>
              <p:nvPr/>
            </p:nvSpPr>
            <p:spPr>
              <a:xfrm>
                <a:off x="3132234" y="2033560"/>
                <a:ext cx="515985" cy="461665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𝑸</m:t>
                      </m:r>
                    </m:oMath>
                  </m:oMathPara>
                </a14:m>
                <a:endParaRPr lang="ru-RU" sz="2400" b="1" dirty="0"/>
              </a:p>
            </p:txBody>
          </p:sp>
        </mc:Choice>
        <mc:Fallback xmlns="">
          <p:sp>
            <p:nvSpPr>
              <p:cNvPr id="5" name="TextBox 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132234" y="2033560"/>
                <a:ext cx="515985" cy="461665"/>
              </a:xfrm>
              <a:prstGeom prst="rect">
                <a:avLst/>
              </a:prstGeom>
              <a:blipFill>
                <a:blip r:embed="rId7"/>
                <a:stretch>
                  <a:fillRect b="-1333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968687" y="3489738"/>
                <a:ext cx="5174524" cy="120032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ru-RU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∆</m:t>
                      </m:r>
                      <m:sSub>
                        <m:sSubPr>
                          <m:ctrlPr>
                            <a:rPr lang="ru-RU" sz="2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𝑼</m:t>
                          </m:r>
                        </m:e>
                        <m:sub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𝑸</m:t>
                          </m:r>
                        </m:e>
                        <m:sub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  <m:r>
                        <a:rPr lang="en-U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&lt;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𝟎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,  ∆</m:t>
                      </m:r>
                      <m:sSub>
                        <m:sSubPr>
                          <m:ctrlPr>
                            <a:rPr lang="en-US" sz="2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𝑼</m:t>
                          </m:r>
                        </m:e>
                        <m:sub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en-U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=</m:t>
                      </m:r>
                      <m:sSub>
                        <m:sSubPr>
                          <m:ctrlPr>
                            <a:rPr lang="en-US" sz="2400" b="1" i="1" smtClean="0">
                              <a:latin typeface="Cambria Math"/>
                              <a:ea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𝑸</m:t>
                          </m:r>
                        </m:e>
                        <m:sub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en-U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&gt;</m:t>
                      </m:r>
                      <m:r>
                        <a:rPr lang="en-US" sz="2400" b="1" i="1" smtClean="0">
                          <a:latin typeface="Cambria Math" panose="02040503050406030204" pitchFamily="18" charset="0"/>
                          <a:ea typeface="Cambria Math" panose="02040503050406030204" pitchFamily="18" charset="0"/>
                        </a:rPr>
                        <m:t>𝟎</m:t>
                      </m:r>
                    </m:oMath>
                  </m:oMathPara>
                </a14:m>
                <a:endParaRPr lang="en-US" sz="2400" b="1" dirty="0" smtClean="0">
                  <a:ea typeface="Cambria Math" panose="02040503050406030204" pitchFamily="18" charset="0"/>
                </a:endParaRPr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ru-RU" sz="2400" b="1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𝑸</m:t>
                          </m:r>
                        </m:e>
                        <m:sub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𝟐</m:t>
                          </m:r>
                        </m:sub>
                      </m:sSub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=−</m:t>
                      </m:r>
                      <m:sSub>
                        <m:sSubPr>
                          <m:ctrlPr>
                            <a:rPr lang="en-US" sz="2400" b="1" i="1" smtClean="0">
                              <a:latin typeface="Cambria Math"/>
                            </a:rPr>
                          </m:ctrlPr>
                        </m:sSub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𝑸</m:t>
                          </m:r>
                        </m:e>
                        <m:sub>
                          <m:r>
                            <a:rPr lang="en-US" sz="2400" b="1" i="1" smtClean="0">
                              <a:latin typeface="Cambria Math" panose="02040503050406030204" pitchFamily="18" charset="0"/>
                            </a:rPr>
                            <m:t>𝟏</m:t>
                          </m:r>
                        </m:sub>
                      </m:sSub>
                    </m:oMath>
                  </m:oMathPara>
                </a14:m>
                <a:endParaRPr lang="en-US" sz="2400" b="1" dirty="0" smtClean="0"/>
              </a:p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d>
                        <m:dPr>
                          <m:begChr m:val="|"/>
                          <m:endChr m:val="|"/>
                          <m:ctrlPr>
                            <a:rPr lang="ru-RU" sz="2400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ru-RU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sSub>
                            <m:sSubPr>
                              <m:ctrlPr>
                                <a:rPr lang="ru-RU" sz="2400" b="1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𝑼</m:t>
                              </m:r>
                            </m:e>
                            <m:sub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𝟏</m:t>
                              </m:r>
                            </m:sub>
                          </m:sSub>
                        </m:e>
                      </m:d>
                      <m:r>
                        <a:rPr lang="en-US" sz="2400" b="1" i="1" smtClean="0">
                          <a:latin typeface="Cambria Math" panose="02040503050406030204" pitchFamily="18" charset="0"/>
                        </a:rPr>
                        <m:t>=</m:t>
                      </m:r>
                      <m:d>
                        <m:dPr>
                          <m:begChr m:val="|"/>
                          <m:endChr m:val="|"/>
                          <m:ctrlPr>
                            <a:rPr lang="en-US" sz="2400" b="1" i="1" smtClean="0">
                              <a:latin typeface="Cambria Math"/>
                            </a:rPr>
                          </m:ctrlPr>
                        </m:dPr>
                        <m:e>
                          <m:r>
                            <a:rPr lang="en-US" sz="2400" b="1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∆</m:t>
                          </m:r>
                          <m:sSub>
                            <m:sSubPr>
                              <m:ctrlPr>
                                <a:rPr lang="en-US" sz="2400" b="1" i="1" smtClean="0">
                                  <a:latin typeface="Cambria Math"/>
                                  <a:ea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𝑼</m:t>
                              </m:r>
                            </m:e>
                            <m:sub>
                              <m:r>
                                <a:rPr lang="en-US" sz="2400" b="1" i="1" smtClean="0"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𝟐</m:t>
                              </m:r>
                            </m:sub>
                          </m:sSub>
                        </m:e>
                      </m:d>
                    </m:oMath>
                  </m:oMathPara>
                </a14:m>
                <a:endParaRPr lang="ru-RU" sz="2400" b="1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968687" y="3489738"/>
                <a:ext cx="5174524" cy="1200329"/>
              </a:xfrm>
              <a:prstGeom prst="rect">
                <a:avLst/>
              </a:prstGeom>
              <a:blipFill>
                <a:blip r:embed="rId8"/>
                <a:stretch>
                  <a:fillRect b="-508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TextBox 20"/>
          <p:cNvSpPr txBox="1"/>
          <p:nvPr/>
        </p:nvSpPr>
        <p:spPr>
          <a:xfrm>
            <a:off x="5657028" y="1695052"/>
            <a:ext cx="262563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dirty="0" smtClean="0"/>
              <a:t>замкнутая система</a:t>
            </a:r>
            <a:endParaRPr lang="ru-RU" b="1" i="1" dirty="0"/>
          </a:p>
        </p:txBody>
      </p:sp>
      <p:cxnSp>
        <p:nvCxnSpPr>
          <p:cNvPr id="23" name="Прямая со стрелкой 22"/>
          <p:cNvCxnSpPr>
            <a:endCxn id="7" idx="3"/>
          </p:cNvCxnSpPr>
          <p:nvPr/>
        </p:nvCxnSpPr>
        <p:spPr>
          <a:xfrm flipH="1">
            <a:off x="5362302" y="2009882"/>
            <a:ext cx="418010" cy="494763"/>
          </a:xfrm>
          <a:prstGeom prst="straightConnector1">
            <a:avLst/>
          </a:prstGeom>
          <a:ln w="28575">
            <a:solidFill>
              <a:schemeClr val="tx1"/>
            </a:solidFill>
            <a:headEnd type="none" w="med" len="med"/>
            <a:tailEnd type="arrow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Прямая соединительная линия 24"/>
          <p:cNvCxnSpPr/>
          <p:nvPr/>
        </p:nvCxnSpPr>
        <p:spPr>
          <a:xfrm>
            <a:off x="5780312" y="2009882"/>
            <a:ext cx="2122717" cy="0"/>
          </a:xfrm>
          <a:prstGeom prst="line">
            <a:avLst/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66707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4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3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3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30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3000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000"/>
                            </p:stCondLst>
                            <p:childTnLst>
                              <p:par>
                                <p:cTn id="42" presetID="22" presetClass="entr" presetSubtype="8" fill="hold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3000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9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2000"/>
                                        <p:tgtEl>
                                          <p:spTgt spid="1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2000"/>
                                        <p:tgtEl>
                                          <p:spTgt spid="1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2000"/>
                                        <p:tgtEl>
                                          <p:spTgt spid="2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18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Закон сохранения внутренней энергии : При любых процессах, происходящих в изолир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1986" name="Picture 2" descr="Уравнение теплового баланса: Количество теплоты, отданное при теплообмене более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"/>
            <a:ext cx="9144000" cy="6858001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62594" y="116632"/>
            <a:ext cx="7462542" cy="778098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/>
          <a:p>
            <a:r>
              <a:rPr lang="ru-RU" sz="3600" b="1" dirty="0" smtClean="0">
                <a:ln w="1905">
                  <a:solidFill>
                    <a:srgbClr val="FF4B4B"/>
                  </a:solidFill>
                </a:ln>
                <a:solidFill>
                  <a:srgbClr val="AC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" panose="02040604050505020304" pitchFamily="18" charset="0"/>
              </a:rPr>
              <a:t>Рассмотрим решение задачи:</a:t>
            </a:r>
            <a:endParaRPr lang="ru-RU" sz="3600" b="1" dirty="0">
              <a:ln w="1905">
                <a:solidFill>
                  <a:srgbClr val="FF4B4B"/>
                </a:solidFill>
              </a:ln>
              <a:solidFill>
                <a:srgbClr val="AC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Century" panose="020406040505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019074" y="1124744"/>
            <a:ext cx="8157592" cy="5733256"/>
          </a:xfrm>
        </p:spPr>
        <p:txBody>
          <a:bodyPr>
            <a:normAutofit fontScale="85000" lnSpcReduction="10000"/>
          </a:bodyPr>
          <a:lstStyle/>
          <a:p>
            <a:pPr>
              <a:buFont typeface="Wingdings" panose="05000000000000000000" pitchFamily="2" charset="2"/>
              <a:buChar char="v"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В сосуд с водой, температура которой  15°С, впускают  0,2 кг водяного пара при 100°С. Температура смеси, установившаяся после наступления равновесия,  89°С. Какова была масса воды в сосуде?  Потерями тепла пренебречь.</a:t>
            </a:r>
          </a:p>
          <a:p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b="1" i="1" dirty="0" smtClean="0">
                <a:solidFill>
                  <a:schemeClr val="tx2">
                    <a:lumMod val="50000"/>
                  </a:schemeClr>
                </a:solidFill>
              </a:rPr>
              <a:t>Прочитав внимательно условие задачи, уясним:</a:t>
            </a:r>
          </a:p>
          <a:p>
            <a:pPr>
              <a:buFont typeface="Wingdings" pitchFamily="2" charset="2"/>
              <a:buChar char="ü"/>
            </a:pP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о каких явлениях или процессах идет речь в задаче;</a:t>
            </a:r>
          </a:p>
          <a:p>
            <a:pPr>
              <a:buFont typeface="Wingdings" pitchFamily="2" charset="2"/>
              <a:buChar char="ü"/>
            </a:pP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как при этом изменяются физические величины, характеризующие эти явления или процессы;</a:t>
            </a:r>
          </a:p>
          <a:p>
            <a:pPr>
              <a:buFont typeface="Wingdings" pitchFamily="2" charset="2"/>
              <a:buChar char="ü"/>
            </a:pPr>
            <a:r>
              <a:rPr lang="ru-RU" i="1" dirty="0">
                <a:solidFill>
                  <a:schemeClr val="tx2">
                    <a:lumMod val="50000"/>
                  </a:schemeClr>
                </a:solidFill>
              </a:rPr>
              <a:t>к</a:t>
            </a:r>
            <a:r>
              <a:rPr lang="ru-RU" i="1" dirty="0" smtClean="0">
                <a:solidFill>
                  <a:schemeClr val="tx2">
                    <a:lumMod val="50000"/>
                  </a:schemeClr>
                </a:solidFill>
              </a:rPr>
              <a:t>ак изменяются физические величины, характеризующие состояние тел, участвующих в процессе.</a:t>
            </a:r>
          </a:p>
          <a:p>
            <a:pPr>
              <a:buFont typeface="Wingdings" pitchFamily="2" charset="2"/>
              <a:buChar char="ü"/>
            </a:pP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1426588" cy="169483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1987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3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2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00764"/>
            <a:ext cx="8686800" cy="1143000"/>
          </a:xfrm>
        </p:spPr>
        <p:txBody>
          <a:bodyPr>
            <a:noAutofit/>
          </a:bodyPr>
          <a:lstStyle/>
          <a:p>
            <a:pPr lvl="0">
              <a:spcBef>
                <a:spcPct val="20000"/>
              </a:spcBef>
            </a:pPr>
            <a:r>
              <a:rPr lang="ru-RU" sz="3600" b="1" dirty="0" smtClean="0">
                <a:ln w="1905">
                  <a:solidFill>
                    <a:srgbClr val="FF2121"/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" panose="02040604050505020304" pitchFamily="18" charset="0"/>
                <a:ea typeface="+mn-ea"/>
                <a:cs typeface="+mn-cs"/>
              </a:rPr>
              <a:t>Какой процесс будет происходить между водой и водяным паром?</a:t>
            </a:r>
            <a:endParaRPr lang="ru-RU" sz="3600" dirty="0">
              <a:ln w="1905">
                <a:solidFill>
                  <a:srgbClr val="FF2121"/>
                </a:solidFill>
              </a:ln>
              <a:solidFill>
                <a:schemeClr val="accent4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00200"/>
            <a:ext cx="8556170" cy="5114109"/>
          </a:xfrm>
        </p:spPr>
        <p:txBody>
          <a:bodyPr>
            <a:normAutofit fontScale="92500" lnSpcReduction="10000"/>
          </a:bodyPr>
          <a:lstStyle/>
          <a:p>
            <a:pPr lvl="0">
              <a:buFont typeface="Wingdings" panose="05000000000000000000" pitchFamily="2" charset="2"/>
              <a:buChar char="§"/>
            </a:pPr>
            <a:r>
              <a:rPr lang="ru-RU" sz="2800" b="1" dirty="0">
                <a:solidFill>
                  <a:srgbClr val="5A6378">
                    <a:lumMod val="50000"/>
                  </a:srgbClr>
                </a:solidFill>
              </a:rPr>
              <a:t>Между водой и водяным паром будет происходить теплообмен (теплопередача</a:t>
            </a:r>
            <a:r>
              <a:rPr lang="ru-RU" sz="2800" b="1" dirty="0" smtClean="0">
                <a:solidFill>
                  <a:srgbClr val="5A6378">
                    <a:lumMod val="50000"/>
                  </a:srgbClr>
                </a:solidFill>
              </a:rPr>
              <a:t>):</a:t>
            </a:r>
          </a:p>
          <a:p>
            <a:pPr marL="0" lvl="0" indent="0">
              <a:buNone/>
            </a:pPr>
            <a:r>
              <a:rPr lang="ru-RU" sz="2800" b="1" dirty="0">
                <a:solidFill>
                  <a:srgbClr val="5A6378">
                    <a:lumMod val="50000"/>
                  </a:srgbClr>
                </a:solidFill>
              </a:rPr>
              <a:t> </a:t>
            </a:r>
            <a:r>
              <a:rPr lang="ru-RU" sz="2800" b="1" dirty="0" smtClean="0">
                <a:solidFill>
                  <a:srgbClr val="5A6378">
                    <a:lumMod val="50000"/>
                  </a:srgbClr>
                </a:solidFill>
              </a:rPr>
              <a:t>               </a:t>
            </a:r>
            <a:r>
              <a:rPr lang="ru-RU" sz="2800" b="1" dirty="0">
                <a:solidFill>
                  <a:srgbClr val="5A6378">
                    <a:lumMod val="50000"/>
                  </a:srgbClr>
                </a:solidFill>
              </a:rPr>
              <a:t>вода получает энергию, пар – </a:t>
            </a:r>
            <a:r>
              <a:rPr lang="ru-RU" sz="2800" b="1" dirty="0" smtClean="0">
                <a:solidFill>
                  <a:srgbClr val="5A6378">
                    <a:lumMod val="50000"/>
                  </a:srgbClr>
                </a:solidFill>
              </a:rPr>
              <a:t>отдает</a:t>
            </a:r>
          </a:p>
          <a:p>
            <a:pPr marL="0" lvl="0" indent="0">
              <a:buNone/>
            </a:pPr>
            <a:endParaRPr lang="ru-RU" sz="2800" b="1" dirty="0">
              <a:solidFill>
                <a:srgbClr val="5A6378">
                  <a:lumMod val="50000"/>
                </a:srgbClr>
              </a:solidFill>
            </a:endParaRPr>
          </a:p>
          <a:p>
            <a:pPr marL="0" lvl="0" indent="0">
              <a:buNone/>
            </a:pPr>
            <a:r>
              <a:rPr lang="ru-RU" sz="3900" b="1" dirty="0">
                <a:ln w="1905">
                  <a:solidFill>
                    <a:srgbClr val="FF212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" panose="02040604050505020304" pitchFamily="18" charset="0"/>
              </a:rPr>
              <a:t>Как называется энергия, которую тело получает или отдает </a:t>
            </a:r>
            <a:r>
              <a:rPr lang="ru-RU" sz="3900" b="1" dirty="0" smtClean="0">
                <a:ln w="1905">
                  <a:solidFill>
                    <a:srgbClr val="FF212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" panose="02040604050505020304" pitchFamily="18" charset="0"/>
              </a:rPr>
              <a:t>при теплопередаче</a:t>
            </a:r>
            <a:r>
              <a:rPr lang="ru-RU" sz="3900" b="1" dirty="0">
                <a:ln w="1905">
                  <a:solidFill>
                    <a:srgbClr val="FF2121"/>
                  </a:solidFill>
                </a:ln>
                <a:solidFill>
                  <a:schemeClr val="accent4">
                    <a:lumMod val="50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" panose="02040604050505020304" pitchFamily="18" charset="0"/>
              </a:rPr>
              <a:t>?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2800" b="1" dirty="0">
                <a:ln w="1905"/>
                <a:solidFill>
                  <a:srgbClr val="5A6378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Количество </a:t>
            </a:r>
            <a:r>
              <a:rPr lang="ru-RU" sz="2800" b="1" dirty="0" smtClean="0">
                <a:ln w="1905"/>
                <a:solidFill>
                  <a:srgbClr val="5A6378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теплоты</a:t>
            </a:r>
          </a:p>
          <a:p>
            <a:pPr marL="0" lvl="0" indent="0">
              <a:buNone/>
            </a:pPr>
            <a:endParaRPr lang="ru-RU" sz="2800" b="1" dirty="0">
              <a:ln w="1905"/>
              <a:solidFill>
                <a:srgbClr val="5A6378">
                  <a:lumMod val="50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0" lvl="0" indent="0" algn="ctr">
              <a:buNone/>
            </a:pPr>
            <a:r>
              <a:rPr lang="ru-RU" sz="3000" b="1" dirty="0">
                <a:ln w="1905"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anose="02040604050505020304" pitchFamily="18" charset="0"/>
              </a:rPr>
              <a:t>В конце система придет в состояние теплового </a:t>
            </a:r>
            <a:r>
              <a:rPr lang="ru-RU" sz="3000" b="1" dirty="0" smtClean="0">
                <a:ln w="1905">
                  <a:solidFill>
                    <a:srgbClr val="C00000"/>
                  </a:solidFill>
                </a:ln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entury" panose="02040604050505020304" pitchFamily="18" charset="0"/>
              </a:rPr>
              <a:t>равновесия</a:t>
            </a:r>
            <a:endParaRPr lang="ru-RU" sz="3000" b="1" dirty="0">
              <a:ln w="1905">
                <a:solidFill>
                  <a:srgbClr val="C00000"/>
                </a:solidFill>
              </a:ln>
              <a:solidFill>
                <a:schemeClr val="accent6">
                  <a:lumMod val="5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entury" panose="02040604050505020304" pitchFamily="18" charset="0"/>
            </a:endParaRPr>
          </a:p>
          <a:p>
            <a:endParaRPr lang="ru-RU" sz="3000" dirty="0">
              <a:solidFill>
                <a:srgbClr val="AC0000"/>
              </a:solidFill>
              <a:latin typeface="Century" panose="020406040505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159750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2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7383" y="515984"/>
            <a:ext cx="7498080" cy="1143000"/>
          </a:xfrm>
        </p:spPr>
        <p:txBody>
          <a:bodyPr>
            <a:noAutofit/>
          </a:bodyPr>
          <a:lstStyle/>
          <a:p>
            <a:pPr lvl="0">
              <a:spcBef>
                <a:spcPct val="20000"/>
              </a:spcBef>
            </a:pPr>
            <a:r>
              <a:rPr lang="ru-RU" sz="3600" b="1" dirty="0">
                <a:ln w="1905">
                  <a:solidFill>
                    <a:srgbClr val="FF2121"/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" panose="02040604050505020304" pitchFamily="18" charset="0"/>
                <a:ea typeface="+mn-ea"/>
                <a:cs typeface="+mn-cs"/>
              </a:rPr>
              <a:t>Что будет происходить с водой?</a:t>
            </a:r>
            <a:br>
              <a:rPr lang="ru-RU" sz="3600" b="1" dirty="0">
                <a:ln w="1905">
                  <a:solidFill>
                    <a:srgbClr val="FF2121"/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" panose="02040604050505020304" pitchFamily="18" charset="0"/>
                <a:ea typeface="+mn-ea"/>
                <a:cs typeface="+mn-cs"/>
              </a:rPr>
            </a:br>
            <a:endParaRPr lang="ru-RU" sz="3600" dirty="0">
              <a:ln w="1905">
                <a:solidFill>
                  <a:srgbClr val="FF2121"/>
                </a:solidFill>
              </a:ln>
              <a:solidFill>
                <a:schemeClr val="accent4">
                  <a:lumMod val="75000"/>
                </a:schemeClr>
              </a:solidFill>
              <a:latin typeface="Century" panose="020406040505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658984"/>
            <a:ext cx="8321040" cy="5799908"/>
          </a:xfrm>
        </p:spPr>
        <p:txBody>
          <a:bodyPr/>
          <a:lstStyle/>
          <a:p>
            <a:pPr lvl="0">
              <a:buFont typeface="Wingdings" panose="05000000000000000000" pitchFamily="2" charset="2"/>
              <a:buChar char="§"/>
            </a:pPr>
            <a:r>
              <a:rPr lang="ru-RU" sz="2800" b="1" dirty="0">
                <a:ln w="1905"/>
                <a:solidFill>
                  <a:srgbClr val="5A6378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Вода, </a:t>
            </a:r>
            <a:r>
              <a:rPr lang="ru-RU" sz="2800" b="1" i="1" u="sng" dirty="0">
                <a:ln w="1905"/>
                <a:solidFill>
                  <a:srgbClr val="5A6378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получая энергию </a:t>
            </a:r>
            <a:r>
              <a:rPr lang="ru-RU" sz="2800" b="1" dirty="0">
                <a:ln w="1905"/>
                <a:solidFill>
                  <a:srgbClr val="5A6378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 пара, нагреется от температуры  15°С  до  </a:t>
            </a:r>
            <a:r>
              <a:rPr lang="ru-RU" sz="2800" b="1" dirty="0" smtClean="0">
                <a:ln w="1905"/>
                <a:solidFill>
                  <a:srgbClr val="5A6378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89°С</a:t>
            </a:r>
          </a:p>
          <a:p>
            <a:pPr marL="0" lvl="0" indent="0">
              <a:buNone/>
            </a:pPr>
            <a:endParaRPr lang="ru-RU" sz="2800" b="1" dirty="0">
              <a:ln w="1905"/>
              <a:solidFill>
                <a:srgbClr val="5A6378">
                  <a:lumMod val="50000"/>
                </a:srgb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marL="0" lvl="0" indent="0">
              <a:buNone/>
            </a:pPr>
            <a:r>
              <a:rPr lang="ru-RU" sz="3600" b="1" dirty="0">
                <a:ln w="1905">
                  <a:solidFill>
                    <a:srgbClr val="FF2121"/>
                  </a:solidFill>
                </a:ln>
                <a:solidFill>
                  <a:schemeClr val="accent4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Century" panose="02040604050505020304" pitchFamily="18" charset="0"/>
              </a:rPr>
              <a:t>Что будет происходить с водяным паром?</a:t>
            </a:r>
          </a:p>
          <a:p>
            <a:pPr lvl="0">
              <a:buFont typeface="Wingdings" panose="05000000000000000000" pitchFamily="2" charset="2"/>
              <a:buChar char="§"/>
            </a:pPr>
            <a:r>
              <a:rPr lang="ru-RU" sz="2800" b="1" dirty="0">
                <a:ln w="1905"/>
                <a:solidFill>
                  <a:srgbClr val="5A6378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Пар, </a:t>
            </a:r>
            <a:r>
              <a:rPr lang="ru-RU" sz="2800" b="1" i="1" u="sng" dirty="0">
                <a:ln w="1905"/>
                <a:solidFill>
                  <a:srgbClr val="5A6378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отдавая энергию</a:t>
            </a:r>
            <a:r>
              <a:rPr lang="ru-RU" sz="2800" b="1" dirty="0">
                <a:ln w="1905"/>
                <a:solidFill>
                  <a:srgbClr val="5A6378">
                    <a:lumMod val="50000"/>
                  </a:srgb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, сначала конденсируется при постоянной температуре  100°С,  затем конденсат (вода) охлаждается  до 89°С.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500062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иний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613</TotalTime>
  <Words>933</Words>
  <Application>Microsoft Office PowerPoint</Application>
  <PresentationFormat>Экран (4:3)</PresentationFormat>
  <Paragraphs>133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2</vt:i4>
      </vt:variant>
      <vt:variant>
        <vt:lpstr>Заголовки слайдов</vt:lpstr>
      </vt:variant>
      <vt:variant>
        <vt:i4>17</vt:i4>
      </vt:variant>
    </vt:vector>
  </HeadingPairs>
  <TitlesOfParts>
    <vt:vector size="19" baseType="lpstr">
      <vt:lpstr>Тема Office</vt:lpstr>
      <vt:lpstr>1_Тема Office</vt:lpstr>
      <vt:lpstr>Уравнение теплового баланса алгоритм решения задач  </vt:lpstr>
      <vt:lpstr>Термос </vt:lpstr>
      <vt:lpstr>В стакан с горячим чаем опустили чайную ложку</vt:lpstr>
      <vt:lpstr>Представим процесс в виде схемы</vt:lpstr>
      <vt:lpstr>Презентация PowerPoint</vt:lpstr>
      <vt:lpstr>Презентация PowerPoint</vt:lpstr>
      <vt:lpstr>Рассмотрим решение задачи:</vt:lpstr>
      <vt:lpstr>Какой процесс будет происходить между водой и водяным паром?</vt:lpstr>
      <vt:lpstr>Что будет происходить с водой? </vt:lpstr>
      <vt:lpstr>Составим схему процесса: </vt:lpstr>
      <vt:lpstr>Запишем краткое условие задачи  (то, что дано по условию, и необходимые табличные данные):</vt:lpstr>
      <vt:lpstr>Подставим в уравнение теплового баланса выражения для определения  Q_1, Q_2и Q_3:</vt:lpstr>
      <vt:lpstr>Подставим в полученное выражение числовые значения величин и определим массу воды:</vt:lpstr>
      <vt:lpstr>Задача для самостоятельного решения</vt:lpstr>
      <vt:lpstr>1)  В каких процессах будут участвовать медная деталь и вода? 2)  В каких процессах энергия выделяется, а какие идут с поглощением энергии?</vt:lpstr>
      <vt:lpstr>Проверьте ответ!</vt:lpstr>
      <vt:lpstr>Домашнее задание</vt:lpstr>
    </vt:vector>
  </TitlesOfParts>
  <Company>SPecialiST RePack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Уравнение теплового баланса</dc:title>
  <dc:creator>Людмила Григорьева</dc:creator>
  <cp:lastModifiedBy>Ольга</cp:lastModifiedBy>
  <cp:revision>53</cp:revision>
  <dcterms:created xsi:type="dcterms:W3CDTF">2015-11-05T07:39:02Z</dcterms:created>
  <dcterms:modified xsi:type="dcterms:W3CDTF">2019-04-11T05:35:35Z</dcterms:modified>
</cp:coreProperties>
</file>