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4236" r:id="rId1"/>
  </p:sldMasterIdLst>
  <p:notesMasterIdLst>
    <p:notesMasterId r:id="rId58"/>
  </p:notesMasterIdLst>
  <p:sldIdLst>
    <p:sldId id="256" r:id="rId2"/>
    <p:sldId id="299" r:id="rId3"/>
    <p:sldId id="300" r:id="rId4"/>
    <p:sldId id="622" r:id="rId5"/>
    <p:sldId id="623" r:id="rId6"/>
    <p:sldId id="624" r:id="rId7"/>
    <p:sldId id="626" r:id="rId8"/>
    <p:sldId id="627" r:id="rId9"/>
    <p:sldId id="629" r:id="rId10"/>
    <p:sldId id="630" r:id="rId11"/>
    <p:sldId id="639" r:id="rId12"/>
    <p:sldId id="625" r:id="rId13"/>
    <p:sldId id="628" r:id="rId14"/>
    <p:sldId id="631" r:id="rId15"/>
    <p:sldId id="632" r:id="rId16"/>
    <p:sldId id="633" r:id="rId17"/>
    <p:sldId id="635" r:id="rId18"/>
    <p:sldId id="634" r:id="rId19"/>
    <p:sldId id="636" r:id="rId20"/>
    <p:sldId id="637" r:id="rId21"/>
    <p:sldId id="641" r:id="rId22"/>
    <p:sldId id="642" r:id="rId23"/>
    <p:sldId id="643" r:id="rId24"/>
    <p:sldId id="645" r:id="rId25"/>
    <p:sldId id="646" r:id="rId26"/>
    <p:sldId id="528" r:id="rId27"/>
    <p:sldId id="652" r:id="rId28"/>
    <p:sldId id="648" r:id="rId29"/>
    <p:sldId id="649" r:id="rId30"/>
    <p:sldId id="650" r:id="rId31"/>
    <p:sldId id="651" r:id="rId32"/>
    <p:sldId id="653" r:id="rId33"/>
    <p:sldId id="654" r:id="rId34"/>
    <p:sldId id="655" r:id="rId35"/>
    <p:sldId id="656" r:id="rId36"/>
    <p:sldId id="657" r:id="rId37"/>
    <p:sldId id="658" r:id="rId38"/>
    <p:sldId id="659" r:id="rId39"/>
    <p:sldId id="660" r:id="rId40"/>
    <p:sldId id="661" r:id="rId41"/>
    <p:sldId id="663" r:id="rId42"/>
    <p:sldId id="662" r:id="rId43"/>
    <p:sldId id="664" r:id="rId44"/>
    <p:sldId id="665" r:id="rId45"/>
    <p:sldId id="666" r:id="rId46"/>
    <p:sldId id="667" r:id="rId47"/>
    <p:sldId id="668" r:id="rId48"/>
    <p:sldId id="669" r:id="rId49"/>
    <p:sldId id="670" r:id="rId50"/>
    <p:sldId id="672" r:id="rId51"/>
    <p:sldId id="673" r:id="rId52"/>
    <p:sldId id="671" r:id="rId53"/>
    <p:sldId id="674" r:id="rId54"/>
    <p:sldId id="675" r:id="rId55"/>
    <p:sldId id="676" r:id="rId56"/>
    <p:sldId id="677" r:id="rId5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80460"/>
    <a:srgbClr val="0FD13D"/>
    <a:srgbClr val="383970"/>
    <a:srgbClr val="FAE5DA"/>
    <a:srgbClr val="B8E08C"/>
    <a:srgbClr val="A7C4FF"/>
    <a:srgbClr val="BAE18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5604" autoAdjust="0"/>
  </p:normalViewPr>
  <p:slideViewPr>
    <p:cSldViewPr>
      <p:cViewPr varScale="1">
        <p:scale>
          <a:sx n="64" d="100"/>
          <a:sy n="64" d="100"/>
        </p:scale>
        <p:origin x="-558"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06C7150-FC16-4280-BFC5-C1C5CEBF2119}" type="datetimeFigureOut">
              <a:rPr lang="ru-RU" smtClean="0"/>
              <a:pPr/>
              <a:t>19.03.2019</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4D3E2EA-1DF6-4CC8-9872-06A4CD97F576}" type="slidenum">
              <a:rPr lang="ru-RU" smtClean="0"/>
              <a:pPr/>
              <a:t>‹#›</a:t>
            </a:fld>
            <a:endParaRPr lang="ru-RU"/>
          </a:p>
        </p:txBody>
      </p:sp>
    </p:spTree>
    <p:extLst>
      <p:ext uri="{BB962C8B-B14F-4D97-AF65-F5344CB8AC3E}">
        <p14:creationId xmlns:p14="http://schemas.microsoft.com/office/powerpoint/2010/main" xmlns="" val="19518251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E4D3E2EA-1DF6-4CC8-9872-06A4CD97F576}" type="slidenum">
              <a:rPr lang="ru-RU" smtClean="0"/>
              <a:pPr/>
              <a:t>3</a:t>
            </a:fld>
            <a:endParaRPr lang="ru-RU"/>
          </a:p>
        </p:txBody>
      </p:sp>
    </p:spTree>
    <p:extLst>
      <p:ext uri="{BB962C8B-B14F-4D97-AF65-F5344CB8AC3E}">
        <p14:creationId xmlns:p14="http://schemas.microsoft.com/office/powerpoint/2010/main" xmlns="" val="28143433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4D3E2EA-1DF6-4CC8-9872-06A4CD97F576}" type="slidenum">
              <a:rPr lang="ru-RU" smtClean="0"/>
              <a:pPr/>
              <a:t>13</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8716F751-AE12-488E-B0E6-4E82F79AD092}" type="slidenum">
              <a:rPr lang="ru-RU"/>
              <a:pPr/>
              <a:t>26</a:t>
            </a:fld>
            <a:endParaRPr lang="ru-RU"/>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pPr eaLnBrk="1" hangingPunct="1"/>
            <a:endParaRPr lang="ru-RU"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DD64168E-C333-404D-9CE7-BA1F8782156D}" type="datetimeFigureOut">
              <a:rPr lang="ru-RU" smtClean="0"/>
              <a:pPr/>
              <a:t>19.03.2019</a:t>
            </a:fld>
            <a:endParaRPr lang="ru-RU"/>
          </a:p>
        </p:txBody>
      </p:sp>
      <p:sp>
        <p:nvSpPr>
          <p:cNvPr id="20" name="Нижний колонтитул 19"/>
          <p:cNvSpPr>
            <a:spLocks noGrp="1"/>
          </p:cNvSpPr>
          <p:nvPr>
            <p:ph type="ftr" sz="quarter" idx="11"/>
          </p:nvPr>
        </p:nvSpPr>
        <p:spPr/>
        <p:txBody>
          <a:bodyPr/>
          <a:lstStyle>
            <a:extLst/>
          </a:lstStyle>
          <a:p>
            <a:endParaRPr lang="ru-RU"/>
          </a:p>
        </p:txBody>
      </p:sp>
      <p:sp>
        <p:nvSpPr>
          <p:cNvPr id="10" name="Номер слайда 9"/>
          <p:cNvSpPr>
            <a:spLocks noGrp="1"/>
          </p:cNvSpPr>
          <p:nvPr>
            <p:ph type="sldNum" sz="quarter" idx="12"/>
          </p:nvPr>
        </p:nvSpPr>
        <p:spPr/>
        <p:txBody>
          <a:bodyPr/>
          <a:lstStyle>
            <a:extLst/>
          </a:lstStyle>
          <a:p>
            <a:fld id="{47EA4B19-8E09-4B5E-B462-E48E2F678E1E}" type="slidenum">
              <a:rPr lang="ru-RU" smtClean="0"/>
              <a:pPr/>
              <a:t>‹#›</a:t>
            </a:fld>
            <a:endParaRPr lang="ru-RU"/>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spd="slow">
    <p:push/>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DD64168E-C333-404D-9CE7-BA1F8782156D}" type="datetimeFigureOut">
              <a:rPr lang="ru-RU" smtClean="0"/>
              <a:pPr/>
              <a:t>19.03.2019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47EA4B19-8E09-4B5E-B462-E48E2F678E1E}" type="slidenum">
              <a:rPr lang="ru-RU" smtClean="0"/>
              <a:pPr/>
              <a:t>‹#›</a:t>
            </a:fld>
            <a:endParaRPr lang="ru-RU"/>
          </a:p>
        </p:txBody>
      </p:sp>
    </p:spTree>
  </p:cSld>
  <p:clrMapOvr>
    <a:masterClrMapping/>
  </p:clrMapOvr>
  <p:transition spd="slow">
    <p:push/>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DD64168E-C333-404D-9CE7-BA1F8782156D}" type="datetimeFigureOut">
              <a:rPr lang="ru-RU" smtClean="0"/>
              <a:pPr/>
              <a:t>19.03.2019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47EA4B19-8E09-4B5E-B462-E48E2F678E1E}" type="slidenum">
              <a:rPr lang="ru-RU" smtClean="0"/>
              <a:pPr/>
              <a:t>‹#›</a:t>
            </a:fld>
            <a:endParaRPr lang="ru-RU"/>
          </a:p>
        </p:txBody>
      </p:sp>
    </p:spTree>
  </p:cSld>
  <p:clrMapOvr>
    <a:masterClrMapping/>
  </p:clrMapOvr>
  <p:transition spd="slow">
    <p:push/>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DD64168E-C333-404D-9CE7-BA1F8782156D}" type="datetimeFigureOut">
              <a:rPr lang="ru-RU" smtClean="0"/>
              <a:pPr/>
              <a:t>19.03.2019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47EA4B19-8E09-4B5E-B462-E48E2F678E1E}" type="slidenum">
              <a:rPr lang="ru-RU" smtClean="0"/>
              <a:pPr/>
              <a:t>‹#›</a:t>
            </a:fld>
            <a:endParaRPr lang="ru-RU"/>
          </a:p>
        </p:txBody>
      </p:sp>
    </p:spTree>
  </p:cSld>
  <p:clrMapOvr>
    <a:masterClrMapping/>
  </p:clrMapOvr>
  <p:transition spd="slow">
    <p:push/>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DD64168E-C333-404D-9CE7-BA1F8782156D}" type="datetimeFigureOut">
              <a:rPr lang="ru-RU" smtClean="0"/>
              <a:pPr/>
              <a:t>19.03.2019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47EA4B19-8E09-4B5E-B462-E48E2F678E1E}" type="slidenum">
              <a:rPr lang="ru-RU" smtClean="0"/>
              <a:pPr/>
              <a:t>‹#›</a:t>
            </a:fld>
            <a:endParaRPr lang="ru-RU"/>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spd="slow">
    <p:push/>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DD64168E-C333-404D-9CE7-BA1F8782156D}" type="datetimeFigureOut">
              <a:rPr lang="ru-RU" smtClean="0"/>
              <a:pPr/>
              <a:t>19.03.2019</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47EA4B19-8E09-4B5E-B462-E48E2F678E1E}" type="slidenum">
              <a:rPr lang="ru-RU" smtClean="0"/>
              <a:pPr/>
              <a:t>‹#›</a:t>
            </a:fld>
            <a:endParaRPr lang="ru-RU"/>
          </a:p>
        </p:txBody>
      </p:sp>
    </p:spTree>
  </p:cSld>
  <p:clrMapOvr>
    <a:masterClrMapping/>
  </p:clrMapOvr>
  <p:transition spd="slow">
    <p:push/>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DD64168E-C333-404D-9CE7-BA1F8782156D}" type="datetimeFigureOut">
              <a:rPr lang="ru-RU" smtClean="0"/>
              <a:pPr/>
              <a:t>19.03.2019</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47EA4B19-8E09-4B5E-B462-E48E2F678E1E}" type="slidenum">
              <a:rPr lang="ru-RU" smtClean="0"/>
              <a:pPr/>
              <a:t>‹#›</a:t>
            </a:fld>
            <a:endParaRPr lang="ru-RU"/>
          </a:p>
        </p:txBody>
      </p:sp>
    </p:spTree>
  </p:cSld>
  <p:clrMapOvr>
    <a:masterClrMapping/>
  </p:clrMapOvr>
  <p:transition spd="slow">
    <p:push/>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DD64168E-C333-404D-9CE7-BA1F8782156D}" type="datetimeFigureOut">
              <a:rPr lang="ru-RU" smtClean="0"/>
              <a:pPr/>
              <a:t>19.03.2019</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47EA4B19-8E09-4B5E-B462-E48E2F678E1E}" type="slidenum">
              <a:rPr lang="ru-RU" smtClean="0"/>
              <a:pPr/>
              <a:t>‹#›</a:t>
            </a:fld>
            <a:endParaRPr lang="ru-RU"/>
          </a:p>
        </p:txBody>
      </p:sp>
    </p:spTree>
  </p:cSld>
  <p:clrMapOvr>
    <a:masterClrMapping/>
  </p:clrMapOvr>
  <p:transition spd="slow">
    <p:push/>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DD64168E-C333-404D-9CE7-BA1F8782156D}" type="datetimeFigureOut">
              <a:rPr lang="ru-RU" smtClean="0"/>
              <a:pPr/>
              <a:t>19.03.2019</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47EA4B19-8E09-4B5E-B462-E48E2F678E1E}" type="slidenum">
              <a:rPr lang="ru-RU" smtClean="0"/>
              <a:pPr/>
              <a:t>‹#›</a:t>
            </a:fld>
            <a:endParaRPr lang="ru-RU"/>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ransition spd="slow">
    <p:push/>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DD64168E-C333-404D-9CE7-BA1F8782156D}" type="datetimeFigureOut">
              <a:rPr lang="ru-RU" smtClean="0"/>
              <a:pPr/>
              <a:t>19.03.2019</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47EA4B19-8E09-4B5E-B462-E48E2F678E1E}" type="slidenum">
              <a:rPr lang="ru-RU" smtClean="0"/>
              <a:pPr/>
              <a:t>‹#›</a:t>
            </a:fld>
            <a:endParaRPr lang="ru-RU"/>
          </a:p>
        </p:txBody>
      </p:sp>
    </p:spTree>
  </p:cSld>
  <p:clrMapOvr>
    <a:masterClrMapping/>
  </p:clrMapOvr>
  <p:transition spd="slow">
    <p:push/>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DD64168E-C333-404D-9CE7-BA1F8782156D}" type="datetimeFigureOut">
              <a:rPr lang="ru-RU" smtClean="0"/>
              <a:pPr/>
              <a:t>19.03.2019</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47EA4B19-8E09-4B5E-B462-E48E2F678E1E}" type="slidenum">
              <a:rPr lang="ru-RU" smtClean="0"/>
              <a:pPr/>
              <a:t>‹#›</a:t>
            </a:fld>
            <a:endParaRPr lang="ru-RU"/>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transition spd="slow">
    <p:push/>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80460"/>
        </a:solidFill>
        <a:effectLst/>
      </p:bgPr>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DD64168E-C333-404D-9CE7-BA1F8782156D}" type="datetimeFigureOut">
              <a:rPr lang="ru-RU" smtClean="0"/>
              <a:pPr/>
              <a:t>19.03.2019</a:t>
            </a:fld>
            <a:endParaRPr lang="ru-RU"/>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47EA4B19-8E09-4B5E-B462-E48E2F678E1E}" type="slidenum">
              <a:rPr lang="ru-RU" smtClean="0"/>
              <a:pPr/>
              <a:t>‹#›</a:t>
            </a:fld>
            <a:endParaRPr lang="ru-RU"/>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4237" r:id="rId1"/>
    <p:sldLayoutId id="2147484238" r:id="rId2"/>
    <p:sldLayoutId id="2147484239" r:id="rId3"/>
    <p:sldLayoutId id="2147484240" r:id="rId4"/>
    <p:sldLayoutId id="2147484241" r:id="rId5"/>
    <p:sldLayoutId id="2147484242" r:id="rId6"/>
    <p:sldLayoutId id="2147484243" r:id="rId7"/>
    <p:sldLayoutId id="2147484244" r:id="rId8"/>
    <p:sldLayoutId id="2147484245" r:id="rId9"/>
    <p:sldLayoutId id="2147484246" r:id="rId10"/>
    <p:sldLayoutId id="2147484247" r:id="rId11"/>
  </p:sldLayoutIdLst>
  <p:transition spd="slow">
    <p:push/>
  </p:transition>
  <p:timing>
    <p:tnLst>
      <p:par>
        <p:cTn id="1" dur="indefinite" restart="never" nodeType="tmRoot"/>
      </p:par>
    </p:tnLst>
  </p:timing>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3.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9"/>
          <p:cNvSpPr/>
          <p:nvPr/>
        </p:nvSpPr>
        <p:spPr>
          <a:xfrm>
            <a:off x="1259632" y="1529174"/>
            <a:ext cx="7884368" cy="3231654"/>
          </a:xfrm>
          <a:prstGeom prst="rect">
            <a:avLst/>
          </a:prstGeom>
          <a:noFill/>
          <a:ln w="28575">
            <a:noFill/>
          </a:ln>
        </p:spPr>
        <p:txBody>
          <a:bodyPr wrap="square">
            <a:spAutoFit/>
          </a:bodyPr>
          <a:lstStyle/>
          <a:p>
            <a:pPr algn="ctr"/>
            <a:r>
              <a:rPr lang="ru-RU" sz="4800" b="1" dirty="0" smtClean="0">
                <a:latin typeface="Times New Roman" pitchFamily="18" charset="0"/>
              </a:rPr>
              <a:t>Электрический ток в газах и электролитах. Закон Фарадея</a:t>
            </a:r>
            <a:endParaRPr lang="ru-RU" sz="4800" b="1" dirty="0" smtClean="0">
              <a:latin typeface="Times New Roman" pitchFamily="18" charset="0"/>
              <a:cs typeface="Times New Roman" pitchFamily="18" charset="0"/>
            </a:endParaRPr>
          </a:p>
          <a:p>
            <a:pPr algn="ctr"/>
            <a:endParaRPr lang="ru-RU" sz="3200" u="sng" dirty="0" smtClean="0">
              <a:latin typeface="Times New Roman" pitchFamily="18" charset="0"/>
              <a:cs typeface="Times New Roman" pitchFamily="18" charset="0"/>
            </a:endParaRPr>
          </a:p>
          <a:p>
            <a:pPr algn="ctr"/>
            <a:endParaRPr lang="ru-RU" sz="2800" dirty="0">
              <a:latin typeface="Times New Roman" pitchFamily="18" charset="0"/>
            </a:endParaRPr>
          </a:p>
        </p:txBody>
      </p:sp>
    </p:spTree>
  </p:cSld>
  <p:clrMapOvr>
    <a:masterClrMapping/>
  </p:clrMapOvr>
  <p:transition spd="slow">
    <p:pu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2466" name="Picture 2"/>
          <p:cNvPicPr>
            <a:picLocks noChangeAspect="1" noChangeArrowheads="1"/>
          </p:cNvPicPr>
          <p:nvPr/>
        </p:nvPicPr>
        <p:blipFill>
          <a:blip r:embed="rId2" cstate="print"/>
          <a:srcRect/>
          <a:stretch>
            <a:fillRect/>
          </a:stretch>
        </p:blipFill>
        <p:spPr bwMode="auto">
          <a:xfrm>
            <a:off x="1259632" y="476672"/>
            <a:ext cx="7741431" cy="2808312"/>
          </a:xfrm>
          <a:prstGeom prst="rect">
            <a:avLst/>
          </a:prstGeom>
          <a:noFill/>
          <a:ln w="60325">
            <a:solidFill>
              <a:srgbClr val="0070C0"/>
            </a:solidFill>
            <a:miter lim="800000"/>
            <a:headEnd/>
            <a:tailEnd/>
          </a:ln>
        </p:spPr>
      </p:pic>
      <p:pic>
        <p:nvPicPr>
          <p:cNvPr id="702467" name="Picture 3"/>
          <p:cNvPicPr>
            <a:picLocks noChangeAspect="1" noChangeArrowheads="1"/>
          </p:cNvPicPr>
          <p:nvPr/>
        </p:nvPicPr>
        <p:blipFill>
          <a:blip r:embed="rId3" cstate="print"/>
          <a:srcRect/>
          <a:stretch>
            <a:fillRect/>
          </a:stretch>
        </p:blipFill>
        <p:spPr bwMode="auto">
          <a:xfrm>
            <a:off x="5796136" y="3429000"/>
            <a:ext cx="2592288" cy="3107958"/>
          </a:xfrm>
          <a:prstGeom prst="rect">
            <a:avLst/>
          </a:prstGeom>
          <a:noFill/>
          <a:ln w="9525">
            <a:noFill/>
            <a:miter lim="800000"/>
            <a:headEnd/>
            <a:tailEnd/>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withEffect">
                                  <p:stCondLst>
                                    <p:cond delay="0"/>
                                  </p:stCondLst>
                                  <p:childTnLst>
                                    <p:set>
                                      <p:cBhvr>
                                        <p:cTn id="6" dur="1" fill="hold">
                                          <p:stCondLst>
                                            <p:cond delay="0"/>
                                          </p:stCondLst>
                                        </p:cTn>
                                        <p:tgtEl>
                                          <p:spTgt spid="702466"/>
                                        </p:tgtEl>
                                        <p:attrNameLst>
                                          <p:attrName>style.visibility</p:attrName>
                                        </p:attrNameLst>
                                      </p:cBhvr>
                                      <p:to>
                                        <p:strVal val="visible"/>
                                      </p:to>
                                    </p:set>
                                    <p:anim calcmode="lin" valueType="num">
                                      <p:cBhvr>
                                        <p:cTn id="7" dur="1000" fill="hold"/>
                                        <p:tgtEl>
                                          <p:spTgt spid="702466"/>
                                        </p:tgtEl>
                                        <p:attrNameLst>
                                          <p:attrName>ppt_w</p:attrName>
                                        </p:attrNameLst>
                                      </p:cBhvr>
                                      <p:tavLst>
                                        <p:tav tm="0">
                                          <p:val>
                                            <p:fltVal val="0"/>
                                          </p:val>
                                        </p:tav>
                                        <p:tav tm="100000">
                                          <p:val>
                                            <p:strVal val="#ppt_w"/>
                                          </p:val>
                                        </p:tav>
                                      </p:tavLst>
                                    </p:anim>
                                    <p:anim calcmode="lin" valueType="num">
                                      <p:cBhvr>
                                        <p:cTn id="8" dur="1000" fill="hold"/>
                                        <p:tgtEl>
                                          <p:spTgt spid="702466"/>
                                        </p:tgtEl>
                                        <p:attrNameLst>
                                          <p:attrName>ppt_h</p:attrName>
                                        </p:attrNameLst>
                                      </p:cBhvr>
                                      <p:tavLst>
                                        <p:tav tm="0">
                                          <p:val>
                                            <p:fltVal val="0"/>
                                          </p:val>
                                        </p:tav>
                                        <p:tav tm="100000">
                                          <p:val>
                                            <p:strVal val="#ppt_h"/>
                                          </p:val>
                                        </p:tav>
                                      </p:tavLst>
                                    </p:anim>
                                    <p:anim calcmode="lin" valueType="num">
                                      <p:cBhvr>
                                        <p:cTn id="9" dur="1000" fill="hold"/>
                                        <p:tgtEl>
                                          <p:spTgt spid="70246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70246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1115616" y="332656"/>
            <a:ext cx="7848872" cy="3456384"/>
          </a:xfrm>
          <a:prstGeom prst="rect">
            <a:avLst/>
          </a:prstGeom>
          <a:noFill/>
          <a:ln w="69850">
            <a:solidFill>
              <a:srgbClr val="0070C0"/>
            </a:solidFill>
            <a:miter lim="800000"/>
            <a:headEnd/>
            <a:tailEnd/>
          </a:ln>
        </p:spPr>
      </p:pic>
      <p:pic>
        <p:nvPicPr>
          <p:cNvPr id="3" name="Picture 3"/>
          <p:cNvPicPr>
            <a:picLocks noChangeAspect="1" noChangeArrowheads="1"/>
          </p:cNvPicPr>
          <p:nvPr/>
        </p:nvPicPr>
        <p:blipFill>
          <a:blip r:embed="rId3" cstate="print"/>
          <a:srcRect/>
          <a:stretch>
            <a:fillRect/>
          </a:stretch>
        </p:blipFill>
        <p:spPr bwMode="auto">
          <a:xfrm>
            <a:off x="3851920" y="4077072"/>
            <a:ext cx="2136022" cy="2560930"/>
          </a:xfrm>
          <a:prstGeom prst="rect">
            <a:avLst/>
          </a:prstGeom>
          <a:noFill/>
          <a:ln w="9525">
            <a:noFill/>
            <a:miter lim="800000"/>
            <a:headEnd/>
            <a:tailEnd/>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8370" name="Picture 2"/>
          <p:cNvPicPr>
            <a:picLocks noChangeAspect="1" noChangeArrowheads="1"/>
          </p:cNvPicPr>
          <p:nvPr/>
        </p:nvPicPr>
        <p:blipFill>
          <a:blip r:embed="rId2" cstate="print"/>
          <a:srcRect/>
          <a:stretch>
            <a:fillRect/>
          </a:stretch>
        </p:blipFill>
        <p:spPr bwMode="auto">
          <a:xfrm>
            <a:off x="1187624" y="476672"/>
            <a:ext cx="7709822" cy="5040560"/>
          </a:xfrm>
          <a:prstGeom prst="rect">
            <a:avLst/>
          </a:prstGeom>
          <a:noFill/>
          <a:ln w="9525">
            <a:noFill/>
            <a:miter lim="800000"/>
            <a:headEnd/>
            <a:tailEnd/>
          </a:ln>
        </p:spPr>
      </p:pic>
      <p:pic>
        <p:nvPicPr>
          <p:cNvPr id="698371" name="Picture 3"/>
          <p:cNvPicPr>
            <a:picLocks noChangeAspect="1" noChangeArrowheads="1"/>
          </p:cNvPicPr>
          <p:nvPr/>
        </p:nvPicPr>
        <p:blipFill>
          <a:blip r:embed="rId3" cstate="print"/>
          <a:srcRect/>
          <a:stretch>
            <a:fillRect/>
          </a:stretch>
        </p:blipFill>
        <p:spPr bwMode="auto">
          <a:xfrm>
            <a:off x="1187624" y="1412776"/>
            <a:ext cx="7725222" cy="4104456"/>
          </a:xfrm>
          <a:prstGeom prst="rect">
            <a:avLst/>
          </a:prstGeom>
          <a:noFill/>
          <a:ln w="9525">
            <a:noFill/>
            <a:miter lim="800000"/>
            <a:headEnd/>
            <a:tailEnd/>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698371"/>
                                        </p:tgtEl>
                                        <p:attrNameLst>
                                          <p:attrName>style.visibility</p:attrName>
                                        </p:attrNameLst>
                                      </p:cBhvr>
                                      <p:to>
                                        <p:strVal val="visible"/>
                                      </p:to>
                                    </p:set>
                                    <p:anim calcmode="lin" valueType="num">
                                      <p:cBhvr>
                                        <p:cTn id="7" dur="1000" fill="hold"/>
                                        <p:tgtEl>
                                          <p:spTgt spid="698371"/>
                                        </p:tgtEl>
                                        <p:attrNameLst>
                                          <p:attrName>ppt_x</p:attrName>
                                        </p:attrNameLst>
                                      </p:cBhvr>
                                      <p:tavLst>
                                        <p:tav tm="0">
                                          <p:val>
                                            <p:strVal val="#ppt_x-.2"/>
                                          </p:val>
                                        </p:tav>
                                        <p:tav tm="100000">
                                          <p:val>
                                            <p:strVal val="#ppt_x"/>
                                          </p:val>
                                        </p:tav>
                                      </p:tavLst>
                                    </p:anim>
                                    <p:anim calcmode="lin" valueType="num">
                                      <p:cBhvr>
                                        <p:cTn id="8" dur="1000" fill="hold"/>
                                        <p:tgtEl>
                                          <p:spTgt spid="698371"/>
                                        </p:tgtEl>
                                        <p:attrNameLst>
                                          <p:attrName>ppt_y</p:attrName>
                                        </p:attrNameLst>
                                      </p:cBhvr>
                                      <p:tavLst>
                                        <p:tav tm="0">
                                          <p:val>
                                            <p:strVal val="#ppt_y"/>
                                          </p:val>
                                        </p:tav>
                                        <p:tav tm="100000">
                                          <p:val>
                                            <p:strVal val="#ppt_y"/>
                                          </p:val>
                                        </p:tav>
                                      </p:tavLst>
                                    </p:anim>
                                    <p:animEffect transition="in" filter="wipe(right)" prLst="gradientSize: 0.1">
                                      <p:cBhvr>
                                        <p:cTn id="9" dur="1000"/>
                                        <p:tgtEl>
                                          <p:spTgt spid="6983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187624" y="332656"/>
            <a:ext cx="7704856" cy="4031873"/>
          </a:xfrm>
          <a:prstGeom prst="rect">
            <a:avLst/>
          </a:prstGeom>
          <a:solidFill>
            <a:schemeClr val="bg1"/>
          </a:solidFill>
          <a:ln w="73025">
            <a:solidFill>
              <a:srgbClr val="002060"/>
            </a:solidFill>
          </a:ln>
        </p:spPr>
        <p:txBody>
          <a:bodyPr wrap="square">
            <a:spAutoFit/>
          </a:bodyPr>
          <a:lstStyle/>
          <a:p>
            <a:pPr algn="just"/>
            <a:r>
              <a:rPr lang="ru-RU" sz="2800" dirty="0" smtClean="0">
                <a:latin typeface="Times New Roman" pitchFamily="18" charset="0"/>
                <a:cs typeface="Times New Roman" pitchFamily="18" charset="0"/>
              </a:rPr>
              <a:t>	</a:t>
            </a:r>
            <a:r>
              <a:rPr lang="ru-RU" sz="3200" dirty="0" smtClean="0">
                <a:latin typeface="Times New Roman" pitchFamily="18" charset="0"/>
                <a:cs typeface="Times New Roman" pitchFamily="18" charset="0"/>
              </a:rPr>
              <a:t>При прохождении электрического тока через раствор электролита анионы </a:t>
            </a:r>
            <a:r>
              <a:rPr lang="ru-RU" sz="3200" b="1" u="sng" dirty="0" smtClean="0">
                <a:latin typeface="Times New Roman" pitchFamily="18" charset="0"/>
                <a:cs typeface="Times New Roman" pitchFamily="18" charset="0"/>
              </a:rPr>
              <a:t>отдают</a:t>
            </a:r>
            <a:r>
              <a:rPr lang="ru-RU" sz="3200" dirty="0" smtClean="0">
                <a:latin typeface="Times New Roman" pitchFamily="18" charset="0"/>
                <a:cs typeface="Times New Roman" pitchFamily="18" charset="0"/>
              </a:rPr>
              <a:t> свои </a:t>
            </a:r>
            <a:r>
              <a:rPr lang="ru-RU" sz="3200" b="1" u="sng" dirty="0" smtClean="0">
                <a:latin typeface="Times New Roman" pitchFamily="18" charset="0"/>
                <a:cs typeface="Times New Roman" pitchFamily="18" charset="0"/>
              </a:rPr>
              <a:t>лишние</a:t>
            </a:r>
            <a:r>
              <a:rPr lang="ru-RU" sz="3200" dirty="0" smtClean="0">
                <a:latin typeface="Times New Roman" pitchFamily="18" charset="0"/>
                <a:cs typeface="Times New Roman" pitchFamily="18" charset="0"/>
              </a:rPr>
              <a:t> электроны на аноде (</a:t>
            </a:r>
            <a:r>
              <a:rPr lang="ru-RU" sz="3200" b="1" u="sng" dirty="0" smtClean="0">
                <a:latin typeface="Times New Roman" pitchFamily="18" charset="0"/>
                <a:cs typeface="Times New Roman" pitchFamily="18" charset="0"/>
              </a:rPr>
              <a:t>окислительная реакция</a:t>
            </a:r>
            <a:r>
              <a:rPr lang="ru-RU" sz="3200" dirty="0" smtClean="0">
                <a:latin typeface="Times New Roman" pitchFamily="18" charset="0"/>
                <a:cs typeface="Times New Roman" pitchFamily="18" charset="0"/>
              </a:rPr>
              <a:t>), а катионы на катоде </a:t>
            </a:r>
            <a:r>
              <a:rPr lang="ru-RU" sz="3200" b="1" u="sng" dirty="0" smtClean="0">
                <a:latin typeface="Times New Roman" pitchFamily="18" charset="0"/>
                <a:cs typeface="Times New Roman" pitchFamily="18" charset="0"/>
              </a:rPr>
              <a:t>получают недостающие</a:t>
            </a:r>
            <a:r>
              <a:rPr lang="ru-RU" sz="3200" dirty="0" smtClean="0">
                <a:latin typeface="Times New Roman" pitchFamily="18" charset="0"/>
                <a:cs typeface="Times New Roman" pitchFamily="18" charset="0"/>
              </a:rPr>
              <a:t> электроны (</a:t>
            </a:r>
            <a:r>
              <a:rPr lang="ru-RU" sz="3200" b="1" u="sng" dirty="0" smtClean="0">
                <a:latin typeface="Times New Roman" pitchFamily="18" charset="0"/>
                <a:cs typeface="Times New Roman" pitchFamily="18" charset="0"/>
              </a:rPr>
              <a:t>восстановительная реакция</a:t>
            </a:r>
            <a:r>
              <a:rPr lang="ru-RU" sz="3200" dirty="0" smtClean="0">
                <a:latin typeface="Times New Roman" pitchFamily="18" charset="0"/>
                <a:cs typeface="Times New Roman" pitchFamily="18" charset="0"/>
              </a:rPr>
              <a:t>). Т.е. на электродах происходит выделение веществ, входящих в состав электролитов.</a:t>
            </a:r>
          </a:p>
        </p:txBody>
      </p:sp>
      <p:sp>
        <p:nvSpPr>
          <p:cNvPr id="5" name="Прямоугольник 4"/>
          <p:cNvSpPr/>
          <p:nvPr/>
        </p:nvSpPr>
        <p:spPr>
          <a:xfrm>
            <a:off x="1259632" y="476672"/>
            <a:ext cx="7597352" cy="3970318"/>
          </a:xfrm>
          <a:prstGeom prst="rect">
            <a:avLst/>
          </a:prstGeom>
          <a:solidFill>
            <a:schemeClr val="bg1"/>
          </a:solidFill>
          <a:ln w="73025">
            <a:solidFill>
              <a:srgbClr val="002060"/>
            </a:solidFill>
          </a:ln>
        </p:spPr>
        <p:txBody>
          <a:bodyPr wrap="square">
            <a:spAutoFit/>
          </a:bodyPr>
          <a:lstStyle/>
          <a:p>
            <a:pPr algn="just"/>
            <a:r>
              <a:rPr lang="ru-RU" sz="3600" dirty="0" smtClean="0">
                <a:latin typeface="Times New Roman" pitchFamily="18" charset="0"/>
                <a:cs typeface="Times New Roman" pitchFamily="18" charset="0"/>
              </a:rPr>
              <a:t>	</a:t>
            </a:r>
          </a:p>
          <a:p>
            <a:pPr algn="ctr"/>
            <a:r>
              <a:rPr lang="ru-RU" sz="3600" b="1" u="sng" dirty="0" smtClean="0">
                <a:latin typeface="Times New Roman" pitchFamily="18" charset="0"/>
                <a:cs typeface="Times New Roman" pitchFamily="18" charset="0"/>
              </a:rPr>
              <a:t>Электролиз</a:t>
            </a:r>
            <a:r>
              <a:rPr lang="ru-RU" sz="3600" dirty="0" smtClean="0">
                <a:latin typeface="Times New Roman" pitchFamily="18" charset="0"/>
                <a:cs typeface="Times New Roman" pitchFamily="18" charset="0"/>
              </a:rPr>
              <a:t> – процесс выделения на электродах вещества, связанный с окислительно-восстановительными реакциями, входящих в состав электролитов.</a:t>
            </a:r>
            <a:endParaRPr lang="ru-RU" sz="3600" dirty="0" smtClean="0">
              <a:latin typeface="Times New Roman" pitchFamily="18" charset="0"/>
              <a:cs typeface="Times New Roman" pitchFamily="18" charset="0"/>
            </a:endParaRPr>
          </a:p>
          <a:p>
            <a:pPr algn="just"/>
            <a:endParaRPr lang="ru-RU" sz="3600" dirty="0">
              <a:latin typeface="Times New Roman" pitchFamily="18" charset="0"/>
              <a:cs typeface="Times New Roman" pitchFamily="18" charset="0"/>
            </a:endParaRPr>
          </a:p>
        </p:txBody>
      </p:sp>
      <p:sp>
        <p:nvSpPr>
          <p:cNvPr id="6" name="Прямоугольник 5"/>
          <p:cNvSpPr/>
          <p:nvPr/>
        </p:nvSpPr>
        <p:spPr>
          <a:xfrm>
            <a:off x="323528" y="4149080"/>
            <a:ext cx="8568952" cy="2246769"/>
          </a:xfrm>
          <a:prstGeom prst="rect">
            <a:avLst/>
          </a:prstGeom>
          <a:solidFill>
            <a:schemeClr val="bg1"/>
          </a:solidFill>
          <a:ln w="47625">
            <a:solidFill>
              <a:srgbClr val="080460"/>
            </a:solidFill>
          </a:ln>
        </p:spPr>
        <p:txBody>
          <a:bodyPr wrap="square">
            <a:spAutoFit/>
          </a:bodyPr>
          <a:lstStyle/>
          <a:p>
            <a:pPr algn="just"/>
            <a:r>
              <a:rPr lang="ru-RU" sz="2800" dirty="0" smtClean="0">
                <a:latin typeface="Times New Roman" pitchFamily="18" charset="0"/>
                <a:cs typeface="Times New Roman" pitchFamily="18" charset="0"/>
              </a:rPr>
              <a:t>	В ряде случаев нейтрализуемые на электродах ионы вступают в химические реакции с растворителем, растворенными веществами или с веществом электродов. Эти реакции называют </a:t>
            </a:r>
            <a:r>
              <a:rPr lang="ru-RU" sz="2800" b="1" u="sng" dirty="0" smtClean="0">
                <a:latin typeface="Times New Roman" pitchFamily="18" charset="0"/>
                <a:cs typeface="Times New Roman" pitchFamily="18" charset="0"/>
              </a:rPr>
              <a:t>вторичными</a:t>
            </a:r>
            <a:r>
              <a:rPr lang="ru-RU" sz="2800" dirty="0" smtClean="0">
                <a:latin typeface="Times New Roman" pitchFamily="18" charset="0"/>
                <a:cs typeface="Times New Roman" pitchFamily="18" charset="0"/>
              </a:rPr>
              <a:t>.</a:t>
            </a:r>
            <a:endParaRPr lang="ru-RU" sz="2800" dirty="0">
              <a:latin typeface="Times New Roman" pitchFamily="18" charset="0"/>
              <a:cs typeface="Times New Roman" pitchFamily="18" charset="0"/>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out)">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out)">
                                      <p:cBhvr>
                                        <p:cTn id="12" dur="1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9"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1000" fill="hold"/>
                                        <p:tgtEl>
                                          <p:spTgt spid="6"/>
                                        </p:tgtEl>
                                        <p:attrNameLst>
                                          <p:attrName>ppt_x</p:attrName>
                                        </p:attrNameLst>
                                      </p:cBhvr>
                                      <p:tavLst>
                                        <p:tav tm="0">
                                          <p:val>
                                            <p:strVal val="#ppt_x-.2"/>
                                          </p:val>
                                        </p:tav>
                                        <p:tav tm="100000">
                                          <p:val>
                                            <p:strVal val="#ppt_x"/>
                                          </p:val>
                                        </p:tav>
                                      </p:tavLst>
                                    </p:anim>
                                    <p:anim calcmode="lin" valueType="num">
                                      <p:cBhvr>
                                        <p:cTn id="18"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1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59632" y="404664"/>
            <a:ext cx="7597352" cy="6247864"/>
          </a:xfrm>
          <a:prstGeom prst="rect">
            <a:avLst/>
          </a:prstGeom>
          <a:solidFill>
            <a:schemeClr val="bg1"/>
          </a:solidFill>
          <a:ln w="73025">
            <a:solidFill>
              <a:srgbClr val="002060"/>
            </a:solidFill>
          </a:ln>
        </p:spPr>
        <p:txBody>
          <a:bodyPr wrap="square">
            <a:spAutoFit/>
          </a:bodyPr>
          <a:lstStyle/>
          <a:p>
            <a:pPr algn="just"/>
            <a:r>
              <a:rPr lang="ru-RU" sz="3600" dirty="0" smtClean="0">
                <a:latin typeface="Times New Roman" pitchFamily="18" charset="0"/>
                <a:cs typeface="Times New Roman" pitchFamily="18" charset="0"/>
              </a:rPr>
              <a:t>	</a:t>
            </a:r>
            <a:r>
              <a:rPr lang="ru-RU" sz="3600" b="1" dirty="0" smtClean="0">
                <a:latin typeface="Times New Roman" pitchFamily="18" charset="0"/>
                <a:cs typeface="Times New Roman" pitchFamily="18" charset="0"/>
              </a:rPr>
              <a:t>Пример вторичной реакции</a:t>
            </a:r>
          </a:p>
          <a:p>
            <a:pPr algn="just"/>
            <a:endParaRPr lang="ru-RU" sz="2400" b="1" dirty="0" smtClean="0">
              <a:latin typeface="Times New Roman" pitchFamily="18" charset="0"/>
              <a:cs typeface="Times New Roman" pitchFamily="18" charset="0"/>
            </a:endParaRPr>
          </a:p>
          <a:p>
            <a:pPr algn="just"/>
            <a:r>
              <a:rPr lang="ru-RU" sz="3200" dirty="0" smtClean="0">
                <a:latin typeface="Times New Roman" pitchFamily="18" charset="0"/>
                <a:cs typeface="Times New Roman" pitchFamily="18" charset="0"/>
              </a:rPr>
              <a:t>Электролиз медного купороса (</a:t>
            </a:r>
            <a:r>
              <a:rPr lang="en-US" sz="3200" dirty="0" err="1" smtClean="0">
                <a:latin typeface="Times New Roman" pitchFamily="18" charset="0"/>
                <a:cs typeface="Times New Roman" pitchFamily="18" charset="0"/>
              </a:rPr>
              <a:t>CuSO</a:t>
            </a:r>
            <a:r>
              <a:rPr lang="en-US" sz="3200" dirty="0" smtClean="0">
                <a:latin typeface="Times New Roman" pitchFamily="18" charset="0"/>
                <a:cs typeface="Times New Roman" pitchFamily="18" charset="0"/>
              </a:rPr>
              <a:t>  )</a:t>
            </a:r>
            <a:r>
              <a:rPr lang="ru-RU" sz="3200" dirty="0" smtClean="0">
                <a:latin typeface="Times New Roman" pitchFamily="18" charset="0"/>
                <a:cs typeface="Times New Roman" pitchFamily="18" charset="0"/>
              </a:rPr>
              <a:t>:</a:t>
            </a:r>
          </a:p>
          <a:p>
            <a:pPr algn="just"/>
            <a:r>
              <a:rPr lang="ru-RU" sz="3200" dirty="0" smtClean="0">
                <a:latin typeface="Times New Roman" pitchFamily="18" charset="0"/>
                <a:cs typeface="Times New Roman" pitchFamily="18" charset="0"/>
              </a:rPr>
              <a:t>Катод – С</a:t>
            </a:r>
            <a:r>
              <a:rPr lang="en-US" sz="3200" dirty="0" smtClean="0">
                <a:latin typeface="Times New Roman" pitchFamily="18" charset="0"/>
                <a:cs typeface="Times New Roman" pitchFamily="18" charset="0"/>
              </a:rPr>
              <a:t>u</a:t>
            </a:r>
          </a:p>
          <a:p>
            <a:pPr algn="just"/>
            <a:r>
              <a:rPr lang="ru-RU" sz="3200" dirty="0" smtClean="0">
                <a:latin typeface="Times New Roman" pitchFamily="18" charset="0"/>
                <a:cs typeface="Times New Roman" pitchFamily="18" charset="0"/>
              </a:rPr>
              <a:t>Анод </a:t>
            </a:r>
            <a:r>
              <a:rPr lang="ru-RU" sz="3200" dirty="0" smtClean="0">
                <a:latin typeface="Times New Roman" pitchFamily="18" charset="0"/>
                <a:cs typeface="Times New Roman" pitchFamily="18" charset="0"/>
              </a:rPr>
              <a:t>–</a:t>
            </a:r>
            <a:r>
              <a:rPr lang="ru-RU"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SO </a:t>
            </a:r>
            <a:endParaRPr lang="ru-RU" sz="3200" dirty="0" smtClean="0">
              <a:latin typeface="Times New Roman" pitchFamily="18" charset="0"/>
              <a:cs typeface="Times New Roman" pitchFamily="18" charset="0"/>
            </a:endParaRPr>
          </a:p>
          <a:p>
            <a:pPr algn="just"/>
            <a:endParaRPr lang="ru-RU" sz="3200" b="1" dirty="0" smtClean="0">
              <a:latin typeface="Times New Roman" pitchFamily="18" charset="0"/>
              <a:cs typeface="Times New Roman" pitchFamily="18" charset="0"/>
            </a:endParaRPr>
          </a:p>
          <a:p>
            <a:pPr algn="ctr"/>
            <a:r>
              <a:rPr lang="ru-RU" sz="3200" b="1" dirty="0" smtClean="0">
                <a:latin typeface="Times New Roman" pitchFamily="18" charset="0"/>
                <a:cs typeface="Times New Roman" pitchFamily="18" charset="0"/>
              </a:rPr>
              <a:t>С</a:t>
            </a:r>
            <a:r>
              <a:rPr lang="en-US" sz="3200" b="1" dirty="0" smtClean="0">
                <a:latin typeface="Times New Roman" pitchFamily="18" charset="0"/>
                <a:cs typeface="Times New Roman" pitchFamily="18" charset="0"/>
              </a:rPr>
              <a:t>u</a:t>
            </a:r>
            <a:r>
              <a:rPr lang="ru-RU" sz="3200" b="1" dirty="0" smtClean="0">
                <a:latin typeface="Times New Roman" pitchFamily="18" charset="0"/>
                <a:cs typeface="Times New Roman" pitchFamily="18" charset="0"/>
              </a:rPr>
              <a:t> + </a:t>
            </a:r>
            <a:r>
              <a:rPr lang="en-US" sz="3200" b="1" dirty="0" smtClean="0">
                <a:latin typeface="Times New Roman" pitchFamily="18" charset="0"/>
                <a:cs typeface="Times New Roman" pitchFamily="18" charset="0"/>
              </a:rPr>
              <a:t>SO</a:t>
            </a:r>
            <a:r>
              <a:rPr lang="ru-RU" sz="3200" b="1" dirty="0" smtClean="0">
                <a:latin typeface="Times New Roman" pitchFamily="18" charset="0"/>
                <a:cs typeface="Times New Roman" pitchFamily="18" charset="0"/>
              </a:rPr>
              <a:t>        С</a:t>
            </a:r>
            <a:r>
              <a:rPr lang="en-US" sz="3200" b="1" dirty="0" err="1" smtClean="0">
                <a:latin typeface="Times New Roman" pitchFamily="18" charset="0"/>
                <a:cs typeface="Times New Roman" pitchFamily="18" charset="0"/>
              </a:rPr>
              <a:t>uSO</a:t>
            </a:r>
            <a:endParaRPr lang="ru-RU" sz="3200" b="1" dirty="0" smtClean="0">
              <a:latin typeface="Times New Roman" pitchFamily="18" charset="0"/>
              <a:cs typeface="Times New Roman" pitchFamily="18" charset="0"/>
            </a:endParaRPr>
          </a:p>
          <a:p>
            <a:pPr algn="ctr"/>
            <a:endParaRPr lang="ru-RU" sz="3200" b="1" dirty="0" smtClean="0">
              <a:latin typeface="Times New Roman" pitchFamily="18" charset="0"/>
              <a:cs typeface="Times New Roman" pitchFamily="18" charset="0"/>
            </a:endParaRPr>
          </a:p>
          <a:p>
            <a:pPr algn="just"/>
            <a:r>
              <a:rPr lang="ru-RU" sz="2800" b="1" i="1" dirty="0" smtClean="0">
                <a:latin typeface="Times New Roman" pitchFamily="18" charset="0"/>
                <a:cs typeface="Times New Roman" pitchFamily="18" charset="0"/>
              </a:rPr>
              <a:t>Благодаря этой реакции концентрация раствора медного купороса остается неизменной. Происходит лишь перенос меди с анода на катод, пока анод полностью не израсходуется.</a:t>
            </a:r>
            <a:r>
              <a:rPr lang="ru-RU" sz="3600" dirty="0" smtClean="0">
                <a:latin typeface="Times New Roman" pitchFamily="18" charset="0"/>
                <a:cs typeface="Times New Roman" pitchFamily="18" charset="0"/>
              </a:rPr>
              <a:t> </a:t>
            </a:r>
            <a:endParaRPr lang="ru-RU" sz="3600" dirty="0">
              <a:latin typeface="Times New Roman" pitchFamily="18" charset="0"/>
              <a:cs typeface="Times New Roman" pitchFamily="18" charset="0"/>
            </a:endParaRPr>
          </a:p>
        </p:txBody>
      </p:sp>
      <p:sp>
        <p:nvSpPr>
          <p:cNvPr id="3" name="Прямоугольник 2"/>
          <p:cNvSpPr/>
          <p:nvPr/>
        </p:nvSpPr>
        <p:spPr>
          <a:xfrm flipH="1">
            <a:off x="7668344" y="1628800"/>
            <a:ext cx="288032" cy="400110"/>
          </a:xfrm>
          <a:prstGeom prst="rect">
            <a:avLst/>
          </a:prstGeom>
        </p:spPr>
        <p:txBody>
          <a:bodyPr wrap="square">
            <a:spAutoFit/>
          </a:bodyPr>
          <a:lstStyle/>
          <a:p>
            <a:r>
              <a:rPr lang="en-US" sz="2000" dirty="0" smtClean="0">
                <a:latin typeface="Times New Roman" pitchFamily="18" charset="0"/>
                <a:cs typeface="Times New Roman" pitchFamily="18" charset="0"/>
              </a:rPr>
              <a:t>4</a:t>
            </a:r>
            <a:endParaRPr lang="ru-RU" sz="2000" dirty="0"/>
          </a:p>
        </p:txBody>
      </p:sp>
      <p:sp>
        <p:nvSpPr>
          <p:cNvPr id="4" name="Прямоугольник 3"/>
          <p:cNvSpPr/>
          <p:nvPr/>
        </p:nvSpPr>
        <p:spPr>
          <a:xfrm>
            <a:off x="3059832" y="2564904"/>
            <a:ext cx="312906" cy="400110"/>
          </a:xfrm>
          <a:prstGeom prst="rect">
            <a:avLst/>
          </a:prstGeom>
        </p:spPr>
        <p:txBody>
          <a:bodyPr wrap="none">
            <a:spAutoFit/>
          </a:bodyPr>
          <a:lstStyle/>
          <a:p>
            <a:r>
              <a:rPr lang="en-US" sz="2000" dirty="0" smtClean="0">
                <a:latin typeface="Times New Roman" pitchFamily="18" charset="0"/>
                <a:cs typeface="Times New Roman" pitchFamily="18" charset="0"/>
              </a:rPr>
              <a:t>4</a:t>
            </a:r>
            <a:endParaRPr lang="ru-RU" sz="2000" dirty="0"/>
          </a:p>
        </p:txBody>
      </p:sp>
      <p:sp>
        <p:nvSpPr>
          <p:cNvPr id="5" name="Прямоугольник 4"/>
          <p:cNvSpPr/>
          <p:nvPr/>
        </p:nvSpPr>
        <p:spPr>
          <a:xfrm>
            <a:off x="4788024" y="3501008"/>
            <a:ext cx="312906" cy="400110"/>
          </a:xfrm>
          <a:prstGeom prst="rect">
            <a:avLst/>
          </a:prstGeom>
        </p:spPr>
        <p:txBody>
          <a:bodyPr wrap="none">
            <a:spAutoFit/>
          </a:bodyPr>
          <a:lstStyle/>
          <a:p>
            <a:r>
              <a:rPr lang="en-US" sz="2000" b="1" dirty="0" smtClean="0">
                <a:latin typeface="Times New Roman" pitchFamily="18" charset="0"/>
                <a:cs typeface="Times New Roman" pitchFamily="18" charset="0"/>
              </a:rPr>
              <a:t>4</a:t>
            </a:r>
            <a:endParaRPr lang="ru-RU" sz="2000" dirty="0"/>
          </a:p>
        </p:txBody>
      </p:sp>
      <p:cxnSp>
        <p:nvCxnSpPr>
          <p:cNvPr id="7" name="Прямая со стрелкой 6"/>
          <p:cNvCxnSpPr/>
          <p:nvPr/>
        </p:nvCxnSpPr>
        <p:spPr>
          <a:xfrm>
            <a:off x="5076056" y="3573016"/>
            <a:ext cx="504056"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Прямоугольник 8"/>
          <p:cNvSpPr/>
          <p:nvPr/>
        </p:nvSpPr>
        <p:spPr>
          <a:xfrm>
            <a:off x="6660232" y="3501008"/>
            <a:ext cx="312906" cy="400110"/>
          </a:xfrm>
          <a:prstGeom prst="rect">
            <a:avLst/>
          </a:prstGeom>
        </p:spPr>
        <p:txBody>
          <a:bodyPr wrap="none">
            <a:spAutoFit/>
          </a:bodyPr>
          <a:lstStyle/>
          <a:p>
            <a:r>
              <a:rPr lang="en-US" sz="2000" b="1" dirty="0" smtClean="0">
                <a:latin typeface="Times New Roman" pitchFamily="18" charset="0"/>
                <a:cs typeface="Times New Roman" pitchFamily="18" charset="0"/>
              </a:rPr>
              <a:t>4</a:t>
            </a:r>
            <a:endParaRPr lang="ru-RU" sz="2000" dirty="0"/>
          </a:p>
        </p:txBody>
      </p:sp>
      <p:sp>
        <p:nvSpPr>
          <p:cNvPr id="11" name="Прямоугольник 10"/>
          <p:cNvSpPr/>
          <p:nvPr/>
        </p:nvSpPr>
        <p:spPr>
          <a:xfrm>
            <a:off x="3131840" y="3284984"/>
            <a:ext cx="4032448" cy="720080"/>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spd="slow">
    <p:push/>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87624" y="188640"/>
            <a:ext cx="7776864" cy="6709529"/>
          </a:xfrm>
          <a:prstGeom prst="rect">
            <a:avLst/>
          </a:prstGeom>
          <a:solidFill>
            <a:schemeClr val="bg1"/>
          </a:solidFill>
          <a:ln w="73025">
            <a:solidFill>
              <a:srgbClr val="002060"/>
            </a:solidFill>
          </a:ln>
        </p:spPr>
        <p:txBody>
          <a:bodyPr wrap="square">
            <a:spAutoFit/>
          </a:bodyPr>
          <a:lstStyle/>
          <a:p>
            <a:pPr algn="just"/>
            <a:r>
              <a:rPr lang="ru-RU" sz="3200" b="1" dirty="0" smtClean="0">
                <a:latin typeface="Times New Roman" pitchFamily="18" charset="0"/>
                <a:cs typeface="Times New Roman" pitchFamily="18" charset="0"/>
              </a:rPr>
              <a:t>Закон Ома для растворов электролитов</a:t>
            </a:r>
          </a:p>
          <a:p>
            <a:pPr algn="just"/>
            <a:endParaRPr lang="ru-RU" sz="1600" b="1" dirty="0" smtClean="0">
              <a:latin typeface="Times New Roman" pitchFamily="18" charset="0"/>
              <a:cs typeface="Times New Roman" pitchFamily="18" charset="0"/>
            </a:endParaRPr>
          </a:p>
          <a:p>
            <a:pPr algn="ctr"/>
            <a:r>
              <a:rPr lang="ru-RU" sz="3200" b="1" u="sng" dirty="0" smtClean="0">
                <a:solidFill>
                  <a:srgbClr val="7030A0"/>
                </a:solidFill>
                <a:latin typeface="Times New Roman" pitchFamily="18" charset="0"/>
                <a:cs typeface="Times New Roman" pitchFamily="18" charset="0"/>
              </a:rPr>
              <a:t>Для растворов электролитов справедлив закон Ома.</a:t>
            </a:r>
          </a:p>
          <a:p>
            <a:pPr algn="just"/>
            <a:endParaRPr lang="ru-RU" sz="1000" dirty="0" smtClean="0">
              <a:latin typeface="Times New Roman" pitchFamily="18" charset="0"/>
              <a:cs typeface="Times New Roman" pitchFamily="18" charset="0"/>
            </a:endParaRPr>
          </a:p>
          <a:p>
            <a:pPr algn="just"/>
            <a:r>
              <a:rPr lang="ru-RU" sz="2800" dirty="0" smtClean="0">
                <a:latin typeface="Times New Roman" pitchFamily="18" charset="0"/>
                <a:cs typeface="Times New Roman" pitchFamily="18" charset="0"/>
              </a:rPr>
              <a:t>	При </a:t>
            </a:r>
            <a:r>
              <a:rPr lang="en-US" sz="2800" dirty="0" smtClean="0">
                <a:latin typeface="Times New Roman" pitchFamily="18" charset="0"/>
                <a:cs typeface="Times New Roman" pitchFamily="18" charset="0"/>
              </a:rPr>
              <a:t>T=const</a:t>
            </a:r>
            <a:r>
              <a:rPr lang="ru-RU" sz="2800" dirty="0" smtClean="0">
                <a:latin typeface="Times New Roman" pitchFamily="18" charset="0"/>
                <a:cs typeface="Times New Roman" pitchFamily="18" charset="0"/>
              </a:rPr>
              <a:t>, график зависимости силы тока от напряжения для растворов электролитов – </a:t>
            </a:r>
            <a:r>
              <a:rPr lang="ru-RU" sz="2800" b="1" u="sng" dirty="0" smtClean="0">
                <a:latin typeface="Times New Roman" pitchFamily="18" charset="0"/>
                <a:cs typeface="Times New Roman" pitchFamily="18" charset="0"/>
              </a:rPr>
              <a:t>прямая</a:t>
            </a:r>
            <a:r>
              <a:rPr lang="ru-RU" sz="2800" dirty="0" smtClean="0">
                <a:latin typeface="Times New Roman" pitchFamily="18" charset="0"/>
                <a:cs typeface="Times New Roman" pitchFamily="18" charset="0"/>
              </a:rPr>
              <a:t>. Но эта прямая не проходит через центр координат, а сдвинута вправо. Причина – поляризация электродов, погруженных в раствор электролита.</a:t>
            </a:r>
          </a:p>
          <a:p>
            <a:pPr algn="just"/>
            <a:endParaRPr lang="ru-RU" sz="2800" dirty="0" smtClean="0">
              <a:latin typeface="Times New Roman" pitchFamily="18" charset="0"/>
              <a:cs typeface="Times New Roman" pitchFamily="18" charset="0"/>
            </a:endParaRPr>
          </a:p>
          <a:p>
            <a:pPr algn="just"/>
            <a:endParaRPr lang="ru-RU" sz="2800" dirty="0" smtClean="0">
              <a:latin typeface="Times New Roman" pitchFamily="18" charset="0"/>
              <a:cs typeface="Times New Roman" pitchFamily="18" charset="0"/>
            </a:endParaRPr>
          </a:p>
          <a:p>
            <a:pPr algn="just"/>
            <a:endParaRPr lang="ru-RU" sz="2800" dirty="0" smtClean="0">
              <a:latin typeface="Times New Roman" pitchFamily="18" charset="0"/>
              <a:cs typeface="Times New Roman" pitchFamily="18" charset="0"/>
            </a:endParaRPr>
          </a:p>
          <a:p>
            <a:pPr algn="just"/>
            <a:endParaRPr lang="ru-RU" sz="2800" dirty="0" smtClean="0">
              <a:latin typeface="Times New Roman" pitchFamily="18" charset="0"/>
              <a:cs typeface="Times New Roman" pitchFamily="18" charset="0"/>
            </a:endParaRPr>
          </a:p>
          <a:p>
            <a:pPr algn="just"/>
            <a:endParaRPr lang="ru-RU" sz="2800" dirty="0" smtClean="0">
              <a:latin typeface="Times New Roman" pitchFamily="18" charset="0"/>
              <a:cs typeface="Times New Roman" pitchFamily="18" charset="0"/>
            </a:endParaRPr>
          </a:p>
        </p:txBody>
      </p:sp>
      <p:pic>
        <p:nvPicPr>
          <p:cNvPr id="704516" name="Picture 4"/>
          <p:cNvPicPr>
            <a:picLocks noChangeAspect="1" noChangeArrowheads="1"/>
          </p:cNvPicPr>
          <p:nvPr/>
        </p:nvPicPr>
        <p:blipFill>
          <a:blip r:embed="rId2" cstate="print"/>
          <a:srcRect/>
          <a:stretch>
            <a:fillRect/>
          </a:stretch>
        </p:blipFill>
        <p:spPr bwMode="auto">
          <a:xfrm>
            <a:off x="6156176" y="4336546"/>
            <a:ext cx="2592288" cy="2380826"/>
          </a:xfrm>
          <a:prstGeom prst="rect">
            <a:avLst/>
          </a:prstGeom>
          <a:noFill/>
          <a:ln w="9525">
            <a:noFill/>
            <a:miter lim="800000"/>
            <a:headEnd/>
            <a:tailEnd/>
          </a:ln>
        </p:spPr>
      </p:pic>
      <p:pic>
        <p:nvPicPr>
          <p:cNvPr id="704517" name="Picture 5"/>
          <p:cNvPicPr>
            <a:picLocks noChangeAspect="1" noChangeArrowheads="1"/>
          </p:cNvPicPr>
          <p:nvPr/>
        </p:nvPicPr>
        <p:blipFill>
          <a:blip r:embed="rId3" cstate="print"/>
          <a:srcRect/>
          <a:stretch>
            <a:fillRect/>
          </a:stretch>
        </p:blipFill>
        <p:spPr bwMode="auto">
          <a:xfrm>
            <a:off x="3707904" y="4365104"/>
            <a:ext cx="2117144" cy="2124843"/>
          </a:xfrm>
          <a:prstGeom prst="rect">
            <a:avLst/>
          </a:prstGeom>
          <a:noFill/>
          <a:ln w="9525">
            <a:noFill/>
            <a:miter lim="800000"/>
            <a:headEnd/>
            <a:tailEnd/>
          </a:ln>
        </p:spPr>
      </p:pic>
    </p:spTree>
  </p:cSld>
  <p:clrMapOvr>
    <a:masterClrMapping/>
  </p:clrMapOvr>
  <p:transition spd="slow">
    <p:push/>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188640"/>
            <a:ext cx="7776864" cy="6186309"/>
          </a:xfrm>
          <a:prstGeom prst="rect">
            <a:avLst/>
          </a:prstGeom>
          <a:solidFill>
            <a:schemeClr val="bg1"/>
          </a:solidFill>
          <a:ln w="73025">
            <a:solidFill>
              <a:srgbClr val="002060"/>
            </a:solidFill>
          </a:ln>
        </p:spPr>
        <p:txBody>
          <a:bodyPr wrap="square">
            <a:spAutoFit/>
          </a:bodyPr>
          <a:lstStyle/>
          <a:p>
            <a:pPr algn="ctr"/>
            <a:r>
              <a:rPr lang="ru-RU" sz="3200" b="1" dirty="0" smtClean="0">
                <a:latin typeface="Times New Roman" pitchFamily="18" charset="0"/>
                <a:cs typeface="Times New Roman" pitchFamily="18" charset="0"/>
              </a:rPr>
              <a:t>Закон Фарадея</a:t>
            </a:r>
          </a:p>
          <a:p>
            <a:pPr algn="ctr"/>
            <a:endParaRPr lang="ru-RU" sz="3200" b="1" dirty="0" smtClean="0">
              <a:latin typeface="Times New Roman" pitchFamily="18" charset="0"/>
              <a:cs typeface="Times New Roman" pitchFamily="18" charset="0"/>
            </a:endParaRPr>
          </a:p>
          <a:p>
            <a:pPr algn="ctr"/>
            <a:endParaRPr lang="ru-RU" sz="3200" b="1" dirty="0" smtClean="0">
              <a:latin typeface="Times New Roman" pitchFamily="18" charset="0"/>
              <a:cs typeface="Times New Roman" pitchFamily="18" charset="0"/>
            </a:endParaRPr>
          </a:p>
          <a:p>
            <a:pPr algn="ctr"/>
            <a:endParaRPr lang="ru-RU" sz="3200" b="1" dirty="0" smtClean="0">
              <a:latin typeface="Times New Roman" pitchFamily="18" charset="0"/>
              <a:cs typeface="Times New Roman" pitchFamily="18" charset="0"/>
            </a:endParaRPr>
          </a:p>
          <a:p>
            <a:pPr algn="ctr"/>
            <a:endParaRPr lang="ru-RU" sz="3200" b="1" dirty="0" smtClean="0">
              <a:latin typeface="Times New Roman" pitchFamily="18" charset="0"/>
              <a:cs typeface="Times New Roman" pitchFamily="18" charset="0"/>
            </a:endParaRPr>
          </a:p>
          <a:p>
            <a:pPr algn="ctr"/>
            <a:endParaRPr lang="ru-RU" sz="3200" b="1" dirty="0" smtClean="0">
              <a:latin typeface="Times New Roman" pitchFamily="18" charset="0"/>
              <a:cs typeface="Times New Roman" pitchFamily="18" charset="0"/>
            </a:endParaRPr>
          </a:p>
          <a:p>
            <a:pPr algn="ctr"/>
            <a:endParaRPr lang="ru-RU" sz="3200" b="1" dirty="0" smtClean="0">
              <a:latin typeface="Times New Roman" pitchFamily="18" charset="0"/>
              <a:cs typeface="Times New Roman" pitchFamily="18" charset="0"/>
            </a:endParaRPr>
          </a:p>
          <a:p>
            <a:pPr algn="just"/>
            <a:r>
              <a:rPr lang="ru-RU" sz="3200" b="1" dirty="0" smtClean="0">
                <a:latin typeface="Times New Roman" pitchFamily="18" charset="0"/>
                <a:cs typeface="Times New Roman" pitchFamily="18" charset="0"/>
              </a:rPr>
              <a:t>                                      </a:t>
            </a:r>
            <a:endParaRPr lang="ru-RU" sz="3200" dirty="0" smtClean="0">
              <a:latin typeface="Times New Roman" pitchFamily="18" charset="0"/>
              <a:cs typeface="Times New Roman" pitchFamily="18" charset="0"/>
            </a:endParaRPr>
          </a:p>
          <a:p>
            <a:pPr algn="just"/>
            <a:endParaRPr lang="ru-RU" sz="2800" dirty="0" smtClean="0">
              <a:latin typeface="Times New Roman" pitchFamily="18" charset="0"/>
              <a:cs typeface="Times New Roman" pitchFamily="18" charset="0"/>
            </a:endParaRPr>
          </a:p>
          <a:p>
            <a:pPr algn="just"/>
            <a:endParaRPr lang="ru-RU" sz="2800" dirty="0" smtClean="0">
              <a:latin typeface="Times New Roman" pitchFamily="18" charset="0"/>
              <a:cs typeface="Times New Roman" pitchFamily="18" charset="0"/>
            </a:endParaRPr>
          </a:p>
          <a:p>
            <a:pPr algn="just"/>
            <a:endParaRPr lang="ru-RU" sz="2800" dirty="0" smtClean="0">
              <a:latin typeface="Times New Roman" pitchFamily="18" charset="0"/>
              <a:cs typeface="Times New Roman" pitchFamily="18" charset="0"/>
            </a:endParaRPr>
          </a:p>
          <a:p>
            <a:pPr algn="just"/>
            <a:endParaRPr lang="ru-RU" sz="2800" dirty="0" smtClean="0">
              <a:latin typeface="Times New Roman" pitchFamily="18" charset="0"/>
              <a:cs typeface="Times New Roman" pitchFamily="18" charset="0"/>
            </a:endParaRPr>
          </a:p>
          <a:p>
            <a:pPr algn="just"/>
            <a:endParaRPr lang="ru-RU" sz="2800" dirty="0" smtClean="0">
              <a:latin typeface="Times New Roman" pitchFamily="18" charset="0"/>
              <a:cs typeface="Times New Roman" pitchFamily="18" charset="0"/>
            </a:endParaRPr>
          </a:p>
        </p:txBody>
      </p:sp>
      <p:pic>
        <p:nvPicPr>
          <p:cNvPr id="705544" name="Picture 8"/>
          <p:cNvPicPr>
            <a:picLocks noChangeAspect="1" noChangeArrowheads="1"/>
          </p:cNvPicPr>
          <p:nvPr/>
        </p:nvPicPr>
        <p:blipFill>
          <a:blip r:embed="rId2" cstate="print"/>
          <a:srcRect/>
          <a:stretch>
            <a:fillRect/>
          </a:stretch>
        </p:blipFill>
        <p:spPr bwMode="auto">
          <a:xfrm>
            <a:off x="1403648" y="1052736"/>
            <a:ext cx="3240360" cy="916240"/>
          </a:xfrm>
          <a:prstGeom prst="rect">
            <a:avLst/>
          </a:prstGeom>
          <a:noFill/>
          <a:ln w="41275">
            <a:solidFill>
              <a:srgbClr val="0070C0"/>
            </a:solidFill>
            <a:miter lim="800000"/>
            <a:headEnd/>
            <a:tailEnd/>
          </a:ln>
        </p:spPr>
      </p:pic>
      <p:sp>
        <p:nvSpPr>
          <p:cNvPr id="11" name="Прямоугольник 10"/>
          <p:cNvSpPr/>
          <p:nvPr/>
        </p:nvSpPr>
        <p:spPr>
          <a:xfrm>
            <a:off x="4788024" y="1052736"/>
            <a:ext cx="4032448" cy="954107"/>
          </a:xfrm>
          <a:prstGeom prst="rect">
            <a:avLst/>
          </a:prstGeom>
        </p:spPr>
        <p:txBody>
          <a:bodyPr wrap="square">
            <a:spAutoFit/>
          </a:bodyPr>
          <a:lstStyle/>
          <a:p>
            <a:r>
              <a:rPr lang="ru-RU" sz="2800" b="1" dirty="0" smtClean="0">
                <a:latin typeface="Times New Roman" pitchFamily="18" charset="0"/>
                <a:cs typeface="Times New Roman" pitchFamily="18" charset="0"/>
              </a:rPr>
              <a:t>- масса выделившегося вещества</a:t>
            </a:r>
          </a:p>
        </p:txBody>
      </p:sp>
      <p:sp>
        <p:nvSpPr>
          <p:cNvPr id="12" name="Прямоугольник 11"/>
          <p:cNvSpPr/>
          <p:nvPr/>
        </p:nvSpPr>
        <p:spPr>
          <a:xfrm>
            <a:off x="1331641" y="2060848"/>
            <a:ext cx="7272808" cy="954107"/>
          </a:xfrm>
          <a:prstGeom prst="rect">
            <a:avLst/>
          </a:prstGeom>
        </p:spPr>
        <p:txBody>
          <a:bodyPr wrap="square">
            <a:spAutoFit/>
          </a:bodyPr>
          <a:lstStyle/>
          <a:p>
            <a:pPr algn="just"/>
            <a:r>
              <a:rPr lang="en-US" sz="2800" b="1" dirty="0" err="1" smtClean="0">
                <a:latin typeface="Times New Roman" pitchFamily="18" charset="0"/>
                <a:cs typeface="Times New Roman" pitchFamily="18" charset="0"/>
              </a:rPr>
              <a:t>m</a:t>
            </a:r>
            <a:r>
              <a:rPr lang="en-US" b="1" dirty="0" err="1" smtClean="0">
                <a:latin typeface="Times New Roman" pitchFamily="18" charset="0"/>
                <a:cs typeface="Times New Roman" pitchFamily="18" charset="0"/>
              </a:rPr>
              <a:t>oi</a:t>
            </a:r>
            <a:r>
              <a:rPr lang="en-US" sz="2800" b="1" dirty="0" smtClean="0">
                <a:latin typeface="Times New Roman" pitchFamily="18" charset="0"/>
                <a:cs typeface="Times New Roman" pitchFamily="18" charset="0"/>
              </a:rPr>
              <a:t> </a:t>
            </a:r>
            <a:r>
              <a:rPr lang="ru-RU" sz="2800" b="1" dirty="0" smtClean="0">
                <a:latin typeface="Times New Roman" pitchFamily="18" charset="0"/>
                <a:cs typeface="Times New Roman" pitchFamily="18" charset="0"/>
              </a:rPr>
              <a:t> - масса одного иона, </a:t>
            </a:r>
            <a:r>
              <a:rPr lang="en-US" sz="2800" b="1" dirty="0" smtClean="0">
                <a:latin typeface="Times New Roman" pitchFamily="18" charset="0"/>
                <a:cs typeface="Times New Roman" pitchFamily="18" charset="0"/>
              </a:rPr>
              <a:t>N</a:t>
            </a:r>
            <a:r>
              <a:rPr lang="en-US" sz="2000" b="1" dirty="0" smtClean="0">
                <a:latin typeface="Times New Roman" pitchFamily="18" charset="0"/>
                <a:cs typeface="Times New Roman" pitchFamily="18" charset="0"/>
              </a:rPr>
              <a:t>i</a:t>
            </a:r>
            <a:r>
              <a:rPr lang="en-US" sz="2800" b="1" dirty="0" smtClean="0">
                <a:latin typeface="Times New Roman" pitchFamily="18" charset="0"/>
                <a:cs typeface="Times New Roman" pitchFamily="18" charset="0"/>
              </a:rPr>
              <a:t> </a:t>
            </a:r>
            <a:r>
              <a:rPr lang="ru-RU" sz="2800" b="1" dirty="0" smtClean="0">
                <a:latin typeface="Times New Roman" pitchFamily="18" charset="0"/>
                <a:cs typeface="Times New Roman" pitchFamily="18" charset="0"/>
              </a:rPr>
              <a:t>- число ионов, осевших на электроде за время </a:t>
            </a:r>
            <a:r>
              <a:rPr lang="ru-RU" sz="2800" b="1" dirty="0" smtClean="0">
                <a:latin typeface="Times New Roman" pitchFamily="18" charset="0"/>
                <a:cs typeface="Times New Roman" pitchFamily="18" charset="0"/>
                <a:sym typeface="Symbol"/>
              </a:rPr>
              <a:t></a:t>
            </a:r>
            <a:r>
              <a:rPr lang="en-US" sz="2800" b="1" dirty="0" smtClean="0">
                <a:latin typeface="Times New Roman" pitchFamily="18" charset="0"/>
                <a:cs typeface="Times New Roman" pitchFamily="18" charset="0"/>
                <a:sym typeface="Symbol"/>
              </a:rPr>
              <a:t>t</a:t>
            </a:r>
            <a:r>
              <a:rPr lang="ru-RU" sz="2800" b="1" dirty="0" smtClean="0">
                <a:latin typeface="Times New Roman" pitchFamily="18" charset="0"/>
                <a:cs typeface="Times New Roman" pitchFamily="18" charset="0"/>
                <a:sym typeface="Symbol"/>
              </a:rPr>
              <a:t>.</a:t>
            </a:r>
            <a:endParaRPr lang="ru-RU" sz="2800" dirty="0"/>
          </a:p>
        </p:txBody>
      </p:sp>
      <p:pic>
        <p:nvPicPr>
          <p:cNvPr id="705546" name="Picture 10"/>
          <p:cNvPicPr>
            <a:picLocks noChangeAspect="1" noChangeArrowheads="1"/>
          </p:cNvPicPr>
          <p:nvPr/>
        </p:nvPicPr>
        <p:blipFill>
          <a:blip r:embed="rId3" cstate="print"/>
          <a:srcRect/>
          <a:stretch>
            <a:fillRect/>
          </a:stretch>
        </p:blipFill>
        <p:spPr bwMode="auto">
          <a:xfrm>
            <a:off x="1403648" y="3068960"/>
            <a:ext cx="2326412" cy="1512168"/>
          </a:xfrm>
          <a:prstGeom prst="rect">
            <a:avLst/>
          </a:prstGeom>
          <a:noFill/>
          <a:ln w="41275">
            <a:solidFill>
              <a:srgbClr val="0070C0"/>
            </a:solidFill>
            <a:miter lim="800000"/>
            <a:headEnd/>
            <a:tailEnd/>
          </a:ln>
        </p:spPr>
      </p:pic>
      <p:sp>
        <p:nvSpPr>
          <p:cNvPr id="14" name="Прямоугольник 13"/>
          <p:cNvSpPr/>
          <p:nvPr/>
        </p:nvSpPr>
        <p:spPr>
          <a:xfrm>
            <a:off x="1403648" y="4725144"/>
            <a:ext cx="7272808" cy="954107"/>
          </a:xfrm>
          <a:prstGeom prst="rect">
            <a:avLst/>
          </a:prstGeom>
        </p:spPr>
        <p:txBody>
          <a:bodyPr wrap="square">
            <a:spAutoFit/>
          </a:bodyPr>
          <a:lstStyle/>
          <a:p>
            <a:pPr algn="just"/>
            <a:r>
              <a:rPr lang="ru-RU" sz="2800" b="1" dirty="0" smtClean="0">
                <a:latin typeface="Times New Roman" pitchFamily="18" charset="0"/>
                <a:cs typeface="Times New Roman" pitchFamily="18" charset="0"/>
              </a:rPr>
              <a:t>М – молярная масса вещества, </a:t>
            </a:r>
            <a:r>
              <a:rPr lang="en-US" sz="2800" b="1" dirty="0" smtClean="0">
                <a:latin typeface="Times New Roman" pitchFamily="18" charset="0"/>
                <a:cs typeface="Times New Roman" pitchFamily="18" charset="0"/>
              </a:rPr>
              <a:t>N</a:t>
            </a:r>
            <a:r>
              <a:rPr lang="ru-RU" sz="2000" b="1" dirty="0" smtClean="0">
                <a:latin typeface="Times New Roman" pitchFamily="18" charset="0"/>
                <a:cs typeface="Times New Roman" pitchFamily="18" charset="0"/>
              </a:rPr>
              <a:t>А</a:t>
            </a:r>
            <a:r>
              <a:rPr lang="en-US" sz="2800" b="1" dirty="0" smtClean="0">
                <a:latin typeface="Times New Roman" pitchFamily="18" charset="0"/>
                <a:cs typeface="Times New Roman" pitchFamily="18" charset="0"/>
              </a:rPr>
              <a:t> </a:t>
            </a:r>
            <a:r>
              <a:rPr lang="ru-RU" sz="2800" b="1" dirty="0" smtClean="0">
                <a:latin typeface="Times New Roman" pitchFamily="18" charset="0"/>
                <a:cs typeface="Times New Roman" pitchFamily="18" charset="0"/>
              </a:rPr>
              <a:t>- число Авогадро (число ионов в одном моле)</a:t>
            </a:r>
            <a:r>
              <a:rPr lang="ru-RU" sz="2800" b="1" dirty="0" smtClean="0">
                <a:latin typeface="Times New Roman" pitchFamily="18" charset="0"/>
                <a:cs typeface="Times New Roman" pitchFamily="18" charset="0"/>
                <a:sym typeface="Symbol"/>
              </a:rPr>
              <a:t>.</a:t>
            </a:r>
            <a:endParaRPr lang="ru-RU" sz="2800" dirty="0"/>
          </a:p>
        </p:txBody>
      </p:sp>
    </p:spTree>
  </p:cSld>
  <p:clrMapOvr>
    <a:masterClrMapping/>
  </p:clrMapOvr>
  <p:transition spd="slow">
    <p:push/>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188640"/>
            <a:ext cx="7776864" cy="6678751"/>
          </a:xfrm>
          <a:prstGeom prst="rect">
            <a:avLst/>
          </a:prstGeom>
          <a:solidFill>
            <a:schemeClr val="bg1"/>
          </a:solidFill>
          <a:ln w="73025">
            <a:solidFill>
              <a:srgbClr val="002060"/>
            </a:solidFill>
          </a:ln>
        </p:spPr>
        <p:txBody>
          <a:bodyPr wrap="square">
            <a:spAutoFit/>
          </a:bodyPr>
          <a:lstStyle/>
          <a:p>
            <a:pPr algn="ctr"/>
            <a:r>
              <a:rPr lang="ru-RU" sz="3200" b="1" dirty="0" smtClean="0">
                <a:latin typeface="Times New Roman" pitchFamily="18" charset="0"/>
                <a:cs typeface="Times New Roman" pitchFamily="18" charset="0"/>
              </a:rPr>
              <a:t>Закон Фарадея</a:t>
            </a:r>
          </a:p>
          <a:p>
            <a:pPr algn="ctr"/>
            <a:endParaRPr lang="ru-RU" sz="3200" b="1" dirty="0" smtClean="0">
              <a:latin typeface="Times New Roman" pitchFamily="18" charset="0"/>
              <a:cs typeface="Times New Roman" pitchFamily="18" charset="0"/>
            </a:endParaRPr>
          </a:p>
          <a:p>
            <a:pPr algn="ctr"/>
            <a:endParaRPr lang="ru-RU" sz="3200" b="1" dirty="0" smtClean="0">
              <a:latin typeface="Times New Roman" pitchFamily="18" charset="0"/>
              <a:cs typeface="Times New Roman" pitchFamily="18" charset="0"/>
            </a:endParaRPr>
          </a:p>
          <a:p>
            <a:pPr algn="ctr"/>
            <a:endParaRPr lang="ru-RU" sz="3200" b="1" dirty="0" smtClean="0">
              <a:latin typeface="Times New Roman" pitchFamily="18" charset="0"/>
              <a:cs typeface="Times New Roman" pitchFamily="18" charset="0"/>
            </a:endParaRPr>
          </a:p>
          <a:p>
            <a:pPr algn="ctr"/>
            <a:endParaRPr lang="ru-RU" sz="3200" b="1" dirty="0" smtClean="0">
              <a:latin typeface="Times New Roman" pitchFamily="18" charset="0"/>
              <a:cs typeface="Times New Roman" pitchFamily="18" charset="0"/>
            </a:endParaRPr>
          </a:p>
          <a:p>
            <a:pPr algn="ctr"/>
            <a:endParaRPr lang="ru-RU" sz="3200" b="1" dirty="0" smtClean="0">
              <a:latin typeface="Times New Roman" pitchFamily="18" charset="0"/>
              <a:cs typeface="Times New Roman" pitchFamily="18" charset="0"/>
            </a:endParaRPr>
          </a:p>
          <a:p>
            <a:pPr algn="ctr"/>
            <a:endParaRPr lang="ru-RU" sz="3200" b="1" dirty="0" smtClean="0">
              <a:latin typeface="Times New Roman" pitchFamily="18" charset="0"/>
              <a:cs typeface="Times New Roman" pitchFamily="18" charset="0"/>
            </a:endParaRPr>
          </a:p>
          <a:p>
            <a:pPr algn="ctr"/>
            <a:endParaRPr lang="ru-RU" sz="3200" b="1" dirty="0" smtClean="0">
              <a:latin typeface="Times New Roman" pitchFamily="18" charset="0"/>
              <a:cs typeface="Times New Roman" pitchFamily="18" charset="0"/>
            </a:endParaRPr>
          </a:p>
          <a:p>
            <a:pPr algn="just"/>
            <a:r>
              <a:rPr lang="ru-RU" sz="3200" b="1" dirty="0" smtClean="0">
                <a:latin typeface="Times New Roman" pitchFamily="18" charset="0"/>
                <a:cs typeface="Times New Roman" pitchFamily="18" charset="0"/>
              </a:rPr>
              <a:t>                                      </a:t>
            </a:r>
            <a:endParaRPr lang="ru-RU" sz="3200" dirty="0" smtClean="0">
              <a:latin typeface="Times New Roman" pitchFamily="18" charset="0"/>
              <a:cs typeface="Times New Roman" pitchFamily="18" charset="0"/>
            </a:endParaRPr>
          </a:p>
          <a:p>
            <a:pPr algn="just"/>
            <a:endParaRPr lang="ru-RU" sz="2800" dirty="0" smtClean="0">
              <a:latin typeface="Times New Roman" pitchFamily="18" charset="0"/>
              <a:cs typeface="Times New Roman" pitchFamily="18" charset="0"/>
            </a:endParaRPr>
          </a:p>
          <a:p>
            <a:pPr algn="just"/>
            <a:endParaRPr lang="ru-RU" sz="2800" dirty="0" smtClean="0">
              <a:latin typeface="Times New Roman" pitchFamily="18" charset="0"/>
              <a:cs typeface="Times New Roman" pitchFamily="18" charset="0"/>
            </a:endParaRPr>
          </a:p>
          <a:p>
            <a:pPr algn="just"/>
            <a:endParaRPr lang="ru-RU" sz="2800" dirty="0" smtClean="0">
              <a:latin typeface="Times New Roman" pitchFamily="18" charset="0"/>
              <a:cs typeface="Times New Roman" pitchFamily="18" charset="0"/>
            </a:endParaRPr>
          </a:p>
          <a:p>
            <a:pPr algn="just"/>
            <a:endParaRPr lang="ru-RU" sz="2800" dirty="0" smtClean="0">
              <a:latin typeface="Times New Roman" pitchFamily="18" charset="0"/>
              <a:cs typeface="Times New Roman" pitchFamily="18" charset="0"/>
            </a:endParaRPr>
          </a:p>
          <a:p>
            <a:pPr algn="just"/>
            <a:endParaRPr lang="ru-RU" sz="2800" dirty="0" smtClean="0">
              <a:latin typeface="Times New Roman" pitchFamily="18" charset="0"/>
              <a:cs typeface="Times New Roman" pitchFamily="18" charset="0"/>
            </a:endParaRPr>
          </a:p>
        </p:txBody>
      </p:sp>
      <p:pic>
        <p:nvPicPr>
          <p:cNvPr id="707586" name="Picture 2"/>
          <p:cNvPicPr>
            <a:picLocks noChangeAspect="1" noChangeArrowheads="1"/>
          </p:cNvPicPr>
          <p:nvPr/>
        </p:nvPicPr>
        <p:blipFill>
          <a:blip r:embed="rId2" cstate="print"/>
          <a:srcRect/>
          <a:stretch>
            <a:fillRect/>
          </a:stretch>
        </p:blipFill>
        <p:spPr bwMode="auto">
          <a:xfrm>
            <a:off x="1403648" y="980728"/>
            <a:ext cx="1872208" cy="1450961"/>
          </a:xfrm>
          <a:prstGeom prst="rect">
            <a:avLst/>
          </a:prstGeom>
          <a:noFill/>
          <a:ln w="41275">
            <a:solidFill>
              <a:srgbClr val="0070C0"/>
            </a:solidFill>
            <a:miter lim="800000"/>
            <a:headEnd/>
            <a:tailEnd/>
          </a:ln>
        </p:spPr>
      </p:pic>
      <p:sp>
        <p:nvSpPr>
          <p:cNvPr id="4" name="Прямоугольник 3"/>
          <p:cNvSpPr/>
          <p:nvPr/>
        </p:nvSpPr>
        <p:spPr>
          <a:xfrm>
            <a:off x="3491880" y="1196752"/>
            <a:ext cx="5184576" cy="954107"/>
          </a:xfrm>
          <a:prstGeom prst="rect">
            <a:avLst/>
          </a:prstGeom>
        </p:spPr>
        <p:txBody>
          <a:bodyPr wrap="square">
            <a:spAutoFit/>
          </a:bodyPr>
          <a:lstStyle/>
          <a:p>
            <a:pPr algn="just"/>
            <a:r>
              <a:rPr lang="ru-RU" sz="2800" b="1" dirty="0" smtClean="0">
                <a:latin typeface="Times New Roman" pitchFamily="18" charset="0"/>
                <a:cs typeface="Times New Roman" pitchFamily="18" charset="0"/>
              </a:rPr>
              <a:t>- число ионов, осевших на электроде</a:t>
            </a:r>
          </a:p>
        </p:txBody>
      </p:sp>
      <p:sp>
        <p:nvSpPr>
          <p:cNvPr id="5" name="Прямоугольник 4"/>
          <p:cNvSpPr/>
          <p:nvPr/>
        </p:nvSpPr>
        <p:spPr>
          <a:xfrm>
            <a:off x="3491880" y="2492896"/>
            <a:ext cx="5400600" cy="1384995"/>
          </a:xfrm>
          <a:prstGeom prst="rect">
            <a:avLst/>
          </a:prstGeom>
        </p:spPr>
        <p:txBody>
          <a:bodyPr wrap="square">
            <a:spAutoFit/>
          </a:bodyPr>
          <a:lstStyle/>
          <a:p>
            <a:pPr algn="just"/>
            <a:r>
              <a:rPr lang="ru-RU" sz="2800" b="1" dirty="0" smtClean="0">
                <a:latin typeface="Times New Roman" pitchFamily="18" charset="0"/>
                <a:cs typeface="Times New Roman" pitchFamily="18" charset="0"/>
              </a:rPr>
              <a:t>- заряд, протекший через раствор электролита за время </a:t>
            </a:r>
            <a:r>
              <a:rPr lang="ru-RU" sz="2800" b="1" dirty="0" smtClean="0">
                <a:latin typeface="Times New Roman" pitchFamily="18" charset="0"/>
                <a:cs typeface="Times New Roman" pitchFamily="18" charset="0"/>
                <a:sym typeface="Symbol"/>
              </a:rPr>
              <a:t></a:t>
            </a:r>
            <a:r>
              <a:rPr lang="en-US" sz="2800" b="1" dirty="0" smtClean="0">
                <a:latin typeface="Times New Roman" pitchFamily="18" charset="0"/>
                <a:cs typeface="Times New Roman" pitchFamily="18" charset="0"/>
                <a:sym typeface="Symbol"/>
              </a:rPr>
              <a:t>t</a:t>
            </a:r>
            <a:endParaRPr lang="ru-RU" sz="2800" dirty="0"/>
          </a:p>
        </p:txBody>
      </p:sp>
      <p:pic>
        <p:nvPicPr>
          <p:cNvPr id="707587" name="Picture 3"/>
          <p:cNvPicPr>
            <a:picLocks noChangeAspect="1" noChangeArrowheads="1"/>
          </p:cNvPicPr>
          <p:nvPr/>
        </p:nvPicPr>
        <p:blipFill>
          <a:blip r:embed="rId3" cstate="print"/>
          <a:srcRect/>
          <a:stretch>
            <a:fillRect/>
          </a:stretch>
        </p:blipFill>
        <p:spPr bwMode="auto">
          <a:xfrm>
            <a:off x="1403648" y="2708920"/>
            <a:ext cx="1944216" cy="683513"/>
          </a:xfrm>
          <a:prstGeom prst="rect">
            <a:avLst/>
          </a:prstGeom>
          <a:noFill/>
          <a:ln w="41275">
            <a:solidFill>
              <a:srgbClr val="0070C0"/>
            </a:solidFill>
            <a:miter lim="800000"/>
            <a:headEnd/>
            <a:tailEnd/>
          </a:ln>
        </p:spPr>
      </p:pic>
      <p:pic>
        <p:nvPicPr>
          <p:cNvPr id="707588" name="Picture 4"/>
          <p:cNvPicPr>
            <a:picLocks noChangeAspect="1" noChangeArrowheads="1"/>
          </p:cNvPicPr>
          <p:nvPr/>
        </p:nvPicPr>
        <p:blipFill>
          <a:blip r:embed="rId4" cstate="print"/>
          <a:srcRect/>
          <a:stretch>
            <a:fillRect/>
          </a:stretch>
        </p:blipFill>
        <p:spPr bwMode="auto">
          <a:xfrm>
            <a:off x="1475656" y="3933056"/>
            <a:ext cx="1893053" cy="648072"/>
          </a:xfrm>
          <a:prstGeom prst="rect">
            <a:avLst/>
          </a:prstGeom>
          <a:noFill/>
          <a:ln w="41275">
            <a:solidFill>
              <a:srgbClr val="0070C0"/>
            </a:solidFill>
            <a:miter lim="800000"/>
            <a:headEnd/>
            <a:tailEnd/>
          </a:ln>
        </p:spPr>
      </p:pic>
      <p:sp>
        <p:nvSpPr>
          <p:cNvPr id="8" name="Прямоугольник 7"/>
          <p:cNvSpPr/>
          <p:nvPr/>
        </p:nvSpPr>
        <p:spPr>
          <a:xfrm>
            <a:off x="3491880" y="3861048"/>
            <a:ext cx="5184576" cy="1384995"/>
          </a:xfrm>
          <a:prstGeom prst="rect">
            <a:avLst/>
          </a:prstGeom>
        </p:spPr>
        <p:txBody>
          <a:bodyPr wrap="square">
            <a:spAutoFit/>
          </a:bodyPr>
          <a:lstStyle/>
          <a:p>
            <a:pPr algn="just"/>
            <a:r>
              <a:rPr lang="ru-RU" sz="2800" b="1" dirty="0" smtClean="0">
                <a:latin typeface="Times New Roman" pitchFamily="18" charset="0"/>
                <a:cs typeface="Times New Roman" pitchFamily="18" charset="0"/>
              </a:rPr>
              <a:t>- заряд иона (произведение элементарного заряда (е) на валентность атома (</a:t>
            </a:r>
            <a:r>
              <a:rPr lang="en-US" sz="2800" b="1" dirty="0" smtClean="0">
                <a:latin typeface="Times New Roman" pitchFamily="18" charset="0"/>
                <a:cs typeface="Times New Roman" pitchFamily="18" charset="0"/>
              </a:rPr>
              <a:t>n</a:t>
            </a:r>
            <a:r>
              <a:rPr lang="ru-RU" sz="2800" b="1" dirty="0" smtClean="0">
                <a:latin typeface="Times New Roman" pitchFamily="18" charset="0"/>
                <a:cs typeface="Times New Roman" pitchFamily="18" charset="0"/>
              </a:rPr>
              <a:t>)) </a:t>
            </a:r>
          </a:p>
        </p:txBody>
      </p:sp>
      <p:pic>
        <p:nvPicPr>
          <p:cNvPr id="707589" name="Picture 5"/>
          <p:cNvPicPr>
            <a:picLocks noChangeAspect="1" noChangeArrowheads="1"/>
          </p:cNvPicPr>
          <p:nvPr/>
        </p:nvPicPr>
        <p:blipFill>
          <a:blip r:embed="rId5" cstate="print"/>
          <a:srcRect/>
          <a:stretch>
            <a:fillRect/>
          </a:stretch>
        </p:blipFill>
        <p:spPr bwMode="auto">
          <a:xfrm>
            <a:off x="2555776" y="5301208"/>
            <a:ext cx="2736304" cy="1235246"/>
          </a:xfrm>
          <a:prstGeom prst="rect">
            <a:avLst/>
          </a:prstGeom>
          <a:noFill/>
          <a:ln w="47625">
            <a:solidFill>
              <a:srgbClr val="0070C0"/>
            </a:solidFill>
            <a:miter lim="800000"/>
            <a:headEnd/>
            <a:tailEnd/>
          </a:ln>
        </p:spPr>
      </p:pic>
    </p:spTree>
  </p:cSld>
  <p:clrMapOvr>
    <a:masterClrMapping/>
  </p:clrMapOvr>
  <p:transition spd="slow">
    <p:push/>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63" name="Picture 3"/>
          <p:cNvPicPr>
            <a:picLocks noChangeAspect="1" noChangeArrowheads="1"/>
          </p:cNvPicPr>
          <p:nvPr/>
        </p:nvPicPr>
        <p:blipFill>
          <a:blip r:embed="rId2" cstate="print"/>
          <a:srcRect/>
          <a:stretch>
            <a:fillRect/>
          </a:stretch>
        </p:blipFill>
        <p:spPr bwMode="auto">
          <a:xfrm>
            <a:off x="1187624" y="260648"/>
            <a:ext cx="7776864" cy="6316166"/>
          </a:xfrm>
          <a:prstGeom prst="rect">
            <a:avLst/>
          </a:prstGeom>
          <a:noFill/>
          <a:ln w="9525">
            <a:noFill/>
            <a:miter lim="800000"/>
            <a:headEnd/>
            <a:tailEnd/>
          </a:ln>
        </p:spPr>
      </p:pic>
    </p:spTree>
  </p:cSld>
  <p:clrMapOvr>
    <a:masterClrMapping/>
  </p:clrMapOvr>
  <p:transition spd="slow">
    <p:push/>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8610" name="Picture 2"/>
          <p:cNvPicPr>
            <a:picLocks noChangeAspect="1" noChangeArrowheads="1"/>
          </p:cNvPicPr>
          <p:nvPr/>
        </p:nvPicPr>
        <p:blipFill>
          <a:blip r:embed="rId2" cstate="print"/>
          <a:srcRect/>
          <a:stretch>
            <a:fillRect/>
          </a:stretch>
        </p:blipFill>
        <p:spPr bwMode="auto">
          <a:xfrm>
            <a:off x="1403648" y="404664"/>
            <a:ext cx="3232736" cy="1296144"/>
          </a:xfrm>
          <a:prstGeom prst="rect">
            <a:avLst/>
          </a:prstGeom>
          <a:noFill/>
          <a:ln w="9525">
            <a:noFill/>
            <a:miter lim="800000"/>
            <a:headEnd/>
            <a:tailEnd/>
          </a:ln>
        </p:spPr>
      </p:pic>
      <p:sp>
        <p:nvSpPr>
          <p:cNvPr id="3" name="Прямоугольник 2"/>
          <p:cNvSpPr/>
          <p:nvPr/>
        </p:nvSpPr>
        <p:spPr>
          <a:xfrm>
            <a:off x="4716016" y="692696"/>
            <a:ext cx="3604192" cy="646331"/>
          </a:xfrm>
          <a:prstGeom prst="rect">
            <a:avLst/>
          </a:prstGeom>
        </p:spPr>
        <p:txBody>
          <a:bodyPr wrap="none">
            <a:spAutoFit/>
          </a:bodyPr>
          <a:lstStyle/>
          <a:p>
            <a:pPr algn="ctr"/>
            <a:r>
              <a:rPr lang="ru-RU" sz="3600" b="1" dirty="0" smtClean="0">
                <a:latin typeface="Times New Roman" pitchFamily="18" charset="0"/>
                <a:cs typeface="Times New Roman" pitchFamily="18" charset="0"/>
              </a:rPr>
              <a:t>- Закон </a:t>
            </a:r>
            <a:r>
              <a:rPr lang="ru-RU" sz="3600" b="1" dirty="0" smtClean="0">
                <a:latin typeface="Times New Roman" pitchFamily="18" charset="0"/>
                <a:cs typeface="Times New Roman" pitchFamily="18" charset="0"/>
              </a:rPr>
              <a:t>Фарадея</a:t>
            </a:r>
          </a:p>
        </p:txBody>
      </p:sp>
      <p:pic>
        <p:nvPicPr>
          <p:cNvPr id="708611" name="Picture 3"/>
          <p:cNvPicPr>
            <a:picLocks noChangeAspect="1" noChangeArrowheads="1"/>
          </p:cNvPicPr>
          <p:nvPr/>
        </p:nvPicPr>
        <p:blipFill>
          <a:blip r:embed="rId3" cstate="print"/>
          <a:srcRect/>
          <a:stretch>
            <a:fillRect/>
          </a:stretch>
        </p:blipFill>
        <p:spPr bwMode="auto">
          <a:xfrm>
            <a:off x="1043608" y="5085184"/>
            <a:ext cx="539063" cy="914773"/>
          </a:xfrm>
          <a:prstGeom prst="rect">
            <a:avLst/>
          </a:prstGeom>
          <a:noFill/>
          <a:ln w="9525">
            <a:noFill/>
            <a:miter lim="800000"/>
            <a:headEnd/>
            <a:tailEnd/>
          </a:ln>
        </p:spPr>
      </p:pic>
      <p:sp>
        <p:nvSpPr>
          <p:cNvPr id="5" name="Прямоугольник 4"/>
          <p:cNvSpPr/>
          <p:nvPr/>
        </p:nvSpPr>
        <p:spPr>
          <a:xfrm>
            <a:off x="1691680" y="5085184"/>
            <a:ext cx="7128792" cy="1077218"/>
          </a:xfrm>
          <a:prstGeom prst="rect">
            <a:avLst/>
          </a:prstGeom>
        </p:spPr>
        <p:txBody>
          <a:bodyPr wrap="square">
            <a:spAutoFit/>
          </a:bodyPr>
          <a:lstStyle/>
          <a:p>
            <a:pPr algn="just"/>
            <a:r>
              <a:rPr lang="ru-RU" sz="3200" b="1" dirty="0" smtClean="0">
                <a:latin typeface="Times New Roman" pitchFamily="18" charset="0"/>
                <a:cs typeface="Times New Roman" pitchFamily="18" charset="0"/>
              </a:rPr>
              <a:t>- электрохимический эквивалент вещества </a:t>
            </a:r>
            <a:r>
              <a:rPr lang="en-US" sz="3200" b="1" dirty="0" smtClean="0">
                <a:latin typeface="Times New Roman" pitchFamily="18" charset="0"/>
                <a:cs typeface="Times New Roman" pitchFamily="18" charset="0"/>
              </a:rPr>
              <a:t>[</a:t>
            </a:r>
            <a:r>
              <a:rPr lang="ru-RU" sz="3200" b="1" dirty="0" smtClean="0">
                <a:latin typeface="Times New Roman" pitchFamily="18" charset="0"/>
                <a:cs typeface="Times New Roman" pitchFamily="18" charset="0"/>
              </a:rPr>
              <a:t>кг</a:t>
            </a:r>
            <a:r>
              <a:rPr lang="en-US" sz="3200" b="1" dirty="0" smtClean="0">
                <a:latin typeface="Times New Roman" pitchFamily="18" charset="0"/>
                <a:cs typeface="Times New Roman" pitchFamily="18" charset="0"/>
              </a:rPr>
              <a:t>/</a:t>
            </a:r>
            <a:r>
              <a:rPr lang="ru-RU" sz="3200" b="1" dirty="0" smtClean="0">
                <a:latin typeface="Times New Roman" pitchFamily="18" charset="0"/>
                <a:cs typeface="Times New Roman" pitchFamily="18" charset="0"/>
              </a:rPr>
              <a:t>Кл</a:t>
            </a:r>
            <a:r>
              <a:rPr lang="en-US" sz="3200" b="1" dirty="0" smtClean="0">
                <a:latin typeface="Times New Roman" pitchFamily="18" charset="0"/>
                <a:cs typeface="Times New Roman" pitchFamily="18" charset="0"/>
              </a:rPr>
              <a:t>]</a:t>
            </a:r>
            <a:endParaRPr lang="ru-RU" sz="3200" b="1" dirty="0" smtClean="0">
              <a:latin typeface="Times New Roman" pitchFamily="18" charset="0"/>
              <a:cs typeface="Times New Roman" pitchFamily="18" charset="0"/>
            </a:endParaRPr>
          </a:p>
        </p:txBody>
      </p:sp>
      <p:sp>
        <p:nvSpPr>
          <p:cNvPr id="6" name="Прямоугольник 5"/>
          <p:cNvSpPr/>
          <p:nvPr/>
        </p:nvSpPr>
        <p:spPr>
          <a:xfrm>
            <a:off x="1115616" y="1844824"/>
            <a:ext cx="7776864" cy="2554545"/>
          </a:xfrm>
          <a:prstGeom prst="rect">
            <a:avLst/>
          </a:prstGeom>
          <a:ln w="41275">
            <a:solidFill>
              <a:srgbClr val="C00000"/>
            </a:solidFill>
          </a:ln>
        </p:spPr>
        <p:txBody>
          <a:bodyPr wrap="square">
            <a:spAutoFit/>
          </a:bodyPr>
          <a:lstStyle/>
          <a:p>
            <a:pPr algn="just"/>
            <a:r>
              <a:rPr lang="ru-RU" sz="3200" b="1" dirty="0" smtClean="0">
                <a:latin typeface="Times New Roman" pitchFamily="18" charset="0"/>
                <a:cs typeface="Times New Roman" pitchFamily="18" charset="0"/>
              </a:rPr>
              <a:t>	Масса вещества, выделившегося на каждом из электродов, прямо пропорциональна силе тока и времени прохождения тока через раствор электролита.</a:t>
            </a:r>
            <a:endParaRPr lang="ru-RU" sz="3200" b="1" dirty="0" smtClean="0">
              <a:latin typeface="Times New Roman" pitchFamily="18" charset="0"/>
              <a:cs typeface="Times New Roman" pitchFamily="18" charset="0"/>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nodeType="clickEffect">
                                  <p:stCondLst>
                                    <p:cond delay="0"/>
                                  </p:stCondLst>
                                  <p:childTnLst>
                                    <p:set>
                                      <p:cBhvr>
                                        <p:cTn id="11" dur="1" fill="hold">
                                          <p:stCondLst>
                                            <p:cond delay="0"/>
                                          </p:stCondLst>
                                        </p:cTn>
                                        <p:tgtEl>
                                          <p:spTgt spid="708611"/>
                                        </p:tgtEl>
                                        <p:attrNameLst>
                                          <p:attrName>style.visibility</p:attrName>
                                        </p:attrNameLst>
                                      </p:cBhvr>
                                      <p:to>
                                        <p:strVal val="visible"/>
                                      </p:to>
                                    </p:set>
                                    <p:anim calcmode="lin" valueType="num">
                                      <p:cBhvr>
                                        <p:cTn id="12" dur="1000" fill="hold"/>
                                        <p:tgtEl>
                                          <p:spTgt spid="708611"/>
                                        </p:tgtEl>
                                        <p:attrNameLst>
                                          <p:attrName>ppt_x</p:attrName>
                                        </p:attrNameLst>
                                      </p:cBhvr>
                                      <p:tavLst>
                                        <p:tav tm="0">
                                          <p:val>
                                            <p:strVal val="#ppt_x-.2"/>
                                          </p:val>
                                        </p:tav>
                                        <p:tav tm="100000">
                                          <p:val>
                                            <p:strVal val="#ppt_x"/>
                                          </p:val>
                                        </p:tav>
                                      </p:tavLst>
                                    </p:anim>
                                    <p:anim calcmode="lin" valueType="num">
                                      <p:cBhvr>
                                        <p:cTn id="13" dur="1000" fill="hold"/>
                                        <p:tgtEl>
                                          <p:spTgt spid="708611"/>
                                        </p:tgtEl>
                                        <p:attrNameLst>
                                          <p:attrName>ppt_y</p:attrName>
                                        </p:attrNameLst>
                                      </p:cBhvr>
                                      <p:tavLst>
                                        <p:tav tm="0">
                                          <p:val>
                                            <p:strVal val="#ppt_y"/>
                                          </p:val>
                                        </p:tav>
                                        <p:tav tm="100000">
                                          <p:val>
                                            <p:strVal val="#ppt_y"/>
                                          </p:val>
                                        </p:tav>
                                      </p:tavLst>
                                    </p:anim>
                                    <p:animEffect transition="in" filter="wipe(right)" prLst="gradientSize: 0.1">
                                      <p:cBhvr>
                                        <p:cTn id="14" dur="1000"/>
                                        <p:tgtEl>
                                          <p:spTgt spid="708611"/>
                                        </p:tgtEl>
                                      </p:cBhvr>
                                    </p:animEffect>
                                  </p:childTnLst>
                                </p:cTn>
                              </p:par>
                              <p:par>
                                <p:cTn id="15" presetID="29"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ppt_x</p:attrName>
                                        </p:attrNameLst>
                                      </p:cBhvr>
                                      <p:tavLst>
                                        <p:tav tm="0">
                                          <p:val>
                                            <p:strVal val="#ppt_x-.2"/>
                                          </p:val>
                                        </p:tav>
                                        <p:tav tm="100000">
                                          <p:val>
                                            <p:strVal val="#ppt_x"/>
                                          </p:val>
                                        </p:tav>
                                      </p:tavLst>
                                    </p:anim>
                                    <p:anim calcmode="lin" valueType="num">
                                      <p:cBhvr>
                                        <p:cTn id="1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1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59632" y="260648"/>
            <a:ext cx="7632848" cy="6109365"/>
          </a:xfrm>
          <a:prstGeom prst="rect">
            <a:avLst/>
          </a:prstGeom>
          <a:noFill/>
          <a:ln w="28575">
            <a:noFill/>
          </a:ln>
        </p:spPr>
        <p:txBody>
          <a:bodyPr wrap="square">
            <a:spAutoFit/>
          </a:bodyPr>
          <a:lstStyle/>
          <a:p>
            <a:pPr algn="ctr"/>
            <a:r>
              <a:rPr lang="ru-RU" sz="3600" b="1" dirty="0" smtClean="0">
                <a:latin typeface="Times New Roman" pitchFamily="18" charset="0"/>
              </a:rPr>
              <a:t>Структура </a:t>
            </a:r>
            <a:r>
              <a:rPr lang="ru-RU" sz="3600" b="1" dirty="0" smtClean="0">
                <a:latin typeface="Times New Roman" pitchFamily="18" charset="0"/>
              </a:rPr>
              <a:t>лекции</a:t>
            </a:r>
          </a:p>
          <a:p>
            <a:pPr algn="ctr"/>
            <a:endParaRPr lang="ru-RU" sz="1000" b="1" u="sng" dirty="0" smtClean="0">
              <a:latin typeface="Times New Roman" pitchFamily="18" charset="0"/>
            </a:endParaRPr>
          </a:p>
          <a:p>
            <a:pPr algn="ctr"/>
            <a:endParaRPr lang="ru-RU" sz="900" b="1" u="sng" dirty="0" smtClean="0">
              <a:latin typeface="Times New Roman" pitchFamily="18" charset="0"/>
            </a:endParaRPr>
          </a:p>
          <a:p>
            <a:pPr marL="514350" indent="-514350" algn="just">
              <a:buAutoNum type="arabicPeriod"/>
            </a:pPr>
            <a:r>
              <a:rPr lang="ru-RU" sz="2800" b="1" dirty="0" smtClean="0">
                <a:solidFill>
                  <a:srgbClr val="002060"/>
                </a:solidFill>
                <a:latin typeface="Times New Roman" pitchFamily="18" charset="0"/>
                <a:cs typeface="Times New Roman" pitchFamily="18" charset="0"/>
              </a:rPr>
              <a:t>Электрический ток в растворах </a:t>
            </a:r>
            <a:r>
              <a:rPr lang="ru-RU" sz="2800" b="1" dirty="0" smtClean="0">
                <a:solidFill>
                  <a:srgbClr val="002060"/>
                </a:solidFill>
                <a:latin typeface="Times New Roman" pitchFamily="18" charset="0"/>
                <a:cs typeface="Times New Roman" pitchFamily="18" charset="0"/>
              </a:rPr>
              <a:t>электролитов</a:t>
            </a:r>
            <a:r>
              <a:rPr lang="ru-RU" sz="2800" b="1" dirty="0" smtClean="0">
                <a:latin typeface="Times New Roman" pitchFamily="18" charset="0"/>
                <a:cs typeface="Times New Roman" pitchFamily="18" charset="0"/>
              </a:rPr>
              <a:t>.</a:t>
            </a:r>
            <a:endParaRPr lang="ru-RU" sz="2800" b="1" dirty="0" smtClean="0">
              <a:latin typeface="Times New Roman" pitchFamily="18" charset="0"/>
              <a:cs typeface="Times New Roman" pitchFamily="18" charset="0"/>
            </a:endParaRPr>
          </a:p>
          <a:p>
            <a:pPr algn="just"/>
            <a:r>
              <a:rPr lang="ru-RU" sz="2800" b="1" i="1" dirty="0" smtClean="0">
                <a:latin typeface="Times New Roman" pitchFamily="18" charset="0"/>
              </a:rPr>
              <a:t>Основные положения электролитической диссоциации. Степень диссоциации. Электролиз. Закон Фарадея.</a:t>
            </a:r>
          </a:p>
          <a:p>
            <a:pPr marL="719138" indent="-719138" algn="just"/>
            <a:r>
              <a:rPr lang="ru-RU" sz="2800" b="1" dirty="0" smtClean="0">
                <a:latin typeface="Times New Roman" pitchFamily="18" charset="0"/>
                <a:cs typeface="Times New Roman" pitchFamily="18" charset="0"/>
              </a:rPr>
              <a:t>2.   </a:t>
            </a:r>
            <a:r>
              <a:rPr lang="ru-RU" sz="2800" b="1" dirty="0" smtClean="0">
                <a:solidFill>
                  <a:srgbClr val="002060"/>
                </a:solidFill>
                <a:latin typeface="Times New Roman" pitchFamily="18" charset="0"/>
                <a:cs typeface="Times New Roman" pitchFamily="18" charset="0"/>
              </a:rPr>
              <a:t>Электрический </a:t>
            </a:r>
            <a:r>
              <a:rPr lang="ru-RU" sz="2800" b="1" dirty="0" smtClean="0">
                <a:solidFill>
                  <a:srgbClr val="002060"/>
                </a:solidFill>
                <a:latin typeface="Times New Roman" pitchFamily="18" charset="0"/>
                <a:cs typeface="Times New Roman" pitchFamily="18" charset="0"/>
              </a:rPr>
              <a:t>ток в газах</a:t>
            </a:r>
            <a:r>
              <a:rPr lang="ru-RU" sz="2800" b="1" dirty="0" smtClean="0">
                <a:latin typeface="Times New Roman" pitchFamily="18" charset="0"/>
                <a:cs typeface="Times New Roman" pitchFamily="18" charset="0"/>
              </a:rPr>
              <a:t>.</a:t>
            </a:r>
          </a:p>
          <a:p>
            <a:pPr algn="just"/>
            <a:r>
              <a:rPr lang="ru-RU" sz="2800" b="1" i="1" dirty="0" smtClean="0">
                <a:latin typeface="Times New Roman" pitchFamily="18" charset="0"/>
                <a:cs typeface="Times New Roman" pitchFamily="18" charset="0"/>
              </a:rPr>
              <a:t>Ионизация газа. Рекомбинация газа. </a:t>
            </a:r>
            <a:r>
              <a:rPr lang="ru-RU" sz="2800" b="1" i="1" dirty="0" smtClean="0">
                <a:latin typeface="Times New Roman" pitchFamily="18" charset="0"/>
                <a:cs typeface="Times New Roman" pitchFamily="18" charset="0"/>
              </a:rPr>
              <a:t>Механизм электропроводности </a:t>
            </a:r>
            <a:r>
              <a:rPr lang="ru-RU" sz="2800" b="1" i="1" dirty="0" smtClean="0">
                <a:latin typeface="Times New Roman" pitchFamily="18" charset="0"/>
                <a:cs typeface="Times New Roman" pitchFamily="18" charset="0"/>
              </a:rPr>
              <a:t>газов. Несамостоятельный и самостоятельный разряды. Типы самостоятельного разряда: тлеющий разряд, коронный разряд, искровой разряд, дуговой разряд.</a:t>
            </a:r>
            <a:endParaRPr lang="ru-RU" sz="2800" b="1" i="1" dirty="0" smtClean="0">
              <a:latin typeface="Times New Roman" pitchFamily="18" charset="0"/>
            </a:endParaRPr>
          </a:p>
        </p:txBody>
      </p:sp>
    </p:spTree>
    <p:extLst>
      <p:ext uri="{BB962C8B-B14F-4D97-AF65-F5344CB8AC3E}">
        <p14:creationId xmlns:p14="http://schemas.microsoft.com/office/powerpoint/2010/main" xmlns="" val="3579403255"/>
      </p:ext>
    </p:extLst>
  </p:cSld>
  <p:clrMapOvr>
    <a:masterClrMapping/>
  </p:clrMapOvr>
  <p:transition spd="slow">
    <p:push/>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59632" y="476672"/>
            <a:ext cx="7597352" cy="4585871"/>
          </a:xfrm>
          <a:prstGeom prst="rect">
            <a:avLst/>
          </a:prstGeom>
          <a:solidFill>
            <a:schemeClr val="bg1"/>
          </a:solidFill>
          <a:ln w="73025">
            <a:solidFill>
              <a:srgbClr val="002060"/>
            </a:solidFill>
          </a:ln>
        </p:spPr>
        <p:txBody>
          <a:bodyPr wrap="square">
            <a:spAutoFit/>
          </a:bodyPr>
          <a:lstStyle/>
          <a:p>
            <a:pPr algn="ctr"/>
            <a:r>
              <a:rPr lang="ru-RU" sz="3200" b="1" dirty="0" smtClean="0">
                <a:latin typeface="Times New Roman" pitchFamily="18" charset="0"/>
                <a:cs typeface="Times New Roman" pitchFamily="18" charset="0"/>
              </a:rPr>
              <a:t>Произведение элементарного заряда на постоянную Авогадро называется </a:t>
            </a:r>
            <a:r>
              <a:rPr lang="ru-RU" sz="3200" b="1" u="sng" dirty="0" smtClean="0">
                <a:latin typeface="Times New Roman" pitchFamily="18" charset="0"/>
                <a:cs typeface="Times New Roman" pitchFamily="18" charset="0"/>
              </a:rPr>
              <a:t>постоянной Фарадея.</a:t>
            </a:r>
          </a:p>
          <a:p>
            <a:pPr algn="ctr"/>
            <a:endParaRPr lang="ru-RU" sz="3200" b="1" u="sng" dirty="0" smtClean="0">
              <a:latin typeface="Times New Roman" pitchFamily="18" charset="0"/>
              <a:cs typeface="Times New Roman" pitchFamily="18" charset="0"/>
            </a:endParaRPr>
          </a:p>
          <a:p>
            <a:pPr algn="ctr"/>
            <a:endParaRPr lang="ru-RU" sz="3200" b="1" u="sng" dirty="0" smtClean="0">
              <a:latin typeface="Times New Roman" pitchFamily="18" charset="0"/>
              <a:cs typeface="Times New Roman" pitchFamily="18" charset="0"/>
            </a:endParaRPr>
          </a:p>
          <a:p>
            <a:pPr algn="ctr"/>
            <a:endParaRPr lang="ru-RU" sz="3200" b="1" u="sng" dirty="0" smtClean="0">
              <a:latin typeface="Times New Roman" pitchFamily="18" charset="0"/>
              <a:cs typeface="Times New Roman" pitchFamily="18" charset="0"/>
            </a:endParaRPr>
          </a:p>
          <a:p>
            <a:pPr algn="ctr"/>
            <a:endParaRPr lang="ru-RU" sz="3200" b="1" u="sng" dirty="0" smtClean="0">
              <a:latin typeface="Times New Roman" pitchFamily="18" charset="0"/>
              <a:cs typeface="Times New Roman" pitchFamily="18" charset="0"/>
            </a:endParaRPr>
          </a:p>
          <a:p>
            <a:pPr algn="ctr"/>
            <a:endParaRPr lang="ru-RU" sz="3200" u="sng" dirty="0" smtClean="0">
              <a:latin typeface="Times New Roman" pitchFamily="18" charset="0"/>
              <a:cs typeface="Times New Roman" pitchFamily="18" charset="0"/>
            </a:endParaRPr>
          </a:p>
          <a:p>
            <a:pPr algn="just"/>
            <a:endParaRPr lang="ru-RU" sz="3600" dirty="0">
              <a:latin typeface="Times New Roman" pitchFamily="18" charset="0"/>
              <a:cs typeface="Times New Roman" pitchFamily="18" charset="0"/>
            </a:endParaRPr>
          </a:p>
        </p:txBody>
      </p:sp>
      <p:pic>
        <p:nvPicPr>
          <p:cNvPr id="709635" name="Picture 3"/>
          <p:cNvPicPr>
            <a:picLocks noChangeAspect="1" noChangeArrowheads="1"/>
          </p:cNvPicPr>
          <p:nvPr/>
        </p:nvPicPr>
        <p:blipFill>
          <a:blip r:embed="rId2" cstate="print"/>
          <a:srcRect/>
          <a:stretch>
            <a:fillRect/>
          </a:stretch>
        </p:blipFill>
        <p:spPr bwMode="auto">
          <a:xfrm>
            <a:off x="4139952" y="2204864"/>
            <a:ext cx="1927598" cy="626469"/>
          </a:xfrm>
          <a:prstGeom prst="rect">
            <a:avLst/>
          </a:prstGeom>
          <a:noFill/>
          <a:ln w="28575">
            <a:solidFill>
              <a:srgbClr val="C00000"/>
            </a:solidFill>
            <a:miter lim="800000"/>
            <a:headEnd/>
            <a:tailEnd/>
          </a:ln>
        </p:spPr>
      </p:pic>
      <p:pic>
        <p:nvPicPr>
          <p:cNvPr id="709636" name="Picture 4"/>
          <p:cNvPicPr>
            <a:picLocks noChangeAspect="1" noChangeArrowheads="1"/>
          </p:cNvPicPr>
          <p:nvPr/>
        </p:nvPicPr>
        <p:blipFill>
          <a:blip r:embed="rId3" cstate="print"/>
          <a:srcRect/>
          <a:stretch>
            <a:fillRect/>
          </a:stretch>
        </p:blipFill>
        <p:spPr bwMode="auto">
          <a:xfrm>
            <a:off x="3923928" y="3068960"/>
            <a:ext cx="2376264" cy="801807"/>
          </a:xfrm>
          <a:prstGeom prst="rect">
            <a:avLst/>
          </a:prstGeom>
          <a:noFill/>
          <a:ln w="47625">
            <a:solidFill>
              <a:srgbClr val="C00000"/>
            </a:solidFill>
            <a:miter lim="800000"/>
            <a:headEnd/>
            <a:tailEnd/>
          </a:ln>
        </p:spPr>
      </p:pic>
      <p:pic>
        <p:nvPicPr>
          <p:cNvPr id="709637" name="Picture 5"/>
          <p:cNvPicPr>
            <a:picLocks noChangeAspect="1" noChangeArrowheads="1"/>
          </p:cNvPicPr>
          <p:nvPr/>
        </p:nvPicPr>
        <p:blipFill>
          <a:blip r:embed="rId4" cstate="print"/>
          <a:srcRect/>
          <a:stretch>
            <a:fillRect/>
          </a:stretch>
        </p:blipFill>
        <p:spPr bwMode="auto">
          <a:xfrm>
            <a:off x="1979712" y="4221088"/>
            <a:ext cx="4882142" cy="576064"/>
          </a:xfrm>
          <a:prstGeom prst="rect">
            <a:avLst/>
          </a:prstGeom>
          <a:noFill/>
          <a:ln w="9525">
            <a:noFill/>
            <a:miter lim="800000"/>
            <a:headEnd/>
            <a:tailEnd/>
          </a:ln>
        </p:spPr>
      </p:pic>
      <p:pic>
        <p:nvPicPr>
          <p:cNvPr id="709638" name="Picture 6"/>
          <p:cNvPicPr>
            <a:picLocks noChangeAspect="1" noChangeArrowheads="1"/>
          </p:cNvPicPr>
          <p:nvPr/>
        </p:nvPicPr>
        <p:blipFill>
          <a:blip r:embed="rId5" cstate="print"/>
          <a:srcRect/>
          <a:stretch>
            <a:fillRect/>
          </a:stretch>
        </p:blipFill>
        <p:spPr bwMode="auto">
          <a:xfrm>
            <a:off x="1259632" y="5301208"/>
            <a:ext cx="7704856" cy="1021429"/>
          </a:xfrm>
          <a:prstGeom prst="rect">
            <a:avLst/>
          </a:prstGeom>
          <a:noFill/>
          <a:ln w="9525">
            <a:noFill/>
            <a:miter lim="800000"/>
            <a:headEnd/>
            <a:tailEnd/>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09638"/>
                                        </p:tgtEl>
                                        <p:attrNameLst>
                                          <p:attrName>style.visibility</p:attrName>
                                        </p:attrNameLst>
                                      </p:cBhvr>
                                      <p:to>
                                        <p:strVal val="visible"/>
                                      </p:to>
                                    </p:set>
                                    <p:anim calcmode="lin" valueType="num">
                                      <p:cBhvr additive="base">
                                        <p:cTn id="7" dur="500" fill="hold"/>
                                        <p:tgtEl>
                                          <p:spTgt spid="709638"/>
                                        </p:tgtEl>
                                        <p:attrNameLst>
                                          <p:attrName>ppt_x</p:attrName>
                                        </p:attrNameLst>
                                      </p:cBhvr>
                                      <p:tavLst>
                                        <p:tav tm="0">
                                          <p:val>
                                            <p:strVal val="#ppt_x"/>
                                          </p:val>
                                        </p:tav>
                                        <p:tav tm="100000">
                                          <p:val>
                                            <p:strVal val="#ppt_x"/>
                                          </p:val>
                                        </p:tav>
                                      </p:tavLst>
                                    </p:anim>
                                    <p:anim calcmode="lin" valueType="num">
                                      <p:cBhvr additive="base">
                                        <p:cTn id="8" dur="500" fill="hold"/>
                                        <p:tgtEl>
                                          <p:spTgt spid="7096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691680" y="260648"/>
            <a:ext cx="7128792" cy="584775"/>
          </a:xfrm>
          <a:prstGeom prst="rect">
            <a:avLst/>
          </a:prstGeom>
          <a:ln w="44450">
            <a:solidFill>
              <a:srgbClr val="00B050"/>
            </a:solidFill>
          </a:ln>
        </p:spPr>
        <p:txBody>
          <a:bodyPr wrap="square">
            <a:spAutoFit/>
          </a:bodyPr>
          <a:lstStyle/>
          <a:p>
            <a:pPr marL="514350" indent="-514350" algn="ctr"/>
            <a:r>
              <a:rPr lang="ru-RU" sz="3200" b="1" dirty="0" smtClean="0">
                <a:latin typeface="Times New Roman" pitchFamily="18" charset="0"/>
                <a:cs typeface="Times New Roman" pitchFamily="18" charset="0"/>
              </a:rPr>
              <a:t>2. Электрический ток в газах</a:t>
            </a:r>
            <a:endParaRPr lang="ru-RU" sz="3200" b="1" dirty="0">
              <a:latin typeface="Times New Roman" pitchFamily="18" charset="0"/>
              <a:cs typeface="Times New Roman" pitchFamily="18" charset="0"/>
            </a:endParaRPr>
          </a:p>
        </p:txBody>
      </p:sp>
      <p:sp>
        <p:nvSpPr>
          <p:cNvPr id="4" name="Прямоугольник 3"/>
          <p:cNvSpPr/>
          <p:nvPr/>
        </p:nvSpPr>
        <p:spPr>
          <a:xfrm>
            <a:off x="1259632" y="1052736"/>
            <a:ext cx="7643866" cy="2400657"/>
          </a:xfrm>
          <a:prstGeom prst="rect">
            <a:avLst/>
          </a:prstGeom>
        </p:spPr>
        <p:txBody>
          <a:bodyPr wrap="square">
            <a:spAutoFit/>
          </a:bodyPr>
          <a:lstStyle/>
          <a:p>
            <a:pPr algn="just"/>
            <a:r>
              <a:rPr lang="ru-RU" sz="3000" dirty="0" smtClean="0">
                <a:latin typeface="Times New Roman" pitchFamily="18" charset="0"/>
                <a:cs typeface="Times New Roman" pitchFamily="18" charset="0"/>
              </a:rPr>
              <a:t>	В естественном состоянии все газы – </a:t>
            </a:r>
            <a:r>
              <a:rPr lang="ru-RU" sz="3000" b="1" u="sng" dirty="0" smtClean="0">
                <a:latin typeface="Times New Roman" pitchFamily="18" charset="0"/>
                <a:cs typeface="Times New Roman" pitchFamily="18" charset="0"/>
              </a:rPr>
              <a:t>диэлектрики</a:t>
            </a:r>
            <a:r>
              <a:rPr lang="ru-RU" sz="3000" dirty="0" smtClean="0">
                <a:latin typeface="Times New Roman" pitchFamily="18" charset="0"/>
                <a:cs typeface="Times New Roman" pitchFamily="18" charset="0"/>
              </a:rPr>
              <a:t>. Это свойство объясняется отсутствием в них свободных электрических </a:t>
            </a:r>
            <a:r>
              <a:rPr lang="ru-RU" sz="3000" dirty="0" smtClean="0">
                <a:latin typeface="Times New Roman" pitchFamily="18" charset="0"/>
                <a:cs typeface="Times New Roman" pitchFamily="18" charset="0"/>
              </a:rPr>
              <a:t>зарядов. Атомы и молекулы газа в естественном состоянии </a:t>
            </a:r>
            <a:r>
              <a:rPr lang="ru-RU" sz="3000" b="1" u="sng" dirty="0" smtClean="0">
                <a:latin typeface="Times New Roman" pitchFamily="18" charset="0"/>
                <a:cs typeface="Times New Roman" pitchFamily="18" charset="0"/>
              </a:rPr>
              <a:t>нейтральны</a:t>
            </a:r>
            <a:r>
              <a:rPr lang="ru-RU" sz="3000" dirty="0" smtClean="0">
                <a:latin typeface="Times New Roman" pitchFamily="18" charset="0"/>
                <a:cs typeface="Times New Roman" pitchFamily="18" charset="0"/>
              </a:rPr>
              <a:t>.</a:t>
            </a:r>
            <a:endParaRPr lang="ru-RU" sz="3000" dirty="0" smtClean="0">
              <a:latin typeface="Times New Roman" pitchFamily="18" charset="0"/>
              <a:cs typeface="Times New Roman" pitchFamily="18" charset="0"/>
            </a:endParaRPr>
          </a:p>
        </p:txBody>
      </p:sp>
      <p:pic>
        <p:nvPicPr>
          <p:cNvPr id="711682" name="Picture 2"/>
          <p:cNvPicPr>
            <a:picLocks noChangeAspect="1" noChangeArrowheads="1"/>
          </p:cNvPicPr>
          <p:nvPr/>
        </p:nvPicPr>
        <p:blipFill>
          <a:blip r:embed="rId2" cstate="print"/>
          <a:srcRect/>
          <a:stretch>
            <a:fillRect/>
          </a:stretch>
        </p:blipFill>
        <p:spPr bwMode="auto">
          <a:xfrm>
            <a:off x="2843808" y="3501008"/>
            <a:ext cx="3600400" cy="2751967"/>
          </a:xfrm>
          <a:prstGeom prst="rect">
            <a:avLst/>
          </a:prstGeom>
          <a:noFill/>
          <a:ln w="9525">
            <a:noFill/>
            <a:miter lim="800000"/>
            <a:headEnd/>
            <a:tailEnd/>
          </a:ln>
        </p:spPr>
      </p:pic>
    </p:spTree>
  </p:cSld>
  <p:clrMapOvr>
    <a:masterClrMapping/>
  </p:clrMapOvr>
  <p:transition spd="slow">
    <p:push/>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2706" name="Picture 2"/>
          <p:cNvPicPr>
            <a:picLocks noChangeAspect="1" noChangeArrowheads="1"/>
          </p:cNvPicPr>
          <p:nvPr/>
        </p:nvPicPr>
        <p:blipFill>
          <a:blip r:embed="rId2" cstate="print"/>
          <a:srcRect/>
          <a:stretch>
            <a:fillRect/>
          </a:stretch>
        </p:blipFill>
        <p:spPr bwMode="auto">
          <a:xfrm>
            <a:off x="1187624" y="188640"/>
            <a:ext cx="3672408" cy="3417042"/>
          </a:xfrm>
          <a:prstGeom prst="rect">
            <a:avLst/>
          </a:prstGeom>
          <a:noFill/>
          <a:ln w="9525">
            <a:noFill/>
            <a:miter lim="800000"/>
            <a:headEnd/>
            <a:tailEnd/>
          </a:ln>
        </p:spPr>
      </p:pic>
      <p:sp>
        <p:nvSpPr>
          <p:cNvPr id="3" name="Прямоугольник 2"/>
          <p:cNvSpPr/>
          <p:nvPr/>
        </p:nvSpPr>
        <p:spPr>
          <a:xfrm>
            <a:off x="1115616" y="4005064"/>
            <a:ext cx="7643866" cy="2400657"/>
          </a:xfrm>
          <a:prstGeom prst="rect">
            <a:avLst/>
          </a:prstGeom>
        </p:spPr>
        <p:txBody>
          <a:bodyPr wrap="square">
            <a:spAutoFit/>
          </a:bodyPr>
          <a:lstStyle/>
          <a:p>
            <a:pPr algn="just"/>
            <a:r>
              <a:rPr lang="ru-RU" sz="3000" dirty="0" smtClean="0">
                <a:latin typeface="Times New Roman" pitchFamily="18" charset="0"/>
                <a:cs typeface="Times New Roman" pitchFamily="18" charset="0"/>
              </a:rPr>
              <a:t>	При нагревании воздуха между дисками, угол отклонения стрелки электрометра быстро уменьшается, т.е. уменьшается разность потенциалов между дисками, конденсатор разряжается.</a:t>
            </a:r>
            <a:endParaRPr lang="ru-RU" sz="3000" dirty="0" smtClean="0">
              <a:latin typeface="Times New Roman" pitchFamily="18" charset="0"/>
              <a:cs typeface="Times New Roman" pitchFamily="18" charset="0"/>
            </a:endParaRPr>
          </a:p>
        </p:txBody>
      </p:sp>
      <p:pic>
        <p:nvPicPr>
          <p:cNvPr id="712707" name="Picture 3"/>
          <p:cNvPicPr>
            <a:picLocks noChangeAspect="1" noChangeArrowheads="1"/>
          </p:cNvPicPr>
          <p:nvPr/>
        </p:nvPicPr>
        <p:blipFill>
          <a:blip r:embed="rId3" cstate="print"/>
          <a:srcRect/>
          <a:stretch>
            <a:fillRect/>
          </a:stretch>
        </p:blipFill>
        <p:spPr bwMode="auto">
          <a:xfrm>
            <a:off x="4932040" y="404664"/>
            <a:ext cx="3995936" cy="3206615"/>
          </a:xfrm>
          <a:prstGeom prst="rect">
            <a:avLst/>
          </a:prstGeom>
          <a:noFill/>
          <a:ln w="9525">
            <a:noFill/>
            <a:miter lim="800000"/>
            <a:headEnd/>
            <a:tailEnd/>
          </a:ln>
        </p:spPr>
      </p:pic>
    </p:spTree>
  </p:cSld>
  <p:clrMapOvr>
    <a:masterClrMapping/>
  </p:clrMapOvr>
  <p:transition spd="slow">
    <p:push/>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59632" y="476672"/>
            <a:ext cx="7597352" cy="4647426"/>
          </a:xfrm>
          <a:prstGeom prst="rect">
            <a:avLst/>
          </a:prstGeom>
          <a:solidFill>
            <a:schemeClr val="bg1"/>
          </a:solidFill>
          <a:ln w="73025">
            <a:solidFill>
              <a:srgbClr val="002060"/>
            </a:solidFill>
          </a:ln>
        </p:spPr>
        <p:txBody>
          <a:bodyPr wrap="square">
            <a:spAutoFit/>
          </a:bodyPr>
          <a:lstStyle/>
          <a:p>
            <a:pPr algn="ctr"/>
            <a:r>
              <a:rPr lang="ru-RU" sz="3200" b="1" dirty="0" smtClean="0">
                <a:latin typeface="Times New Roman" pitchFamily="18" charset="0"/>
                <a:cs typeface="Times New Roman" pitchFamily="18" charset="0"/>
              </a:rPr>
              <a:t>Ионизация газа</a:t>
            </a:r>
          </a:p>
          <a:p>
            <a:pPr algn="ctr"/>
            <a:endParaRPr lang="ru-RU" sz="3200" b="1" u="sng" dirty="0" smtClean="0">
              <a:latin typeface="Times New Roman" pitchFamily="18" charset="0"/>
              <a:cs typeface="Times New Roman" pitchFamily="18" charset="0"/>
            </a:endParaRPr>
          </a:p>
          <a:p>
            <a:pPr algn="just"/>
            <a:r>
              <a:rPr lang="ru-RU" sz="2800" dirty="0" smtClean="0">
                <a:latin typeface="Times New Roman" pitchFamily="18" charset="0"/>
                <a:cs typeface="Times New Roman" pitchFamily="18" charset="0"/>
              </a:rPr>
              <a:t>	При нагревании газа молекулы начинают двигаться быстрее. Некоторые движутся так быстро, что часть из них при столкновении распадается на положительно заряженные ионы и электроны.</a:t>
            </a:r>
          </a:p>
          <a:p>
            <a:pPr algn="just"/>
            <a:endParaRPr lang="ru-RU" sz="2800" dirty="0" smtClean="0">
              <a:latin typeface="Times New Roman" pitchFamily="18" charset="0"/>
              <a:cs typeface="Times New Roman" pitchFamily="18" charset="0"/>
            </a:endParaRPr>
          </a:p>
          <a:p>
            <a:pPr algn="ctr"/>
            <a:r>
              <a:rPr lang="ru-RU" sz="3200" b="1" u="sng" dirty="0" smtClean="0">
                <a:latin typeface="Times New Roman" pitchFamily="18" charset="0"/>
                <a:cs typeface="Times New Roman" pitchFamily="18" charset="0"/>
              </a:rPr>
              <a:t>Ионизация газа</a:t>
            </a:r>
            <a:r>
              <a:rPr lang="ru-RU" sz="3200" b="1" dirty="0" smtClean="0">
                <a:latin typeface="Times New Roman" pitchFamily="18" charset="0"/>
                <a:cs typeface="Times New Roman" pitchFamily="18" charset="0"/>
              </a:rPr>
              <a:t> – распад молекул газа на электроны и положительные ионы.</a:t>
            </a:r>
            <a:endParaRPr lang="ru-RU" sz="3600" dirty="0">
              <a:latin typeface="Times New Roman" pitchFamily="18" charset="0"/>
              <a:cs typeface="Times New Roman" pitchFamily="18" charset="0"/>
            </a:endParaRPr>
          </a:p>
        </p:txBody>
      </p:sp>
    </p:spTree>
  </p:cSld>
  <p:clrMapOvr>
    <a:masterClrMapping/>
  </p:clrMapOvr>
  <p:transition spd="slow">
    <p:push/>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59632" y="476672"/>
            <a:ext cx="7597352" cy="3539430"/>
          </a:xfrm>
          <a:prstGeom prst="rect">
            <a:avLst/>
          </a:prstGeom>
          <a:solidFill>
            <a:schemeClr val="bg1"/>
          </a:solidFill>
          <a:ln w="73025">
            <a:solidFill>
              <a:srgbClr val="002060"/>
            </a:solidFill>
          </a:ln>
        </p:spPr>
        <p:txBody>
          <a:bodyPr wrap="square">
            <a:spAutoFit/>
          </a:bodyPr>
          <a:lstStyle/>
          <a:p>
            <a:pPr algn="just"/>
            <a:r>
              <a:rPr lang="ru-RU" sz="3200" b="1" dirty="0" smtClean="0">
                <a:latin typeface="Times New Roman" pitchFamily="18" charset="0"/>
                <a:cs typeface="Times New Roman" pitchFamily="18" charset="0"/>
              </a:rPr>
              <a:t>	</a:t>
            </a:r>
            <a:r>
              <a:rPr lang="ru-RU" sz="3200" dirty="0" smtClean="0">
                <a:latin typeface="Times New Roman" pitchFamily="18" charset="0"/>
                <a:cs typeface="Times New Roman" pitchFamily="18" charset="0"/>
              </a:rPr>
              <a:t>Факторы, вызывающие ионизацию газа называются </a:t>
            </a:r>
            <a:r>
              <a:rPr lang="ru-RU" sz="3200" b="1" u="sng" dirty="0" smtClean="0">
                <a:latin typeface="Times New Roman" pitchFamily="18" charset="0"/>
                <a:cs typeface="Times New Roman" pitchFamily="18" charset="0"/>
              </a:rPr>
              <a:t>ионизаторами</a:t>
            </a:r>
            <a:r>
              <a:rPr lang="ru-RU" sz="3200" dirty="0" smtClean="0">
                <a:latin typeface="Times New Roman" pitchFamily="18" charset="0"/>
                <a:cs typeface="Times New Roman" pitchFamily="18" charset="0"/>
              </a:rPr>
              <a:t>.</a:t>
            </a:r>
          </a:p>
          <a:p>
            <a:pPr algn="ctr"/>
            <a:endParaRPr lang="ru-RU" sz="3200" b="1" u="sng" dirty="0" smtClean="0">
              <a:latin typeface="Times New Roman" pitchFamily="18" charset="0"/>
              <a:cs typeface="Times New Roman" pitchFamily="18" charset="0"/>
            </a:endParaRPr>
          </a:p>
          <a:p>
            <a:pPr algn="just"/>
            <a:r>
              <a:rPr lang="ru-RU" sz="2800" dirty="0" smtClean="0">
                <a:latin typeface="Times New Roman" pitchFamily="18" charset="0"/>
                <a:cs typeface="Times New Roman" pitchFamily="18" charset="0"/>
              </a:rPr>
              <a:t>	- </a:t>
            </a:r>
            <a:r>
              <a:rPr lang="ru-RU" sz="3200" dirty="0" smtClean="0">
                <a:latin typeface="Times New Roman" pitchFamily="18" charset="0"/>
                <a:cs typeface="Times New Roman" pitchFamily="18" charset="0"/>
              </a:rPr>
              <a:t>Температура</a:t>
            </a:r>
          </a:p>
          <a:p>
            <a:pPr algn="just"/>
            <a:r>
              <a:rPr lang="ru-RU" sz="3200" dirty="0" smtClean="0">
                <a:latin typeface="Times New Roman" pitchFamily="18" charset="0"/>
                <a:cs typeface="Times New Roman" pitchFamily="18" charset="0"/>
              </a:rPr>
              <a:t>	- Рентгеновские лучи</a:t>
            </a:r>
          </a:p>
          <a:p>
            <a:pPr algn="just"/>
            <a:r>
              <a:rPr lang="ru-RU" sz="3200" dirty="0" smtClean="0">
                <a:latin typeface="Times New Roman" pitchFamily="18" charset="0"/>
                <a:cs typeface="Times New Roman" pitchFamily="18" charset="0"/>
              </a:rPr>
              <a:t>	- Ультрафиолетовые лучи</a:t>
            </a:r>
          </a:p>
          <a:p>
            <a:pPr algn="just"/>
            <a:r>
              <a:rPr lang="ru-RU" sz="3200" dirty="0" smtClean="0">
                <a:latin typeface="Times New Roman" pitchFamily="18" charset="0"/>
                <a:cs typeface="Times New Roman" pitchFamily="18" charset="0"/>
              </a:rPr>
              <a:t>	- Излучения радиоактивных веществ</a:t>
            </a:r>
            <a:endParaRPr lang="ru-RU" sz="3200" dirty="0">
              <a:latin typeface="Times New Roman" pitchFamily="18" charset="0"/>
              <a:cs typeface="Times New Roman" pitchFamily="18" charset="0"/>
            </a:endParaRPr>
          </a:p>
        </p:txBody>
      </p:sp>
    </p:spTree>
  </p:cSld>
  <p:clrMapOvr>
    <a:masterClrMapping/>
  </p:clrMapOvr>
  <p:transition spd="slow">
    <p:push/>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59632" y="476672"/>
            <a:ext cx="7597352" cy="2554545"/>
          </a:xfrm>
          <a:prstGeom prst="rect">
            <a:avLst/>
          </a:prstGeom>
          <a:solidFill>
            <a:schemeClr val="bg1"/>
          </a:solidFill>
          <a:ln w="73025">
            <a:solidFill>
              <a:srgbClr val="002060"/>
            </a:solidFill>
          </a:ln>
        </p:spPr>
        <p:txBody>
          <a:bodyPr wrap="square">
            <a:spAutoFit/>
          </a:bodyPr>
          <a:lstStyle/>
          <a:p>
            <a:pPr algn="just"/>
            <a:r>
              <a:rPr lang="ru-RU" sz="3200" b="1" dirty="0" smtClean="0">
                <a:latin typeface="Times New Roman" pitchFamily="18" charset="0"/>
                <a:cs typeface="Times New Roman" pitchFamily="18" charset="0"/>
              </a:rPr>
              <a:t>	Заряды в ионизованном газе</a:t>
            </a:r>
          </a:p>
          <a:p>
            <a:pPr algn="just"/>
            <a:endParaRPr lang="ru-RU" sz="3200" dirty="0" smtClean="0">
              <a:latin typeface="Times New Roman" pitchFamily="18" charset="0"/>
              <a:cs typeface="Times New Roman" pitchFamily="18" charset="0"/>
            </a:endParaRPr>
          </a:p>
          <a:p>
            <a:pPr marL="514350" indent="-514350" algn="just">
              <a:buAutoNum type="arabicPeriod"/>
            </a:pPr>
            <a:r>
              <a:rPr lang="ru-RU" sz="3200" dirty="0" smtClean="0">
                <a:latin typeface="Times New Roman" pitchFamily="18" charset="0"/>
                <a:cs typeface="Times New Roman" pitchFamily="18" charset="0"/>
              </a:rPr>
              <a:t>Положительные ионы</a:t>
            </a:r>
          </a:p>
          <a:p>
            <a:pPr marL="514350" indent="-514350" algn="just">
              <a:buAutoNum type="arabicPeriod"/>
            </a:pPr>
            <a:r>
              <a:rPr lang="ru-RU" sz="3200" dirty="0" smtClean="0">
                <a:latin typeface="Times New Roman" pitchFamily="18" charset="0"/>
                <a:cs typeface="Times New Roman" pitchFamily="18" charset="0"/>
              </a:rPr>
              <a:t>Отрицательные ионы</a:t>
            </a:r>
          </a:p>
          <a:p>
            <a:pPr marL="514350" indent="-514350" algn="just">
              <a:buAutoNum type="arabicPeriod"/>
            </a:pPr>
            <a:r>
              <a:rPr lang="ru-RU" sz="3200" dirty="0" smtClean="0">
                <a:latin typeface="Times New Roman" pitchFamily="18" charset="0"/>
                <a:cs typeface="Times New Roman" pitchFamily="18" charset="0"/>
              </a:rPr>
              <a:t>Электроны</a:t>
            </a:r>
          </a:p>
        </p:txBody>
      </p:sp>
      <p:pic>
        <p:nvPicPr>
          <p:cNvPr id="714754" name="Picture 2"/>
          <p:cNvPicPr>
            <a:picLocks noChangeAspect="1" noChangeArrowheads="1"/>
          </p:cNvPicPr>
          <p:nvPr/>
        </p:nvPicPr>
        <p:blipFill>
          <a:blip r:embed="rId2" cstate="print"/>
          <a:srcRect/>
          <a:stretch>
            <a:fillRect/>
          </a:stretch>
        </p:blipFill>
        <p:spPr bwMode="auto">
          <a:xfrm>
            <a:off x="1475656" y="3284983"/>
            <a:ext cx="2592288" cy="2333059"/>
          </a:xfrm>
          <a:prstGeom prst="rect">
            <a:avLst/>
          </a:prstGeom>
          <a:noFill/>
          <a:ln w="9525">
            <a:noFill/>
            <a:miter lim="800000"/>
            <a:headEnd/>
            <a:tailEnd/>
          </a:ln>
        </p:spPr>
      </p:pic>
      <p:pic>
        <p:nvPicPr>
          <p:cNvPr id="714755" name="Picture 3"/>
          <p:cNvPicPr>
            <a:picLocks noChangeAspect="1" noChangeArrowheads="1"/>
          </p:cNvPicPr>
          <p:nvPr/>
        </p:nvPicPr>
        <p:blipFill>
          <a:blip r:embed="rId3" cstate="print"/>
          <a:srcRect/>
          <a:stretch>
            <a:fillRect/>
          </a:stretch>
        </p:blipFill>
        <p:spPr bwMode="auto">
          <a:xfrm>
            <a:off x="5004048" y="3645024"/>
            <a:ext cx="3458279" cy="1800200"/>
          </a:xfrm>
          <a:prstGeom prst="rect">
            <a:avLst/>
          </a:prstGeom>
          <a:noFill/>
          <a:ln w="9525">
            <a:noFill/>
            <a:miter lim="800000"/>
            <a:headEnd/>
            <a:tailEnd/>
          </a:ln>
        </p:spPr>
      </p:pic>
    </p:spTree>
  </p:cSld>
  <p:clrMapOvr>
    <a:masterClrMapping/>
  </p:clrMapOvr>
  <p:transition spd="slow">
    <p:push/>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115616" y="363915"/>
            <a:ext cx="7776864" cy="5847755"/>
          </a:xfrm>
          <a:prstGeom prst="rect">
            <a:avLst/>
          </a:prstGeom>
          <a:solidFill>
            <a:schemeClr val="bg1"/>
          </a:solidFill>
          <a:ln w="73025">
            <a:solidFill>
              <a:srgbClr val="002060"/>
            </a:solidFill>
          </a:ln>
        </p:spPr>
        <p:txBody>
          <a:bodyPr wrap="square">
            <a:spAutoFit/>
          </a:bodyPr>
          <a:lstStyle/>
          <a:p>
            <a:pPr algn="ctr"/>
            <a:r>
              <a:rPr lang="ru-RU" sz="3200" b="1" dirty="0" smtClean="0">
                <a:latin typeface="Times New Roman" pitchFamily="18" charset="0"/>
                <a:cs typeface="Times New Roman" pitchFamily="18" charset="0"/>
              </a:rPr>
              <a:t>Электролитическая  диссоциация и ионизация. Сходство </a:t>
            </a:r>
            <a:r>
              <a:rPr lang="ru-RU" sz="3200" b="1" dirty="0" smtClean="0">
                <a:latin typeface="Times New Roman" pitchFamily="18" charset="0"/>
                <a:cs typeface="Times New Roman" pitchFamily="18" charset="0"/>
              </a:rPr>
              <a:t>и различие</a:t>
            </a:r>
            <a:endParaRPr lang="ru-RU" sz="3200" b="1" dirty="0" smtClean="0">
              <a:latin typeface="Times New Roman" pitchFamily="18" charset="0"/>
              <a:cs typeface="Times New Roman" pitchFamily="18" charset="0"/>
            </a:endParaRPr>
          </a:p>
          <a:p>
            <a:pPr algn="just"/>
            <a:endParaRPr lang="ru-RU" sz="1000" dirty="0" smtClean="0">
              <a:latin typeface="Times New Roman" pitchFamily="18" charset="0"/>
              <a:cs typeface="Times New Roman" pitchFamily="18" charset="0"/>
            </a:endParaRPr>
          </a:p>
          <a:p>
            <a:pPr marL="514350" indent="-514350" algn="just">
              <a:buAutoNum type="arabicPeriod"/>
            </a:pPr>
            <a:r>
              <a:rPr lang="ru-RU" sz="3000" dirty="0" smtClean="0">
                <a:latin typeface="Times New Roman" pitchFamily="18" charset="0"/>
                <a:cs typeface="Times New Roman" pitchFamily="18" charset="0"/>
              </a:rPr>
              <a:t>В обоих явлениях образуются заряженные частицы из нейтральных молекул.</a:t>
            </a:r>
          </a:p>
          <a:p>
            <a:pPr marL="514350" indent="-514350" algn="just">
              <a:buAutoNum type="arabicPeriod"/>
            </a:pPr>
            <a:r>
              <a:rPr lang="ru-RU" sz="3000" dirty="0" smtClean="0">
                <a:latin typeface="Times New Roman" pitchFamily="18" charset="0"/>
                <a:cs typeface="Times New Roman" pitchFamily="18" charset="0"/>
              </a:rPr>
              <a:t>Диссоциация происходит самостоятельно, без внешнего воздействия, а ионизация – под воздействием ионизатора.</a:t>
            </a:r>
          </a:p>
          <a:p>
            <a:pPr marL="514350" indent="-514350" algn="just">
              <a:buAutoNum type="arabicPeriod"/>
            </a:pPr>
            <a:r>
              <a:rPr lang="ru-RU" sz="3000" dirty="0" smtClean="0">
                <a:latin typeface="Times New Roman" pitchFamily="18" charset="0"/>
                <a:cs typeface="Times New Roman" pitchFamily="18" charset="0"/>
              </a:rPr>
              <a:t>При диссоциации образуются частицы двух сортов, а при ионизации – трех сортов.</a:t>
            </a:r>
          </a:p>
          <a:p>
            <a:pPr marL="514350" indent="-514350" algn="just">
              <a:buAutoNum type="arabicPeriod"/>
            </a:pPr>
            <a:r>
              <a:rPr lang="ru-RU" sz="3000" dirty="0" smtClean="0">
                <a:latin typeface="Times New Roman" pitchFamily="18" charset="0"/>
                <a:cs typeface="Times New Roman" pitchFamily="18" charset="0"/>
              </a:rPr>
              <a:t>Действие ионизации временное, пока действует ионизатор.</a:t>
            </a:r>
          </a:p>
        </p:txBody>
      </p:sp>
    </p:spTree>
  </p:cSld>
  <p:clrMapOvr>
    <a:masterClrMapping/>
  </p:clrMapOvr>
  <p:transition spd="slow">
    <p:push/>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0898" name="Picture 2"/>
          <p:cNvPicPr>
            <a:picLocks noChangeAspect="1" noChangeArrowheads="1"/>
          </p:cNvPicPr>
          <p:nvPr/>
        </p:nvPicPr>
        <p:blipFill>
          <a:blip r:embed="rId2" cstate="print"/>
          <a:srcRect/>
          <a:stretch>
            <a:fillRect/>
          </a:stretch>
        </p:blipFill>
        <p:spPr bwMode="auto">
          <a:xfrm>
            <a:off x="1187623" y="188640"/>
            <a:ext cx="7727709" cy="4176464"/>
          </a:xfrm>
          <a:prstGeom prst="rect">
            <a:avLst/>
          </a:prstGeom>
          <a:noFill/>
          <a:ln w="69850">
            <a:solidFill>
              <a:srgbClr val="002060"/>
            </a:solidFill>
            <a:miter lim="800000"/>
            <a:headEnd/>
            <a:tailEnd/>
          </a:ln>
        </p:spPr>
      </p:pic>
    </p:spTree>
  </p:cSld>
  <p:clrMapOvr>
    <a:masterClrMapping/>
  </p:clrMapOvr>
  <p:transition spd="slow">
    <p:push/>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115616" y="363915"/>
            <a:ext cx="7776864" cy="3293209"/>
          </a:xfrm>
          <a:prstGeom prst="rect">
            <a:avLst/>
          </a:prstGeom>
          <a:solidFill>
            <a:schemeClr val="bg1"/>
          </a:solidFill>
          <a:ln w="73025">
            <a:solidFill>
              <a:srgbClr val="002060"/>
            </a:solidFill>
          </a:ln>
        </p:spPr>
        <p:txBody>
          <a:bodyPr wrap="square">
            <a:spAutoFit/>
          </a:bodyPr>
          <a:lstStyle/>
          <a:p>
            <a:pPr algn="ctr"/>
            <a:r>
              <a:rPr lang="ru-RU" sz="3200" b="1" dirty="0" smtClean="0">
                <a:latin typeface="Times New Roman" pitchFamily="18" charset="0"/>
                <a:cs typeface="Times New Roman" pitchFamily="18" charset="0"/>
              </a:rPr>
              <a:t>Рекомбинация</a:t>
            </a:r>
          </a:p>
          <a:p>
            <a:endParaRPr lang="ru-RU" sz="1600" b="1" dirty="0" smtClean="0">
              <a:latin typeface="Times New Roman" pitchFamily="18" charset="0"/>
              <a:cs typeface="Times New Roman" pitchFamily="18" charset="0"/>
            </a:endParaRPr>
          </a:p>
          <a:p>
            <a:pPr algn="just">
              <a:buFontTx/>
              <a:buChar char="-"/>
            </a:pPr>
            <a:r>
              <a:rPr lang="ru-RU" sz="3200" dirty="0" smtClean="0">
                <a:latin typeface="Times New Roman" pitchFamily="18" charset="0"/>
                <a:cs typeface="Times New Roman" pitchFamily="18" charset="0"/>
              </a:rPr>
              <a:t> процесс восстановления нейтральных молекул из разноименно заряженных ионов (или из положительных ионов и электронов) вследствие их электрического (кулоновского) притяжения.</a:t>
            </a:r>
          </a:p>
        </p:txBody>
      </p:sp>
    </p:spTree>
  </p:cSld>
  <p:clrMapOvr>
    <a:masterClrMapping/>
  </p:clrMapOvr>
  <p:transition spd="slow">
    <p:push/>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363915"/>
            <a:ext cx="7776864" cy="4185761"/>
          </a:xfrm>
          <a:prstGeom prst="rect">
            <a:avLst/>
          </a:prstGeom>
          <a:solidFill>
            <a:schemeClr val="bg1"/>
          </a:solidFill>
          <a:ln w="73025">
            <a:solidFill>
              <a:srgbClr val="002060"/>
            </a:solidFill>
          </a:ln>
        </p:spPr>
        <p:txBody>
          <a:bodyPr wrap="square">
            <a:spAutoFit/>
          </a:bodyPr>
          <a:lstStyle/>
          <a:p>
            <a:pPr algn="just"/>
            <a:r>
              <a:rPr lang="ru-RU" sz="3200" dirty="0" smtClean="0">
                <a:latin typeface="Times New Roman" pitchFamily="18" charset="0"/>
                <a:cs typeface="Times New Roman" pitchFamily="18" charset="0"/>
              </a:rPr>
              <a:t>	Если действие ионизатора неизменно, то в ионизованном газе устанавливается </a:t>
            </a:r>
            <a:r>
              <a:rPr lang="ru-RU" sz="3200" b="1" u="sng" dirty="0" smtClean="0">
                <a:latin typeface="Times New Roman" pitchFamily="18" charset="0"/>
                <a:cs typeface="Times New Roman" pitchFamily="18" charset="0"/>
              </a:rPr>
              <a:t>динамическое равновесие</a:t>
            </a:r>
            <a:r>
              <a:rPr lang="ru-RU" sz="3200" dirty="0" smtClean="0">
                <a:latin typeface="Times New Roman" pitchFamily="18" charset="0"/>
                <a:cs typeface="Times New Roman" pitchFamily="18" charset="0"/>
              </a:rPr>
              <a:t>, при котором в единицу времени восстанавливается столько же молекул, сколько их распадается на ионы. При этом концентрация заряженных частиц в ионизованном газе неизменна.</a:t>
            </a:r>
          </a:p>
          <a:p>
            <a:pPr algn="just"/>
            <a:r>
              <a:rPr lang="ru-RU" sz="1000" dirty="0" smtClean="0">
                <a:latin typeface="Times New Roman" pitchFamily="18" charset="0"/>
                <a:cs typeface="Times New Roman" pitchFamily="18" charset="0"/>
              </a:rPr>
              <a:t>- </a:t>
            </a:r>
            <a:endParaRPr lang="ru-RU" sz="1000" dirty="0" smtClean="0">
              <a:latin typeface="Times New Roman" pitchFamily="18" charset="0"/>
              <a:cs typeface="Times New Roman" pitchFamily="18" charset="0"/>
            </a:endParaRPr>
          </a:p>
        </p:txBody>
      </p:sp>
    </p:spTree>
  </p:cSld>
  <p:clrMapOvr>
    <a:masterClrMapping/>
  </p:clrMapOvr>
  <p:transition spd="slow">
    <p:push/>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691680" y="260648"/>
            <a:ext cx="7128792" cy="1077218"/>
          </a:xfrm>
          <a:prstGeom prst="rect">
            <a:avLst/>
          </a:prstGeom>
          <a:ln w="44450">
            <a:solidFill>
              <a:srgbClr val="00B050"/>
            </a:solidFill>
          </a:ln>
        </p:spPr>
        <p:txBody>
          <a:bodyPr wrap="square">
            <a:spAutoFit/>
          </a:bodyPr>
          <a:lstStyle/>
          <a:p>
            <a:pPr marL="514350" indent="-514350" algn="ctr">
              <a:buAutoNum type="arabicPeriod"/>
            </a:pPr>
            <a:r>
              <a:rPr lang="ru-RU" sz="3200" b="1" dirty="0" smtClean="0">
                <a:latin typeface="Times New Roman" pitchFamily="18" charset="0"/>
                <a:cs typeface="Times New Roman" pitchFamily="18" charset="0"/>
              </a:rPr>
              <a:t>Электрический ток в растворах электролитов</a:t>
            </a:r>
            <a:endParaRPr lang="ru-RU" sz="3200" b="1" dirty="0">
              <a:latin typeface="Times New Roman" pitchFamily="18" charset="0"/>
              <a:cs typeface="Times New Roman" pitchFamily="18" charset="0"/>
            </a:endParaRPr>
          </a:p>
        </p:txBody>
      </p:sp>
      <p:sp>
        <p:nvSpPr>
          <p:cNvPr id="5" name="Прямоугольник 4"/>
          <p:cNvSpPr/>
          <p:nvPr/>
        </p:nvSpPr>
        <p:spPr>
          <a:xfrm>
            <a:off x="1259632" y="1556792"/>
            <a:ext cx="7643866" cy="4247317"/>
          </a:xfrm>
          <a:prstGeom prst="rect">
            <a:avLst/>
          </a:prstGeom>
        </p:spPr>
        <p:txBody>
          <a:bodyPr wrap="square">
            <a:spAutoFit/>
          </a:bodyPr>
          <a:lstStyle/>
          <a:p>
            <a:pPr algn="just"/>
            <a:r>
              <a:rPr lang="ru-RU" sz="3000" dirty="0" smtClean="0">
                <a:latin typeface="Times New Roman" pitchFamily="18" charset="0"/>
                <a:cs typeface="Times New Roman" pitchFamily="18" charset="0"/>
              </a:rPr>
              <a:t>	Химически </a:t>
            </a:r>
            <a:r>
              <a:rPr lang="ru-RU" sz="3000" dirty="0" smtClean="0">
                <a:latin typeface="Times New Roman" pitchFamily="18" charset="0"/>
                <a:cs typeface="Times New Roman" pitchFamily="18" charset="0"/>
              </a:rPr>
              <a:t>чистая (дистиллированная) вода является плохим проводником. Однако при растворении в воде различных веществ (кислот, щелочей, солей и др.) раствор становится проводником, из-за распада молекул вещества на ионы. Это явление называется </a:t>
            </a:r>
            <a:r>
              <a:rPr lang="ru-RU" sz="3000" b="1" i="1" u="sng" dirty="0" smtClean="0">
                <a:latin typeface="Times New Roman" pitchFamily="18" charset="0"/>
                <a:cs typeface="Times New Roman" pitchFamily="18" charset="0"/>
              </a:rPr>
              <a:t>электролитической диссоциацией</a:t>
            </a:r>
            <a:r>
              <a:rPr lang="ru-RU" sz="3000" dirty="0" smtClean="0">
                <a:latin typeface="Times New Roman" pitchFamily="18" charset="0"/>
                <a:cs typeface="Times New Roman" pitchFamily="18" charset="0"/>
              </a:rPr>
              <a:t>, а сам раствор </a:t>
            </a:r>
            <a:r>
              <a:rPr lang="ru-RU" sz="3000" b="1" i="1" u="sng" dirty="0" smtClean="0">
                <a:latin typeface="Times New Roman" pitchFamily="18" charset="0"/>
                <a:cs typeface="Times New Roman" pitchFamily="18" charset="0"/>
              </a:rPr>
              <a:t>электролитом</a:t>
            </a:r>
            <a:r>
              <a:rPr lang="ru-RU" sz="3000" dirty="0" smtClean="0">
                <a:latin typeface="Times New Roman" pitchFamily="18" charset="0"/>
                <a:cs typeface="Times New Roman" pitchFamily="18" charset="0"/>
              </a:rPr>
              <a:t>, способным проводить ток</a:t>
            </a:r>
            <a:r>
              <a:rPr lang="ru-RU" sz="3000" dirty="0" smtClean="0">
                <a:latin typeface="Times New Roman" pitchFamily="18" charset="0"/>
                <a:cs typeface="Times New Roman" pitchFamily="18" charset="0"/>
              </a:rPr>
              <a:t>.</a:t>
            </a:r>
            <a:endParaRPr lang="ru-RU" sz="3000" dirty="0" smtClean="0">
              <a:latin typeface="Times New Roman" pitchFamily="18" charset="0"/>
              <a:cs typeface="Times New Roman" pitchFamily="18" charset="0"/>
            </a:endParaRPr>
          </a:p>
        </p:txBody>
      </p:sp>
    </p:spTree>
    <p:extLst>
      <p:ext uri="{BB962C8B-B14F-4D97-AF65-F5344CB8AC3E}">
        <p14:creationId xmlns:p14="http://schemas.microsoft.com/office/powerpoint/2010/main" xmlns="" val="121216930"/>
      </p:ext>
    </p:extLst>
  </p:cSld>
  <p:clrMapOvr>
    <a:masterClrMapping/>
  </p:clrMapOvr>
  <p:transition spd="slow">
    <p:push/>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363915"/>
            <a:ext cx="7776864" cy="738664"/>
          </a:xfrm>
          <a:prstGeom prst="rect">
            <a:avLst/>
          </a:prstGeom>
          <a:solidFill>
            <a:schemeClr val="bg1"/>
          </a:solidFill>
          <a:ln w="73025">
            <a:solidFill>
              <a:srgbClr val="002060"/>
            </a:solidFill>
          </a:ln>
        </p:spPr>
        <p:txBody>
          <a:bodyPr wrap="square">
            <a:spAutoFit/>
          </a:bodyPr>
          <a:lstStyle/>
          <a:p>
            <a:pPr algn="ctr"/>
            <a:r>
              <a:rPr lang="ru-RU" sz="3200" b="1" dirty="0" smtClean="0">
                <a:latin typeface="Times New Roman" pitchFamily="18" charset="0"/>
                <a:cs typeface="Times New Roman" pitchFamily="18" charset="0"/>
              </a:rPr>
              <a:t>Механизм электропроводности газов</a:t>
            </a:r>
          </a:p>
          <a:p>
            <a:pPr algn="just"/>
            <a:endParaRPr lang="ru-RU" sz="1000" dirty="0" smtClean="0">
              <a:latin typeface="Times New Roman" pitchFamily="18" charset="0"/>
              <a:cs typeface="Times New Roman" pitchFamily="18" charset="0"/>
            </a:endParaRPr>
          </a:p>
        </p:txBody>
      </p:sp>
      <p:pic>
        <p:nvPicPr>
          <p:cNvPr id="718851" name="Picture 3"/>
          <p:cNvPicPr>
            <a:picLocks noChangeAspect="1" noChangeArrowheads="1"/>
          </p:cNvPicPr>
          <p:nvPr/>
        </p:nvPicPr>
        <p:blipFill>
          <a:blip r:embed="rId2" cstate="print"/>
          <a:srcRect/>
          <a:stretch>
            <a:fillRect/>
          </a:stretch>
        </p:blipFill>
        <p:spPr bwMode="auto">
          <a:xfrm>
            <a:off x="1187624" y="1268759"/>
            <a:ext cx="3456384" cy="4933472"/>
          </a:xfrm>
          <a:prstGeom prst="rect">
            <a:avLst/>
          </a:prstGeom>
          <a:noFill/>
          <a:ln w="9525">
            <a:noFill/>
            <a:miter lim="800000"/>
            <a:headEnd/>
            <a:tailEnd/>
          </a:ln>
        </p:spPr>
      </p:pic>
      <p:sp>
        <p:nvSpPr>
          <p:cNvPr id="5" name="Прямоугольник 4"/>
          <p:cNvSpPr/>
          <p:nvPr/>
        </p:nvSpPr>
        <p:spPr>
          <a:xfrm>
            <a:off x="4788024" y="1340768"/>
            <a:ext cx="4032448" cy="4832092"/>
          </a:xfrm>
          <a:prstGeom prst="rect">
            <a:avLst/>
          </a:prstGeom>
          <a:solidFill>
            <a:schemeClr val="bg1"/>
          </a:solidFill>
          <a:ln w="73025">
            <a:solidFill>
              <a:srgbClr val="002060"/>
            </a:solidFill>
          </a:ln>
        </p:spPr>
        <p:txBody>
          <a:bodyPr wrap="square">
            <a:spAutoFit/>
          </a:bodyPr>
          <a:lstStyle/>
          <a:p>
            <a:pPr algn="just"/>
            <a:r>
              <a:rPr lang="ru-RU" sz="2800" dirty="0" smtClean="0">
                <a:latin typeface="Times New Roman" pitchFamily="18" charset="0"/>
                <a:cs typeface="Times New Roman" pitchFamily="18" charset="0"/>
              </a:rPr>
              <a:t>	Электрический ток в газе – направленное движение положительных ионов к катоду, а отрицательных – к аноду. Полный ток в газе складывается из двух потоков: потока, идущего к аноду, и потока, направленного к катоду.</a:t>
            </a:r>
            <a:endParaRPr lang="ru-RU" sz="2800" dirty="0" smtClean="0">
              <a:latin typeface="Times New Roman" pitchFamily="18" charset="0"/>
              <a:cs typeface="Times New Roman" pitchFamily="18" charset="0"/>
            </a:endParaRPr>
          </a:p>
        </p:txBody>
      </p:sp>
      <p:sp>
        <p:nvSpPr>
          <p:cNvPr id="8" name="Прямоугольник 7"/>
          <p:cNvSpPr/>
          <p:nvPr/>
        </p:nvSpPr>
        <p:spPr>
          <a:xfrm>
            <a:off x="3995936" y="1412776"/>
            <a:ext cx="4896544" cy="4832092"/>
          </a:xfrm>
          <a:prstGeom prst="rect">
            <a:avLst/>
          </a:prstGeom>
          <a:solidFill>
            <a:schemeClr val="bg1"/>
          </a:solidFill>
          <a:ln w="73025">
            <a:solidFill>
              <a:srgbClr val="002060"/>
            </a:solidFill>
          </a:ln>
        </p:spPr>
        <p:txBody>
          <a:bodyPr wrap="square">
            <a:spAutoFit/>
          </a:bodyPr>
          <a:lstStyle/>
          <a:p>
            <a:pPr algn="just"/>
            <a:r>
              <a:rPr lang="ru-RU" sz="2800" dirty="0" smtClean="0">
                <a:latin typeface="Times New Roman" pitchFamily="18" charset="0"/>
                <a:cs typeface="Times New Roman" pitchFamily="18" charset="0"/>
              </a:rPr>
              <a:t>	На электродах происходит нейтрализация заряженных частиц. Но, в отличии от электролитов, </a:t>
            </a:r>
            <a:r>
              <a:rPr lang="ru-RU" sz="2800" b="1" dirty="0" smtClean="0">
                <a:latin typeface="Times New Roman" pitchFamily="18" charset="0"/>
                <a:cs typeface="Times New Roman" pitchFamily="18" charset="0"/>
              </a:rPr>
              <a:t>в газах отсутствует выделение веществ на электродах</a:t>
            </a:r>
            <a:r>
              <a:rPr lang="ru-RU" sz="2800" dirty="0" smtClean="0">
                <a:latin typeface="Times New Roman" pitchFamily="18" charset="0"/>
                <a:cs typeface="Times New Roman" pitchFamily="18" charset="0"/>
              </a:rPr>
              <a:t>. Газовые ионы, подойдя к электродам, отдают им свои заряды, превращаются в нейтральные молекулы и диффундируют обратно в газ.</a:t>
            </a:r>
            <a:endParaRPr lang="ru-RU" sz="2800" dirty="0" smtClean="0">
              <a:latin typeface="Times New Roman" pitchFamily="18" charset="0"/>
              <a:cs typeface="Times New Roman" pitchFamily="18" charset="0"/>
            </a:endParaRPr>
          </a:p>
        </p:txBody>
      </p:sp>
      <p:sp>
        <p:nvSpPr>
          <p:cNvPr id="10" name="Прямоугольник 9"/>
          <p:cNvSpPr/>
          <p:nvPr/>
        </p:nvSpPr>
        <p:spPr>
          <a:xfrm>
            <a:off x="3995936" y="1484784"/>
            <a:ext cx="4896544" cy="4832092"/>
          </a:xfrm>
          <a:prstGeom prst="rect">
            <a:avLst/>
          </a:prstGeom>
          <a:solidFill>
            <a:schemeClr val="bg1"/>
          </a:solidFill>
          <a:ln w="73025">
            <a:solidFill>
              <a:srgbClr val="002060"/>
            </a:solidFill>
          </a:ln>
        </p:spPr>
        <p:txBody>
          <a:bodyPr wrap="square">
            <a:spAutoFit/>
          </a:bodyPr>
          <a:lstStyle/>
          <a:p>
            <a:pPr algn="just"/>
            <a:r>
              <a:rPr lang="ru-RU" sz="2800" dirty="0" smtClean="0">
                <a:latin typeface="Times New Roman" pitchFamily="18" charset="0"/>
                <a:cs typeface="Times New Roman" pitchFamily="18" charset="0"/>
              </a:rPr>
              <a:t>	Еще одно отличие: отрицательный заряд при прохождении тока через газ переносится электронами, а не отрицательными ионами.</a:t>
            </a:r>
          </a:p>
          <a:p>
            <a:pPr algn="just"/>
            <a:endParaRPr lang="ru-RU" sz="2800" dirty="0" smtClean="0">
              <a:latin typeface="Times New Roman" pitchFamily="18" charset="0"/>
              <a:cs typeface="Times New Roman" pitchFamily="18" charset="0"/>
            </a:endParaRPr>
          </a:p>
          <a:p>
            <a:pPr algn="just"/>
            <a:endParaRPr lang="ru-RU" sz="2800" dirty="0" smtClean="0">
              <a:latin typeface="Times New Roman" pitchFamily="18" charset="0"/>
              <a:cs typeface="Times New Roman" pitchFamily="18" charset="0"/>
            </a:endParaRPr>
          </a:p>
          <a:p>
            <a:pPr algn="just"/>
            <a:endParaRPr lang="ru-RU" sz="2800" dirty="0" smtClean="0">
              <a:latin typeface="Times New Roman" pitchFamily="18" charset="0"/>
              <a:cs typeface="Times New Roman" pitchFamily="18" charset="0"/>
            </a:endParaRPr>
          </a:p>
          <a:p>
            <a:pPr algn="just"/>
            <a:endParaRPr lang="ru-RU" sz="2800" dirty="0" smtClean="0">
              <a:latin typeface="Times New Roman" pitchFamily="18" charset="0"/>
              <a:cs typeface="Times New Roman" pitchFamily="18" charset="0"/>
            </a:endParaRPr>
          </a:p>
          <a:p>
            <a:pPr algn="just"/>
            <a:endParaRPr lang="ru-RU" sz="2800" dirty="0" smtClean="0">
              <a:latin typeface="Times New Roman" pitchFamily="18" charset="0"/>
              <a:cs typeface="Times New Roman" pitchFamily="18" charset="0"/>
            </a:endParaRPr>
          </a:p>
          <a:p>
            <a:pPr algn="just"/>
            <a:endParaRPr lang="ru-RU" sz="2800" dirty="0" smtClean="0">
              <a:latin typeface="Times New Roman" pitchFamily="18" charset="0"/>
              <a:cs typeface="Times New Roman" pitchFamily="18" charset="0"/>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9874" name="Picture 2"/>
          <p:cNvPicPr>
            <a:picLocks noChangeAspect="1" noChangeArrowheads="1"/>
          </p:cNvPicPr>
          <p:nvPr/>
        </p:nvPicPr>
        <p:blipFill>
          <a:blip r:embed="rId2" cstate="print"/>
          <a:srcRect/>
          <a:stretch>
            <a:fillRect/>
          </a:stretch>
        </p:blipFill>
        <p:spPr bwMode="auto">
          <a:xfrm>
            <a:off x="1331640" y="260647"/>
            <a:ext cx="7416824" cy="5735677"/>
          </a:xfrm>
          <a:prstGeom prst="rect">
            <a:avLst/>
          </a:prstGeom>
          <a:noFill/>
          <a:ln w="9525">
            <a:noFill/>
            <a:miter lim="800000"/>
            <a:headEnd/>
            <a:tailEnd/>
          </a:ln>
        </p:spPr>
      </p:pic>
    </p:spTree>
  </p:cSld>
  <p:clrMapOvr>
    <a:masterClrMapping/>
  </p:clrMapOvr>
  <p:transition spd="slow">
    <p:push/>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1922" name="Picture 2"/>
          <p:cNvPicPr>
            <a:picLocks noChangeAspect="1" noChangeArrowheads="1"/>
          </p:cNvPicPr>
          <p:nvPr/>
        </p:nvPicPr>
        <p:blipFill>
          <a:blip r:embed="rId2" cstate="print"/>
          <a:srcRect/>
          <a:stretch>
            <a:fillRect/>
          </a:stretch>
        </p:blipFill>
        <p:spPr bwMode="auto">
          <a:xfrm>
            <a:off x="1115615" y="260648"/>
            <a:ext cx="7848349" cy="5112568"/>
          </a:xfrm>
          <a:prstGeom prst="rect">
            <a:avLst/>
          </a:prstGeom>
          <a:noFill/>
          <a:ln w="63500">
            <a:solidFill>
              <a:srgbClr val="002060"/>
            </a:solidFill>
            <a:miter lim="800000"/>
            <a:headEnd/>
            <a:tailEnd/>
          </a:ln>
        </p:spPr>
      </p:pic>
    </p:spTree>
  </p:cSld>
  <p:clrMapOvr>
    <a:masterClrMapping/>
  </p:clrMapOvr>
  <p:transition spd="slow">
    <p:push/>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188640"/>
            <a:ext cx="7776864" cy="1231106"/>
          </a:xfrm>
          <a:prstGeom prst="rect">
            <a:avLst/>
          </a:prstGeom>
          <a:solidFill>
            <a:schemeClr val="bg1"/>
          </a:solidFill>
          <a:ln w="73025">
            <a:solidFill>
              <a:srgbClr val="002060"/>
            </a:solidFill>
          </a:ln>
        </p:spPr>
        <p:txBody>
          <a:bodyPr wrap="square">
            <a:spAutoFit/>
          </a:bodyPr>
          <a:lstStyle/>
          <a:p>
            <a:pPr algn="ctr"/>
            <a:r>
              <a:rPr lang="ru-RU" sz="3200" b="1" dirty="0" smtClean="0">
                <a:latin typeface="Times New Roman" pitchFamily="18" charset="0"/>
                <a:cs typeface="Times New Roman" pitchFamily="18" charset="0"/>
              </a:rPr>
              <a:t>Зависимость силы тока от напряжения при несамостоятельном разряд</a:t>
            </a:r>
            <a:r>
              <a:rPr lang="ru-RU" sz="3200" b="1" dirty="0" smtClean="0">
                <a:latin typeface="Times New Roman" pitchFamily="18" charset="0"/>
                <a:cs typeface="Times New Roman" pitchFamily="18" charset="0"/>
              </a:rPr>
              <a:t>е</a:t>
            </a:r>
            <a:endParaRPr lang="ru-RU" sz="3200" b="1" dirty="0" smtClean="0">
              <a:latin typeface="Times New Roman" pitchFamily="18" charset="0"/>
              <a:cs typeface="Times New Roman" pitchFamily="18" charset="0"/>
            </a:endParaRPr>
          </a:p>
          <a:p>
            <a:pPr algn="just"/>
            <a:endParaRPr lang="ru-RU" sz="1000" dirty="0" smtClean="0">
              <a:latin typeface="Times New Roman" pitchFamily="18" charset="0"/>
              <a:cs typeface="Times New Roman" pitchFamily="18" charset="0"/>
            </a:endParaRPr>
          </a:p>
        </p:txBody>
      </p:sp>
      <p:sp>
        <p:nvSpPr>
          <p:cNvPr id="3" name="Прямоугольник 2"/>
          <p:cNvSpPr/>
          <p:nvPr/>
        </p:nvSpPr>
        <p:spPr>
          <a:xfrm>
            <a:off x="1259632" y="1628800"/>
            <a:ext cx="7632848" cy="4401205"/>
          </a:xfrm>
          <a:prstGeom prst="rect">
            <a:avLst/>
          </a:prstGeom>
          <a:solidFill>
            <a:schemeClr val="bg1"/>
          </a:solidFill>
          <a:ln w="73025">
            <a:solidFill>
              <a:srgbClr val="002060"/>
            </a:solidFill>
          </a:ln>
        </p:spPr>
        <p:txBody>
          <a:bodyPr wrap="square">
            <a:spAutoFit/>
          </a:bodyPr>
          <a:lstStyle/>
          <a:p>
            <a:pPr algn="just"/>
            <a:endParaRPr lang="ru-RU" sz="2800" dirty="0" smtClean="0">
              <a:latin typeface="Times New Roman" pitchFamily="18" charset="0"/>
              <a:cs typeface="Times New Roman" pitchFamily="18" charset="0"/>
            </a:endParaRPr>
          </a:p>
          <a:p>
            <a:pPr algn="just"/>
            <a:endParaRPr lang="ru-RU" sz="2800" dirty="0" smtClean="0">
              <a:latin typeface="Times New Roman" pitchFamily="18" charset="0"/>
              <a:cs typeface="Times New Roman" pitchFamily="18" charset="0"/>
            </a:endParaRPr>
          </a:p>
          <a:p>
            <a:pPr algn="just"/>
            <a:endParaRPr lang="ru-RU" sz="2800" dirty="0" smtClean="0">
              <a:latin typeface="Times New Roman" pitchFamily="18" charset="0"/>
              <a:cs typeface="Times New Roman" pitchFamily="18" charset="0"/>
            </a:endParaRPr>
          </a:p>
          <a:p>
            <a:pPr algn="just"/>
            <a:endParaRPr lang="ru-RU" sz="2800" dirty="0" smtClean="0">
              <a:latin typeface="Times New Roman" pitchFamily="18" charset="0"/>
              <a:cs typeface="Times New Roman" pitchFamily="18" charset="0"/>
            </a:endParaRPr>
          </a:p>
          <a:p>
            <a:pPr algn="just"/>
            <a:endParaRPr lang="ru-RU" sz="2800" dirty="0" smtClean="0">
              <a:latin typeface="Times New Roman" pitchFamily="18" charset="0"/>
              <a:cs typeface="Times New Roman" pitchFamily="18" charset="0"/>
            </a:endParaRPr>
          </a:p>
          <a:p>
            <a:pPr algn="just"/>
            <a:endParaRPr lang="ru-RU" sz="2800" dirty="0" smtClean="0">
              <a:latin typeface="Times New Roman" pitchFamily="18" charset="0"/>
              <a:cs typeface="Times New Roman" pitchFamily="18" charset="0"/>
            </a:endParaRPr>
          </a:p>
          <a:p>
            <a:pPr algn="just"/>
            <a:endParaRPr lang="ru-RU" sz="2800" dirty="0" smtClean="0">
              <a:latin typeface="Times New Roman" pitchFamily="18" charset="0"/>
              <a:cs typeface="Times New Roman" pitchFamily="18" charset="0"/>
            </a:endParaRPr>
          </a:p>
          <a:p>
            <a:pPr algn="just"/>
            <a:endParaRPr lang="ru-RU" sz="2800" dirty="0" smtClean="0">
              <a:latin typeface="Times New Roman" pitchFamily="18" charset="0"/>
              <a:cs typeface="Times New Roman" pitchFamily="18" charset="0"/>
            </a:endParaRPr>
          </a:p>
          <a:p>
            <a:pPr algn="just"/>
            <a:endParaRPr lang="ru-RU" sz="2800" dirty="0" smtClean="0">
              <a:latin typeface="Times New Roman" pitchFamily="18" charset="0"/>
              <a:cs typeface="Times New Roman" pitchFamily="18" charset="0"/>
            </a:endParaRPr>
          </a:p>
          <a:p>
            <a:pPr algn="just"/>
            <a:endParaRPr lang="ru-RU" sz="2800" dirty="0" smtClean="0">
              <a:latin typeface="Times New Roman" pitchFamily="18" charset="0"/>
              <a:cs typeface="Times New Roman" pitchFamily="18" charset="0"/>
            </a:endParaRPr>
          </a:p>
        </p:txBody>
      </p:sp>
      <p:pic>
        <p:nvPicPr>
          <p:cNvPr id="5" name="Picture 2"/>
          <p:cNvPicPr>
            <a:picLocks noChangeAspect="1" noChangeArrowheads="1"/>
          </p:cNvPicPr>
          <p:nvPr/>
        </p:nvPicPr>
        <p:blipFill>
          <a:blip r:embed="rId2" cstate="print"/>
          <a:srcRect/>
          <a:stretch>
            <a:fillRect/>
          </a:stretch>
        </p:blipFill>
        <p:spPr bwMode="auto">
          <a:xfrm>
            <a:off x="1331640" y="2564904"/>
            <a:ext cx="3096344" cy="2890834"/>
          </a:xfrm>
          <a:prstGeom prst="rect">
            <a:avLst/>
          </a:prstGeom>
          <a:noFill/>
          <a:ln w="9525">
            <a:noFill/>
            <a:miter lim="800000"/>
            <a:headEnd/>
            <a:tailEnd/>
          </a:ln>
        </p:spPr>
      </p:pic>
      <p:sp>
        <p:nvSpPr>
          <p:cNvPr id="6" name="Прямоугольник 5"/>
          <p:cNvSpPr/>
          <p:nvPr/>
        </p:nvSpPr>
        <p:spPr>
          <a:xfrm>
            <a:off x="2483768" y="1772816"/>
            <a:ext cx="423514" cy="830997"/>
          </a:xfrm>
          <a:prstGeom prst="rect">
            <a:avLst/>
          </a:prstGeom>
        </p:spPr>
        <p:txBody>
          <a:bodyPr wrap="none">
            <a:spAutoFit/>
          </a:bodyPr>
          <a:lstStyle/>
          <a:p>
            <a:r>
              <a:rPr lang="en-US" sz="4800" b="1" dirty="0" smtClean="0">
                <a:solidFill>
                  <a:srgbClr val="C00000"/>
                </a:solidFill>
                <a:latin typeface="Times New Roman" pitchFamily="18" charset="0"/>
                <a:cs typeface="Times New Roman" pitchFamily="18" charset="0"/>
              </a:rPr>
              <a:t>I</a:t>
            </a:r>
            <a:endParaRPr lang="ru-RU" sz="4800" dirty="0">
              <a:solidFill>
                <a:srgbClr val="C00000"/>
              </a:solidFill>
            </a:endParaRPr>
          </a:p>
        </p:txBody>
      </p:sp>
      <p:sp>
        <p:nvSpPr>
          <p:cNvPr id="7" name="Стрелка вниз 6"/>
          <p:cNvSpPr/>
          <p:nvPr/>
        </p:nvSpPr>
        <p:spPr>
          <a:xfrm>
            <a:off x="2843808" y="2060848"/>
            <a:ext cx="216024"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22947" name="Picture 3"/>
          <p:cNvPicPr>
            <a:picLocks noChangeAspect="1" noChangeArrowheads="1"/>
          </p:cNvPicPr>
          <p:nvPr/>
        </p:nvPicPr>
        <p:blipFill>
          <a:blip r:embed="rId3" cstate="print"/>
          <a:srcRect/>
          <a:stretch>
            <a:fillRect/>
          </a:stretch>
        </p:blipFill>
        <p:spPr bwMode="auto">
          <a:xfrm>
            <a:off x="4788024" y="1772816"/>
            <a:ext cx="4010101" cy="2520280"/>
          </a:xfrm>
          <a:prstGeom prst="rect">
            <a:avLst/>
          </a:prstGeom>
          <a:noFill/>
          <a:ln w="34925">
            <a:solidFill>
              <a:srgbClr val="0070C0"/>
            </a:solidFill>
            <a:miter lim="800000"/>
            <a:headEnd/>
            <a:tailEnd/>
          </a:ln>
        </p:spPr>
      </p:pic>
      <p:sp>
        <p:nvSpPr>
          <p:cNvPr id="10" name="Прямоугольник 9"/>
          <p:cNvSpPr/>
          <p:nvPr/>
        </p:nvSpPr>
        <p:spPr>
          <a:xfrm>
            <a:off x="395536" y="4509120"/>
            <a:ext cx="8496944" cy="1815882"/>
          </a:xfrm>
          <a:prstGeom prst="rect">
            <a:avLst/>
          </a:prstGeom>
          <a:solidFill>
            <a:schemeClr val="bg1"/>
          </a:solidFill>
          <a:ln w="73025">
            <a:solidFill>
              <a:srgbClr val="0070C0"/>
            </a:solidFill>
          </a:ln>
        </p:spPr>
        <p:txBody>
          <a:bodyPr wrap="square">
            <a:spAutoFit/>
          </a:bodyPr>
          <a:lstStyle/>
          <a:p>
            <a:pPr algn="just"/>
            <a:r>
              <a:rPr lang="ru-RU" sz="2800" dirty="0" smtClean="0">
                <a:latin typeface="Times New Roman" pitchFamily="18" charset="0"/>
                <a:cs typeface="Times New Roman" pitchFamily="18" charset="0"/>
              </a:rPr>
              <a:t>	При небольшой разности потенциалов возникает газовый разряд. Но из-за рекомбинации не все ионы доходят до электродов, часть образует нейтральные молекулы.</a:t>
            </a:r>
            <a:endParaRPr lang="ru-RU" sz="2800" dirty="0" smtClean="0">
              <a:latin typeface="Times New Roman" pitchFamily="18" charset="0"/>
              <a:cs typeface="Times New Roman" pitchFamily="18" charset="0"/>
            </a:endParaRPr>
          </a:p>
        </p:txBody>
      </p:sp>
      <p:sp>
        <p:nvSpPr>
          <p:cNvPr id="11" name="Прямоугольник 10"/>
          <p:cNvSpPr/>
          <p:nvPr/>
        </p:nvSpPr>
        <p:spPr>
          <a:xfrm>
            <a:off x="395536" y="4581128"/>
            <a:ext cx="8496944" cy="2246769"/>
          </a:xfrm>
          <a:prstGeom prst="rect">
            <a:avLst/>
          </a:prstGeom>
          <a:solidFill>
            <a:schemeClr val="bg1"/>
          </a:solidFill>
          <a:ln w="73025">
            <a:solidFill>
              <a:srgbClr val="0070C0"/>
            </a:solidFill>
          </a:ln>
        </p:spPr>
        <p:txBody>
          <a:bodyPr wrap="square">
            <a:spAutoFit/>
          </a:bodyPr>
          <a:lstStyle/>
          <a:p>
            <a:pPr algn="just"/>
            <a:r>
              <a:rPr lang="ru-RU" sz="2800" dirty="0" smtClean="0">
                <a:latin typeface="Times New Roman" pitchFamily="18" charset="0"/>
                <a:cs typeface="Times New Roman" pitchFamily="18" charset="0"/>
              </a:rPr>
              <a:t>	При увеличении разности потенциалов доля заряженных частиц, достигающих электродов растет, т.к. при большем напряжении ионы движутся с большей скоростью и у них меньше времени для воссоединения в нейтральные молекулы.</a:t>
            </a:r>
            <a:endParaRPr lang="ru-RU" sz="2800" dirty="0" smtClean="0">
              <a:latin typeface="Times New Roman" pitchFamily="18" charset="0"/>
              <a:cs typeface="Times New Roman" pitchFamily="18" charset="0"/>
            </a:endParaRPr>
          </a:p>
        </p:txBody>
      </p:sp>
      <p:sp>
        <p:nvSpPr>
          <p:cNvPr id="12" name="Прямоугольник 11"/>
          <p:cNvSpPr/>
          <p:nvPr/>
        </p:nvSpPr>
        <p:spPr>
          <a:xfrm>
            <a:off x="395536" y="4611231"/>
            <a:ext cx="8496944" cy="2246769"/>
          </a:xfrm>
          <a:prstGeom prst="rect">
            <a:avLst/>
          </a:prstGeom>
          <a:solidFill>
            <a:schemeClr val="bg1"/>
          </a:solidFill>
          <a:ln w="73025">
            <a:solidFill>
              <a:srgbClr val="0070C0"/>
            </a:solidFill>
          </a:ln>
        </p:spPr>
        <p:txBody>
          <a:bodyPr wrap="square">
            <a:spAutoFit/>
          </a:bodyPr>
          <a:lstStyle/>
          <a:p>
            <a:pPr algn="just"/>
            <a:r>
              <a:rPr lang="ru-RU" sz="2800" dirty="0" smtClean="0">
                <a:latin typeface="Times New Roman" pitchFamily="18" charset="0"/>
                <a:cs typeface="Times New Roman" pitchFamily="18" charset="0"/>
              </a:rPr>
              <a:t>	При определенном напряжении наступает момент, когда все заряженные частицы, образующиеся за секунду достигают за это время электродов. Т.е. ток достигает насыщения.</a:t>
            </a:r>
          </a:p>
          <a:p>
            <a:pPr algn="just"/>
            <a:endParaRPr lang="ru-RU" sz="2800" dirty="0" smtClean="0">
              <a:latin typeface="Times New Roman" pitchFamily="18" charset="0"/>
              <a:cs typeface="Times New Roman" pitchFamily="18" charset="0"/>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9" presetClass="entr" presetSubtype="0" fill="hold" nodeType="clickEffect">
                                  <p:stCondLst>
                                    <p:cond delay="0"/>
                                  </p:stCondLst>
                                  <p:childTnLst>
                                    <p:set>
                                      <p:cBhvr>
                                        <p:cTn id="16" dur="1" fill="hold">
                                          <p:stCondLst>
                                            <p:cond delay="0"/>
                                          </p:stCondLst>
                                        </p:cTn>
                                        <p:tgtEl>
                                          <p:spTgt spid="722947"/>
                                        </p:tgtEl>
                                        <p:attrNameLst>
                                          <p:attrName>style.visibility</p:attrName>
                                        </p:attrNameLst>
                                      </p:cBhvr>
                                      <p:to>
                                        <p:strVal val="visible"/>
                                      </p:to>
                                    </p:set>
                                    <p:anim calcmode="lin" valueType="num">
                                      <p:cBhvr>
                                        <p:cTn id="17" dur="1000" fill="hold"/>
                                        <p:tgtEl>
                                          <p:spTgt spid="722947"/>
                                        </p:tgtEl>
                                        <p:attrNameLst>
                                          <p:attrName>ppt_x</p:attrName>
                                        </p:attrNameLst>
                                      </p:cBhvr>
                                      <p:tavLst>
                                        <p:tav tm="0">
                                          <p:val>
                                            <p:strVal val="#ppt_x-.2"/>
                                          </p:val>
                                        </p:tav>
                                        <p:tav tm="100000">
                                          <p:val>
                                            <p:strVal val="#ppt_x"/>
                                          </p:val>
                                        </p:tav>
                                      </p:tavLst>
                                    </p:anim>
                                    <p:anim calcmode="lin" valueType="num">
                                      <p:cBhvr>
                                        <p:cTn id="18" dur="1000" fill="hold"/>
                                        <p:tgtEl>
                                          <p:spTgt spid="722947"/>
                                        </p:tgtEl>
                                        <p:attrNameLst>
                                          <p:attrName>ppt_y</p:attrName>
                                        </p:attrNameLst>
                                      </p:cBhvr>
                                      <p:tavLst>
                                        <p:tav tm="0">
                                          <p:val>
                                            <p:strVal val="#ppt_y"/>
                                          </p:val>
                                        </p:tav>
                                        <p:tav tm="100000">
                                          <p:val>
                                            <p:strVal val="#ppt_y"/>
                                          </p:val>
                                        </p:tav>
                                      </p:tavLst>
                                    </p:anim>
                                    <p:animEffect transition="in" filter="wipe(right)" prLst="gradientSize: 0.1">
                                      <p:cBhvr>
                                        <p:cTn id="19" dur="1000"/>
                                        <p:tgtEl>
                                          <p:spTgt spid="722947"/>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500" fill="hold"/>
                                        <p:tgtEl>
                                          <p:spTgt spid="10"/>
                                        </p:tgtEl>
                                        <p:attrNameLst>
                                          <p:attrName>ppt_x</p:attrName>
                                        </p:attrNameLst>
                                      </p:cBhvr>
                                      <p:tavLst>
                                        <p:tav tm="0">
                                          <p:val>
                                            <p:strVal val="#ppt_x"/>
                                          </p:val>
                                        </p:tav>
                                        <p:tav tm="100000">
                                          <p:val>
                                            <p:strVal val="#ppt_x"/>
                                          </p:val>
                                        </p:tav>
                                      </p:tavLst>
                                    </p:anim>
                                    <p:anim calcmode="lin" valueType="num">
                                      <p:cBhvr additive="base">
                                        <p:cTn id="25"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additive="base">
                                        <p:cTn id="30" dur="500" fill="hold"/>
                                        <p:tgtEl>
                                          <p:spTgt spid="11"/>
                                        </p:tgtEl>
                                        <p:attrNameLst>
                                          <p:attrName>ppt_x</p:attrName>
                                        </p:attrNameLst>
                                      </p:cBhvr>
                                      <p:tavLst>
                                        <p:tav tm="0">
                                          <p:val>
                                            <p:strVal val="#ppt_x"/>
                                          </p:val>
                                        </p:tav>
                                        <p:tav tm="100000">
                                          <p:val>
                                            <p:strVal val="#ppt_x"/>
                                          </p:val>
                                        </p:tav>
                                      </p:tavLst>
                                    </p:anim>
                                    <p:anim calcmode="lin" valueType="num">
                                      <p:cBhvr additive="base">
                                        <p:cTn id="31"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 calcmode="lin" valueType="num">
                                      <p:cBhvr additive="base">
                                        <p:cTn id="36" dur="500" fill="hold"/>
                                        <p:tgtEl>
                                          <p:spTgt spid="12"/>
                                        </p:tgtEl>
                                        <p:attrNameLst>
                                          <p:attrName>ppt_x</p:attrName>
                                        </p:attrNameLst>
                                      </p:cBhvr>
                                      <p:tavLst>
                                        <p:tav tm="0">
                                          <p:val>
                                            <p:strVal val="#ppt_x"/>
                                          </p:val>
                                        </p:tav>
                                        <p:tav tm="100000">
                                          <p:val>
                                            <p:strVal val="#ppt_x"/>
                                          </p:val>
                                        </p:tav>
                                      </p:tavLst>
                                    </p:anim>
                                    <p:anim calcmode="lin" valueType="num">
                                      <p:cBhvr additive="base">
                                        <p:cTn id="37"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10" grpId="0" animBg="1"/>
      <p:bldP spid="11" grpId="0" animBg="1"/>
      <p:bldP spid="1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2" cstate="print"/>
          <a:srcRect/>
          <a:stretch>
            <a:fillRect/>
          </a:stretch>
        </p:blipFill>
        <p:spPr bwMode="auto">
          <a:xfrm>
            <a:off x="2411760" y="332656"/>
            <a:ext cx="5112568" cy="3213162"/>
          </a:xfrm>
          <a:prstGeom prst="rect">
            <a:avLst/>
          </a:prstGeom>
          <a:noFill/>
          <a:ln w="34925">
            <a:solidFill>
              <a:srgbClr val="C00000"/>
            </a:solidFill>
            <a:miter lim="800000"/>
            <a:headEnd/>
            <a:tailEnd/>
          </a:ln>
        </p:spPr>
      </p:pic>
      <p:sp>
        <p:nvSpPr>
          <p:cNvPr id="4" name="Прямоугольник 3"/>
          <p:cNvSpPr/>
          <p:nvPr/>
        </p:nvSpPr>
        <p:spPr>
          <a:xfrm>
            <a:off x="1475656" y="3933056"/>
            <a:ext cx="7200800" cy="1815882"/>
          </a:xfrm>
          <a:prstGeom prst="rect">
            <a:avLst/>
          </a:prstGeom>
          <a:solidFill>
            <a:schemeClr val="bg1"/>
          </a:solidFill>
          <a:ln w="73025">
            <a:solidFill>
              <a:srgbClr val="0070C0"/>
            </a:solidFill>
          </a:ln>
        </p:spPr>
        <p:txBody>
          <a:bodyPr wrap="square">
            <a:spAutoFit/>
          </a:bodyPr>
          <a:lstStyle/>
          <a:p>
            <a:pPr algn="just"/>
            <a:r>
              <a:rPr lang="ru-RU" sz="2800" dirty="0" smtClean="0">
                <a:latin typeface="Times New Roman" pitchFamily="18" charset="0"/>
                <a:cs typeface="Times New Roman" pitchFamily="18" charset="0"/>
              </a:rPr>
              <a:t>	Вольт - амперная характеристика при несамостоятельном разряде в газах является нелинейной. Т.е. закон Ома выполняется только при малых напряжениях.</a:t>
            </a:r>
            <a:endParaRPr lang="ru-RU" sz="2800" dirty="0" smtClean="0">
              <a:latin typeface="Times New Roman" pitchFamily="18" charset="0"/>
              <a:cs typeface="Times New Roman" pitchFamily="18" charset="0"/>
            </a:endParaRPr>
          </a:p>
        </p:txBody>
      </p:sp>
    </p:spTree>
  </p:cSld>
  <p:clrMapOvr>
    <a:masterClrMapping/>
  </p:clrMapOvr>
  <p:transition spd="slow">
    <p:push/>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3970" name="Picture 2"/>
          <p:cNvPicPr>
            <a:picLocks noChangeAspect="1" noChangeArrowheads="1"/>
          </p:cNvPicPr>
          <p:nvPr/>
        </p:nvPicPr>
        <p:blipFill>
          <a:blip r:embed="rId2" cstate="print"/>
          <a:srcRect/>
          <a:stretch>
            <a:fillRect/>
          </a:stretch>
        </p:blipFill>
        <p:spPr bwMode="auto">
          <a:xfrm>
            <a:off x="1187623" y="260648"/>
            <a:ext cx="7703498" cy="5832648"/>
          </a:xfrm>
          <a:prstGeom prst="rect">
            <a:avLst/>
          </a:prstGeom>
          <a:noFill/>
          <a:ln w="57150">
            <a:solidFill>
              <a:srgbClr val="002060"/>
            </a:solidFill>
            <a:miter lim="800000"/>
            <a:headEnd/>
            <a:tailEnd/>
          </a:ln>
        </p:spPr>
      </p:pic>
    </p:spTree>
  </p:cSld>
  <p:clrMapOvr>
    <a:masterClrMapping/>
  </p:clrMapOvr>
  <p:transition spd="slow">
    <p:push/>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4995" name="Picture 3"/>
          <p:cNvPicPr>
            <a:picLocks noChangeAspect="1" noChangeArrowheads="1"/>
          </p:cNvPicPr>
          <p:nvPr/>
        </p:nvPicPr>
        <p:blipFill>
          <a:blip r:embed="rId2" cstate="print"/>
          <a:srcRect/>
          <a:stretch>
            <a:fillRect/>
          </a:stretch>
        </p:blipFill>
        <p:spPr bwMode="auto">
          <a:xfrm>
            <a:off x="1619672" y="260648"/>
            <a:ext cx="4392488" cy="3099605"/>
          </a:xfrm>
          <a:prstGeom prst="rect">
            <a:avLst/>
          </a:prstGeom>
          <a:noFill/>
          <a:ln w="47625">
            <a:solidFill>
              <a:srgbClr val="C00000"/>
            </a:solidFill>
            <a:miter lim="800000"/>
            <a:headEnd/>
            <a:tailEnd/>
          </a:ln>
        </p:spPr>
      </p:pic>
      <p:sp>
        <p:nvSpPr>
          <p:cNvPr id="4" name="Прямоугольник 3"/>
          <p:cNvSpPr/>
          <p:nvPr/>
        </p:nvSpPr>
        <p:spPr>
          <a:xfrm>
            <a:off x="1115616" y="3501008"/>
            <a:ext cx="7776864" cy="3108543"/>
          </a:xfrm>
          <a:prstGeom prst="rect">
            <a:avLst/>
          </a:prstGeom>
          <a:solidFill>
            <a:schemeClr val="bg1"/>
          </a:solidFill>
          <a:ln w="73025">
            <a:solidFill>
              <a:srgbClr val="0070C0"/>
            </a:solidFill>
          </a:ln>
        </p:spPr>
        <p:txBody>
          <a:bodyPr wrap="square">
            <a:spAutoFit/>
          </a:bodyPr>
          <a:lstStyle/>
          <a:p>
            <a:pPr algn="just"/>
            <a:r>
              <a:rPr lang="ru-RU" sz="2800" dirty="0" smtClean="0">
                <a:latin typeface="Times New Roman" pitchFamily="18" charset="0"/>
                <a:cs typeface="Times New Roman" pitchFamily="18" charset="0"/>
              </a:rPr>
              <a:t>	Если после достижения насыщения продолжать увеличивать разность потенциалов, то сила тока при достаточно большом напряжении станет резко возрастать. Это означает, что в газе появились дополнительные ионы сверх тех, которые образуются за счет действия ионизатора.</a:t>
            </a:r>
            <a:endParaRPr lang="ru-RU" sz="2800" dirty="0" smtClean="0">
              <a:latin typeface="Times New Roman" pitchFamily="18" charset="0"/>
              <a:cs typeface="Times New Roman" pitchFamily="18" charset="0"/>
            </a:endParaRPr>
          </a:p>
        </p:txBody>
      </p:sp>
      <p:sp>
        <p:nvSpPr>
          <p:cNvPr id="6" name="Прямоугольник 5"/>
          <p:cNvSpPr/>
          <p:nvPr/>
        </p:nvSpPr>
        <p:spPr>
          <a:xfrm>
            <a:off x="1187624" y="3573016"/>
            <a:ext cx="7776864" cy="3108543"/>
          </a:xfrm>
          <a:prstGeom prst="rect">
            <a:avLst/>
          </a:prstGeom>
          <a:solidFill>
            <a:schemeClr val="bg1"/>
          </a:solidFill>
          <a:ln w="73025">
            <a:solidFill>
              <a:srgbClr val="0070C0"/>
            </a:solidFill>
          </a:ln>
        </p:spPr>
        <p:txBody>
          <a:bodyPr wrap="square">
            <a:spAutoFit/>
          </a:bodyPr>
          <a:lstStyle/>
          <a:p>
            <a:pPr algn="just"/>
            <a:r>
              <a:rPr lang="ru-RU" sz="2800" dirty="0" smtClean="0">
                <a:latin typeface="Times New Roman" pitchFamily="18" charset="0"/>
                <a:cs typeface="Times New Roman" pitchFamily="18" charset="0"/>
              </a:rPr>
              <a:t>	Сила тока может вырасти в сотни и тысячи раз, а число заряженных частиц может стать таким, что внешний ионизатор уже не будет нужен для поддержания разряда. </a:t>
            </a:r>
          </a:p>
          <a:p>
            <a:pPr algn="just"/>
            <a:r>
              <a:rPr lang="ru-RU" sz="2800" dirty="0" smtClean="0">
                <a:latin typeface="Times New Roman" pitchFamily="18" charset="0"/>
                <a:cs typeface="Times New Roman" pitchFamily="18" charset="0"/>
              </a:rPr>
              <a:t>	</a:t>
            </a:r>
            <a:r>
              <a:rPr lang="ru-RU" sz="2800" dirty="0" smtClean="0">
                <a:latin typeface="Times New Roman" pitchFamily="18" charset="0"/>
                <a:cs typeface="Times New Roman" pitchFamily="18" charset="0"/>
              </a:rPr>
              <a:t>Такой разряд называется </a:t>
            </a:r>
            <a:r>
              <a:rPr lang="ru-RU" sz="2800" b="1" u="sng" dirty="0" smtClean="0">
                <a:latin typeface="Times New Roman" pitchFamily="18" charset="0"/>
                <a:cs typeface="Times New Roman" pitchFamily="18" charset="0"/>
              </a:rPr>
              <a:t>самостоятельным</a:t>
            </a:r>
            <a:r>
              <a:rPr lang="ru-RU" sz="2800" dirty="0" smtClean="0">
                <a:latin typeface="Times New Roman" pitchFamily="18" charset="0"/>
                <a:cs typeface="Times New Roman" pitchFamily="18" charset="0"/>
              </a:rPr>
              <a:t>.</a:t>
            </a:r>
          </a:p>
          <a:p>
            <a:pPr algn="just"/>
            <a:endParaRPr lang="ru-RU" sz="2800" dirty="0" smtClean="0">
              <a:latin typeface="Times New Roman" pitchFamily="18" charset="0"/>
              <a:cs typeface="Times New Roman" pitchFamily="18" charset="0"/>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ppt_x</p:attrName>
                                        </p:attrNameLst>
                                      </p:cBhvr>
                                      <p:tavLst>
                                        <p:tav tm="0">
                                          <p:val>
                                            <p:strVal val="#ppt_x-.2"/>
                                          </p:val>
                                        </p:tav>
                                        <p:tav tm="100000">
                                          <p:val>
                                            <p:strVal val="#ppt_x"/>
                                          </p:val>
                                        </p:tav>
                                      </p:tavLst>
                                    </p:anim>
                                    <p:anim calcmode="lin" valueType="num">
                                      <p:cBhvr>
                                        <p:cTn id="8"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115616" y="188640"/>
            <a:ext cx="7776864" cy="1723549"/>
          </a:xfrm>
          <a:prstGeom prst="rect">
            <a:avLst/>
          </a:prstGeom>
          <a:solidFill>
            <a:schemeClr val="bg1"/>
          </a:solidFill>
          <a:ln w="73025">
            <a:solidFill>
              <a:srgbClr val="002060"/>
            </a:solidFill>
          </a:ln>
        </p:spPr>
        <p:txBody>
          <a:bodyPr wrap="square">
            <a:spAutoFit/>
          </a:bodyPr>
          <a:lstStyle/>
          <a:p>
            <a:pPr algn="ctr"/>
            <a:r>
              <a:rPr lang="ru-RU" sz="3200" b="1" dirty="0" smtClean="0">
                <a:latin typeface="Times New Roman" pitchFamily="18" charset="0"/>
                <a:cs typeface="Times New Roman" pitchFamily="18" charset="0"/>
              </a:rPr>
              <a:t>Какова причина резкого увеличения числа заряженных частиц при больших напряжениях?</a:t>
            </a:r>
          </a:p>
          <a:p>
            <a:pPr algn="just"/>
            <a:endParaRPr lang="ru-RU" sz="1000" dirty="0" smtClean="0">
              <a:latin typeface="Times New Roman" pitchFamily="18" charset="0"/>
              <a:cs typeface="Times New Roman" pitchFamily="18" charset="0"/>
            </a:endParaRPr>
          </a:p>
        </p:txBody>
      </p:sp>
      <p:sp>
        <p:nvSpPr>
          <p:cNvPr id="4" name="Прямоугольник 3"/>
          <p:cNvSpPr/>
          <p:nvPr/>
        </p:nvSpPr>
        <p:spPr>
          <a:xfrm>
            <a:off x="323528" y="2204864"/>
            <a:ext cx="8568952" cy="3539430"/>
          </a:xfrm>
          <a:prstGeom prst="rect">
            <a:avLst/>
          </a:prstGeom>
          <a:solidFill>
            <a:schemeClr val="bg1"/>
          </a:solidFill>
        </p:spPr>
        <p:txBody>
          <a:bodyPr wrap="square">
            <a:spAutoFit/>
          </a:bodyPr>
          <a:lstStyle/>
          <a:p>
            <a:pPr algn="just"/>
            <a:r>
              <a:rPr lang="ru-RU" sz="2400" dirty="0" smtClean="0">
                <a:latin typeface="Times New Roman" pitchFamily="18" charset="0"/>
                <a:cs typeface="Times New Roman" pitchFamily="18" charset="0"/>
              </a:rPr>
              <a:t>	</a:t>
            </a:r>
            <a:r>
              <a:rPr lang="ru-RU" sz="2800" dirty="0" smtClean="0">
                <a:latin typeface="Times New Roman" pitchFamily="18" charset="0"/>
                <a:cs typeface="Times New Roman" pitchFamily="18" charset="0"/>
              </a:rPr>
              <a:t>Электрон (</a:t>
            </a:r>
            <a:r>
              <a:rPr lang="en-US" sz="2800" b="1" dirty="0" smtClean="0">
                <a:latin typeface="Times New Roman" pitchFamily="18" charset="0"/>
                <a:cs typeface="Times New Roman" pitchFamily="18" charset="0"/>
              </a:rPr>
              <a:t>e</a:t>
            </a:r>
            <a:r>
              <a:rPr lang="en-US" sz="2800" dirty="0" smtClean="0">
                <a:latin typeface="Times New Roman" pitchFamily="18" charset="0"/>
                <a:cs typeface="Times New Roman" pitchFamily="18" charset="0"/>
              </a:rPr>
              <a:t>)</a:t>
            </a:r>
            <a:r>
              <a:rPr lang="ru-RU" sz="2800" dirty="0" smtClean="0">
                <a:latin typeface="Times New Roman" pitchFamily="18" charset="0"/>
                <a:cs typeface="Times New Roman" pitchFamily="18" charset="0"/>
              </a:rPr>
              <a:t>, ускоряясь электрическим полем, сталкивается с ионами и нейтральными молекулами. В промежутках между двумя последовательными столкновениями энергия </a:t>
            </a:r>
            <a:r>
              <a:rPr lang="ru-RU" sz="2800" b="1" dirty="0" smtClean="0">
                <a:latin typeface="Times New Roman" pitchFamily="18" charset="0"/>
                <a:cs typeface="Times New Roman" pitchFamily="18" charset="0"/>
              </a:rPr>
              <a:t>е</a:t>
            </a:r>
            <a:r>
              <a:rPr lang="en-US" sz="2800" b="1" dirty="0" smtClean="0">
                <a:latin typeface="Times New Roman" pitchFamily="18" charset="0"/>
                <a:cs typeface="Times New Roman" pitchFamily="18" charset="0"/>
              </a:rPr>
              <a:t> </a:t>
            </a:r>
            <a:r>
              <a:rPr lang="ru-RU" sz="2800" dirty="0" smtClean="0">
                <a:latin typeface="Times New Roman" pitchFamily="18" charset="0"/>
                <a:cs typeface="Times New Roman" pitchFamily="18" charset="0"/>
              </a:rPr>
              <a:t>увеличивается из-за работы сил электрического поля.</a:t>
            </a:r>
          </a:p>
          <a:p>
            <a:pPr algn="ctr"/>
            <a:r>
              <a:rPr lang="ru-RU" sz="2800" b="1" dirty="0" smtClean="0">
                <a:latin typeface="Times New Roman" pitchFamily="18" charset="0"/>
                <a:cs typeface="Times New Roman" pitchFamily="18" charset="0"/>
              </a:rPr>
              <a:t>Чем больше разность потенциалов между электродами, тем больше напряженность электрического поля.</a:t>
            </a:r>
            <a:endParaRPr lang="ru-RU" sz="2800" b="1" dirty="0">
              <a:latin typeface="Times New Roman" pitchFamily="18" charset="0"/>
              <a:cs typeface="Times New Roman" pitchFamily="18" charset="0"/>
            </a:endParaRPr>
          </a:p>
        </p:txBody>
      </p:sp>
      <p:pic>
        <p:nvPicPr>
          <p:cNvPr id="726020" name="Picture 4"/>
          <p:cNvPicPr>
            <a:picLocks noChangeAspect="1" noChangeArrowheads="1"/>
          </p:cNvPicPr>
          <p:nvPr/>
        </p:nvPicPr>
        <p:blipFill>
          <a:blip r:embed="rId2" cstate="print"/>
          <a:srcRect/>
          <a:stretch>
            <a:fillRect/>
          </a:stretch>
        </p:blipFill>
        <p:spPr bwMode="auto">
          <a:xfrm>
            <a:off x="6444208" y="5373216"/>
            <a:ext cx="2518625" cy="1224136"/>
          </a:xfrm>
          <a:prstGeom prst="rect">
            <a:avLst/>
          </a:prstGeom>
          <a:noFill/>
          <a:ln w="19050">
            <a:solidFill>
              <a:srgbClr val="C00000"/>
            </a:solidFill>
            <a:miter lim="800000"/>
            <a:headEnd/>
            <a:tailEnd/>
          </a:ln>
        </p:spPr>
      </p:pic>
    </p:spTree>
  </p:cSld>
  <p:clrMapOvr>
    <a:masterClrMapping/>
  </p:clrMapOvr>
  <p:transition spd="slow">
    <p:push/>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2" cstate="print"/>
          <a:srcRect/>
          <a:stretch>
            <a:fillRect/>
          </a:stretch>
        </p:blipFill>
        <p:spPr bwMode="auto">
          <a:xfrm>
            <a:off x="4067944" y="3573016"/>
            <a:ext cx="1656184" cy="913025"/>
          </a:xfrm>
          <a:prstGeom prst="rect">
            <a:avLst/>
          </a:prstGeom>
          <a:noFill/>
          <a:ln w="9525">
            <a:solidFill>
              <a:srgbClr val="C00000"/>
            </a:solidFill>
            <a:miter lim="800000"/>
            <a:headEnd/>
            <a:tailEnd/>
          </a:ln>
        </p:spPr>
      </p:pic>
      <p:sp>
        <p:nvSpPr>
          <p:cNvPr id="3" name="Прямоугольник 2"/>
          <p:cNvSpPr/>
          <p:nvPr/>
        </p:nvSpPr>
        <p:spPr>
          <a:xfrm>
            <a:off x="1115616" y="188640"/>
            <a:ext cx="7776864" cy="1723549"/>
          </a:xfrm>
          <a:prstGeom prst="rect">
            <a:avLst/>
          </a:prstGeom>
          <a:solidFill>
            <a:schemeClr val="bg1"/>
          </a:solidFill>
          <a:ln w="73025">
            <a:solidFill>
              <a:srgbClr val="002060"/>
            </a:solidFill>
          </a:ln>
        </p:spPr>
        <p:txBody>
          <a:bodyPr wrap="square">
            <a:spAutoFit/>
          </a:bodyPr>
          <a:lstStyle/>
          <a:p>
            <a:pPr algn="ctr"/>
            <a:r>
              <a:rPr lang="ru-RU" sz="3200" b="1" dirty="0" smtClean="0">
                <a:latin typeface="Times New Roman" pitchFamily="18" charset="0"/>
                <a:cs typeface="Times New Roman" pitchFamily="18" charset="0"/>
              </a:rPr>
              <a:t>Какова причина резкого увеличения числа заряженных частиц при больших напряжениях?</a:t>
            </a:r>
          </a:p>
          <a:p>
            <a:pPr algn="just"/>
            <a:endParaRPr lang="ru-RU" sz="1000" dirty="0" smtClean="0">
              <a:latin typeface="Times New Roman" pitchFamily="18" charset="0"/>
              <a:cs typeface="Times New Roman" pitchFamily="18" charset="0"/>
            </a:endParaRPr>
          </a:p>
        </p:txBody>
      </p:sp>
      <p:sp>
        <p:nvSpPr>
          <p:cNvPr id="4" name="Прямоугольник 3"/>
          <p:cNvSpPr/>
          <p:nvPr/>
        </p:nvSpPr>
        <p:spPr>
          <a:xfrm>
            <a:off x="1187624" y="2060848"/>
            <a:ext cx="7643866" cy="4401205"/>
          </a:xfrm>
          <a:prstGeom prst="rect">
            <a:avLst/>
          </a:prstGeom>
        </p:spPr>
        <p:txBody>
          <a:bodyPr wrap="square">
            <a:spAutoFit/>
          </a:bodyPr>
          <a:lstStyle/>
          <a:p>
            <a:pPr algn="just"/>
            <a:r>
              <a:rPr lang="ru-RU" sz="2400" dirty="0" smtClean="0">
                <a:latin typeface="Times New Roman" pitchFamily="18" charset="0"/>
                <a:cs typeface="Times New Roman" pitchFamily="18" charset="0"/>
              </a:rPr>
              <a:t>	</a:t>
            </a:r>
            <a:r>
              <a:rPr lang="ru-RU" sz="2800" dirty="0" smtClean="0">
                <a:latin typeface="Times New Roman" pitchFamily="18" charset="0"/>
                <a:cs typeface="Times New Roman" pitchFamily="18" charset="0"/>
              </a:rPr>
              <a:t>Если кинетическая энергия </a:t>
            </a:r>
            <a:r>
              <a:rPr lang="ru-RU" sz="2800" b="1" dirty="0" smtClean="0">
                <a:latin typeface="Times New Roman" pitchFamily="18" charset="0"/>
                <a:cs typeface="Times New Roman" pitchFamily="18" charset="0"/>
              </a:rPr>
              <a:t>е</a:t>
            </a:r>
            <a:r>
              <a:rPr lang="ru-RU" sz="2800" dirty="0" smtClean="0">
                <a:latin typeface="Times New Roman" pitchFamily="18" charset="0"/>
                <a:cs typeface="Times New Roman" pitchFamily="18" charset="0"/>
              </a:rPr>
              <a:t> превосходит работу, которую нужно совершить, чтобы ионизовать нейтральный атом (молекулу) ,</a:t>
            </a:r>
          </a:p>
          <a:p>
            <a:pPr algn="just"/>
            <a:endParaRPr lang="ru-RU" sz="2800" b="1" dirty="0" smtClean="0">
              <a:latin typeface="Times New Roman" pitchFamily="18" charset="0"/>
              <a:cs typeface="Times New Roman" pitchFamily="18" charset="0"/>
            </a:endParaRPr>
          </a:p>
          <a:p>
            <a:pPr algn="just"/>
            <a:endParaRPr lang="ru-RU" sz="2800" b="1" dirty="0" smtClean="0">
              <a:latin typeface="Times New Roman" pitchFamily="18" charset="0"/>
              <a:cs typeface="Times New Roman" pitchFamily="18" charset="0"/>
            </a:endParaRPr>
          </a:p>
          <a:p>
            <a:pPr algn="just"/>
            <a:endParaRPr lang="ru-RU" sz="2800" b="1" dirty="0" smtClean="0">
              <a:latin typeface="Times New Roman" pitchFamily="18" charset="0"/>
              <a:cs typeface="Times New Roman" pitchFamily="18" charset="0"/>
            </a:endParaRPr>
          </a:p>
          <a:p>
            <a:pPr algn="just"/>
            <a:r>
              <a:rPr lang="ru-RU" sz="2800" dirty="0" smtClean="0">
                <a:latin typeface="Times New Roman" pitchFamily="18" charset="0"/>
                <a:cs typeface="Times New Roman" pitchFamily="18" charset="0"/>
              </a:rPr>
              <a:t>т</a:t>
            </a:r>
            <a:r>
              <a:rPr lang="ru-RU" sz="2800" dirty="0" smtClean="0">
                <a:latin typeface="Times New Roman" pitchFamily="18" charset="0"/>
                <a:cs typeface="Times New Roman" pitchFamily="18" charset="0"/>
              </a:rPr>
              <a:t>о при столкновении </a:t>
            </a:r>
            <a:r>
              <a:rPr lang="ru-RU" sz="2800" b="1" dirty="0" smtClean="0">
                <a:latin typeface="Times New Roman" pitchFamily="18" charset="0"/>
                <a:cs typeface="Times New Roman" pitchFamily="18" charset="0"/>
              </a:rPr>
              <a:t>е </a:t>
            </a:r>
            <a:r>
              <a:rPr lang="ru-RU" sz="2800" dirty="0" smtClean="0">
                <a:latin typeface="Times New Roman" pitchFamily="18" charset="0"/>
                <a:cs typeface="Times New Roman" pitchFamily="18" charset="0"/>
              </a:rPr>
              <a:t>с атомом (молекулой) происходит его (её) ионизация, называемая </a:t>
            </a:r>
            <a:r>
              <a:rPr lang="ru-RU" sz="2800" b="1" dirty="0" smtClean="0">
                <a:latin typeface="Times New Roman" pitchFamily="18" charset="0"/>
                <a:cs typeface="Times New Roman" pitchFamily="18" charset="0"/>
              </a:rPr>
              <a:t>ионизация электронным ударом</a:t>
            </a:r>
            <a:r>
              <a:rPr lang="ru-RU" sz="2800" dirty="0" smtClean="0">
                <a:latin typeface="Times New Roman" pitchFamily="18" charset="0"/>
                <a:cs typeface="Times New Roman" pitchFamily="18" charset="0"/>
              </a:rPr>
              <a:t>.</a:t>
            </a:r>
          </a:p>
          <a:p>
            <a:pPr algn="just"/>
            <a:endParaRPr lang="ru-RU" sz="2800" b="1" dirty="0">
              <a:latin typeface="Times New Roman" pitchFamily="18" charset="0"/>
              <a:cs typeface="Times New Roman" pitchFamily="18" charset="0"/>
            </a:endParaRPr>
          </a:p>
        </p:txBody>
      </p:sp>
    </p:spTree>
  </p:cSld>
  <p:clrMapOvr>
    <a:masterClrMapping/>
  </p:clrMapOvr>
  <p:transition spd="slow">
    <p:push/>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42" name="Picture 2"/>
          <p:cNvPicPr>
            <a:picLocks noChangeAspect="1" noChangeArrowheads="1"/>
          </p:cNvPicPr>
          <p:nvPr/>
        </p:nvPicPr>
        <p:blipFill>
          <a:blip r:embed="rId2" cstate="print"/>
          <a:srcRect/>
          <a:stretch>
            <a:fillRect/>
          </a:stretch>
        </p:blipFill>
        <p:spPr bwMode="auto">
          <a:xfrm>
            <a:off x="3203848" y="1268760"/>
            <a:ext cx="3360904" cy="2304256"/>
          </a:xfrm>
          <a:prstGeom prst="rect">
            <a:avLst/>
          </a:prstGeom>
          <a:noFill/>
          <a:ln w="9525">
            <a:noFill/>
            <a:miter lim="800000"/>
            <a:headEnd/>
            <a:tailEnd/>
          </a:ln>
        </p:spPr>
      </p:pic>
      <p:sp>
        <p:nvSpPr>
          <p:cNvPr id="3" name="Прямоугольник 2"/>
          <p:cNvSpPr/>
          <p:nvPr/>
        </p:nvSpPr>
        <p:spPr>
          <a:xfrm>
            <a:off x="1115616" y="3573016"/>
            <a:ext cx="7776864" cy="2708434"/>
          </a:xfrm>
          <a:prstGeom prst="rect">
            <a:avLst/>
          </a:prstGeom>
          <a:solidFill>
            <a:schemeClr val="bg1"/>
          </a:solidFill>
          <a:ln w="41275">
            <a:solidFill>
              <a:srgbClr val="002060"/>
            </a:solidFill>
          </a:ln>
        </p:spPr>
        <p:txBody>
          <a:bodyPr wrap="square">
            <a:spAutoFit/>
          </a:bodyPr>
          <a:lstStyle/>
          <a:p>
            <a:pPr algn="just"/>
            <a:r>
              <a:rPr lang="ru-RU" sz="3200" dirty="0" smtClean="0">
                <a:latin typeface="Times New Roman" pitchFamily="18" charset="0"/>
                <a:cs typeface="Times New Roman" pitchFamily="18" charset="0"/>
              </a:rPr>
              <a:t>	При столкновении </a:t>
            </a:r>
            <a:r>
              <a:rPr lang="ru-RU" sz="3200" b="1" dirty="0" smtClean="0">
                <a:latin typeface="Times New Roman" pitchFamily="18" charset="0"/>
                <a:cs typeface="Times New Roman" pitchFamily="18" charset="0"/>
              </a:rPr>
              <a:t>е</a:t>
            </a:r>
            <a:r>
              <a:rPr lang="ru-RU" sz="3200" dirty="0" smtClean="0">
                <a:latin typeface="Times New Roman" pitchFamily="18" charset="0"/>
                <a:cs typeface="Times New Roman" pitchFamily="18" charset="0"/>
              </a:rPr>
              <a:t> с атомом образуется еще один </a:t>
            </a:r>
            <a:r>
              <a:rPr lang="ru-RU" sz="3200" b="1" dirty="0" smtClean="0">
                <a:latin typeface="Times New Roman" pitchFamily="18" charset="0"/>
                <a:cs typeface="Times New Roman" pitchFamily="18" charset="0"/>
              </a:rPr>
              <a:t>е</a:t>
            </a:r>
            <a:r>
              <a:rPr lang="ru-RU" sz="3200" dirty="0" smtClean="0">
                <a:latin typeface="Times New Roman" pitchFamily="18" charset="0"/>
                <a:cs typeface="Times New Roman" pitchFamily="18" charset="0"/>
              </a:rPr>
              <a:t> и положительный ион, т.е. вместо одной заряженной частицы появляются три. Процесс носит лавинообразный характер. </a:t>
            </a:r>
          </a:p>
          <a:p>
            <a:pPr algn="just"/>
            <a:endParaRPr lang="ru-RU" sz="1000" dirty="0" smtClean="0">
              <a:latin typeface="Times New Roman" pitchFamily="18" charset="0"/>
              <a:cs typeface="Times New Roman" pitchFamily="18" charset="0"/>
            </a:endParaRPr>
          </a:p>
        </p:txBody>
      </p:sp>
      <p:sp>
        <p:nvSpPr>
          <p:cNvPr id="4" name="Прямоугольник 3"/>
          <p:cNvSpPr/>
          <p:nvPr/>
        </p:nvSpPr>
        <p:spPr>
          <a:xfrm>
            <a:off x="1115616" y="188640"/>
            <a:ext cx="7776864" cy="738664"/>
          </a:xfrm>
          <a:prstGeom prst="rect">
            <a:avLst/>
          </a:prstGeom>
          <a:solidFill>
            <a:schemeClr val="bg1"/>
          </a:solidFill>
          <a:ln w="73025">
            <a:solidFill>
              <a:srgbClr val="002060"/>
            </a:solidFill>
          </a:ln>
        </p:spPr>
        <p:txBody>
          <a:bodyPr wrap="square">
            <a:spAutoFit/>
          </a:bodyPr>
          <a:lstStyle/>
          <a:p>
            <a:pPr algn="ctr"/>
            <a:r>
              <a:rPr lang="ru-RU" sz="3200" b="1" dirty="0" smtClean="0">
                <a:latin typeface="Times New Roman" pitchFamily="18" charset="0"/>
                <a:cs typeface="Times New Roman" pitchFamily="18" charset="0"/>
              </a:rPr>
              <a:t>Электронная (ионная) лавина</a:t>
            </a:r>
          </a:p>
          <a:p>
            <a:pPr algn="just"/>
            <a:endParaRPr lang="ru-RU" sz="1000" dirty="0" smtClean="0">
              <a:latin typeface="Times New Roman" pitchFamily="18" charset="0"/>
              <a:cs typeface="Times New Roman" pitchFamily="18" charset="0"/>
            </a:endParaRPr>
          </a:p>
        </p:txBody>
      </p:sp>
    </p:spTree>
  </p:cSld>
  <p:clrMapOvr>
    <a:masterClrMapping/>
  </p:clrMapOvr>
  <p:transition spd="slow">
    <p:push/>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5298" name="Picture 2"/>
          <p:cNvPicPr>
            <a:picLocks noChangeAspect="1" noChangeArrowheads="1"/>
          </p:cNvPicPr>
          <p:nvPr/>
        </p:nvPicPr>
        <p:blipFill>
          <a:blip r:embed="rId2" cstate="print"/>
          <a:srcRect/>
          <a:stretch>
            <a:fillRect/>
          </a:stretch>
        </p:blipFill>
        <p:spPr bwMode="auto">
          <a:xfrm>
            <a:off x="1187624" y="980728"/>
            <a:ext cx="7662956" cy="4623395"/>
          </a:xfrm>
          <a:prstGeom prst="rect">
            <a:avLst/>
          </a:prstGeom>
          <a:noFill/>
          <a:ln w="66675">
            <a:solidFill>
              <a:srgbClr val="002060"/>
            </a:solidFill>
            <a:miter lim="800000"/>
            <a:headEnd/>
            <a:tailEnd/>
          </a:ln>
        </p:spPr>
      </p:pic>
    </p:spTree>
  </p:cSld>
  <p:clrMapOvr>
    <a:masterClrMapping/>
  </p:clrMapOvr>
  <p:transition spd="slow">
    <p:push/>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115616" y="404664"/>
            <a:ext cx="7776864" cy="4678204"/>
          </a:xfrm>
          <a:prstGeom prst="rect">
            <a:avLst/>
          </a:prstGeom>
          <a:solidFill>
            <a:schemeClr val="bg1"/>
          </a:solidFill>
          <a:ln w="41275">
            <a:solidFill>
              <a:srgbClr val="002060"/>
            </a:solidFill>
          </a:ln>
        </p:spPr>
        <p:txBody>
          <a:bodyPr wrap="square">
            <a:spAutoFit/>
          </a:bodyPr>
          <a:lstStyle/>
          <a:p>
            <a:pPr algn="ctr"/>
            <a:r>
              <a:rPr lang="ru-RU" sz="3600" dirty="0" smtClean="0">
                <a:latin typeface="Times New Roman" pitchFamily="18" charset="0"/>
                <a:cs typeface="Times New Roman" pitchFamily="18" charset="0"/>
              </a:rPr>
              <a:t>Ионизация электронным ударом не может обеспечить длительный самостоятельный разряд. Т.к. электроны по достижении анода «выбывают из игры». Для поддержания разряда необходима эмиссия (испускание) электронов с катода.</a:t>
            </a:r>
          </a:p>
          <a:p>
            <a:pPr algn="ctr"/>
            <a:endParaRPr lang="ru-RU" sz="1000" dirty="0" smtClean="0">
              <a:latin typeface="Times New Roman" pitchFamily="18" charset="0"/>
              <a:cs typeface="Times New Roman" pitchFamily="18" charset="0"/>
            </a:endParaRPr>
          </a:p>
        </p:txBody>
      </p:sp>
    </p:spTree>
  </p:cSld>
  <p:clrMapOvr>
    <a:masterClrMapping/>
  </p:clrMapOvr>
  <p:transition spd="slow">
    <p:push/>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188640"/>
            <a:ext cx="7776864" cy="738664"/>
          </a:xfrm>
          <a:prstGeom prst="rect">
            <a:avLst/>
          </a:prstGeom>
          <a:solidFill>
            <a:schemeClr val="bg1"/>
          </a:solidFill>
          <a:ln w="73025">
            <a:solidFill>
              <a:srgbClr val="002060"/>
            </a:solidFill>
          </a:ln>
        </p:spPr>
        <p:txBody>
          <a:bodyPr wrap="square">
            <a:spAutoFit/>
          </a:bodyPr>
          <a:lstStyle/>
          <a:p>
            <a:pPr algn="ctr"/>
            <a:r>
              <a:rPr lang="ru-RU" sz="3200" b="1" dirty="0" smtClean="0">
                <a:latin typeface="Times New Roman" pitchFamily="18" charset="0"/>
                <a:cs typeface="Times New Roman" pitchFamily="18" charset="0"/>
              </a:rPr>
              <a:t>Термоэлектронная эмиссия</a:t>
            </a:r>
          </a:p>
          <a:p>
            <a:pPr algn="just"/>
            <a:endParaRPr lang="ru-RU" sz="1000" dirty="0" smtClean="0">
              <a:latin typeface="Times New Roman" pitchFamily="18" charset="0"/>
              <a:cs typeface="Times New Roman" pitchFamily="18" charset="0"/>
            </a:endParaRPr>
          </a:p>
        </p:txBody>
      </p:sp>
      <p:sp>
        <p:nvSpPr>
          <p:cNvPr id="4" name="Прямоугольник 3"/>
          <p:cNvSpPr/>
          <p:nvPr/>
        </p:nvSpPr>
        <p:spPr>
          <a:xfrm>
            <a:off x="1187624" y="1196752"/>
            <a:ext cx="7776864" cy="5016758"/>
          </a:xfrm>
          <a:prstGeom prst="rect">
            <a:avLst/>
          </a:prstGeom>
          <a:solidFill>
            <a:schemeClr val="bg1"/>
          </a:solidFill>
          <a:ln w="41275">
            <a:solidFill>
              <a:srgbClr val="002060"/>
            </a:solidFill>
          </a:ln>
        </p:spPr>
        <p:txBody>
          <a:bodyPr wrap="square">
            <a:spAutoFit/>
          </a:bodyPr>
          <a:lstStyle/>
          <a:p>
            <a:pPr algn="just"/>
            <a:r>
              <a:rPr lang="ru-RU" sz="3200" dirty="0" smtClean="0">
                <a:latin typeface="Times New Roman" pitchFamily="18" charset="0"/>
                <a:cs typeface="Times New Roman" pitchFamily="18" charset="0"/>
              </a:rPr>
              <a:t>	Катод может испускать электроны при нагревании до высокой температуры. Во многих твердых веществах термоэлектронная эмиссия происходит при температурах, при которых испарение самого вещества еще мало. Эти вещества используют при изготовлении катодов.</a:t>
            </a:r>
          </a:p>
          <a:p>
            <a:pPr algn="just"/>
            <a:r>
              <a:rPr lang="ru-RU" sz="3200" dirty="0" smtClean="0">
                <a:latin typeface="Times New Roman" pitchFamily="18" charset="0"/>
                <a:cs typeface="Times New Roman" pitchFamily="18" charset="0"/>
              </a:rPr>
              <a:t>	При самостоятельном разряде нагрев катода может быть за счет бомбардировки его положительными ионами.</a:t>
            </a:r>
            <a:endParaRPr lang="ru-RU" sz="1000" dirty="0" smtClean="0">
              <a:latin typeface="Times New Roman" pitchFamily="18" charset="0"/>
              <a:cs typeface="Times New Roman" pitchFamily="18" charset="0"/>
            </a:endParaRPr>
          </a:p>
        </p:txBody>
      </p:sp>
    </p:spTree>
  </p:cSld>
  <p:clrMapOvr>
    <a:masterClrMapping/>
  </p:clrMapOvr>
  <p:transition spd="slow">
    <p:push/>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9090" name="Picture 2"/>
          <p:cNvPicPr>
            <a:picLocks noChangeAspect="1" noChangeArrowheads="1"/>
          </p:cNvPicPr>
          <p:nvPr/>
        </p:nvPicPr>
        <p:blipFill>
          <a:blip r:embed="rId2" cstate="print"/>
          <a:srcRect/>
          <a:stretch>
            <a:fillRect/>
          </a:stretch>
        </p:blipFill>
        <p:spPr bwMode="auto">
          <a:xfrm>
            <a:off x="-34265" y="0"/>
            <a:ext cx="9178265" cy="6858000"/>
          </a:xfrm>
          <a:prstGeom prst="rect">
            <a:avLst/>
          </a:prstGeom>
          <a:noFill/>
          <a:ln w="9525">
            <a:noFill/>
            <a:miter lim="800000"/>
            <a:headEnd/>
            <a:tailEnd/>
          </a:ln>
        </p:spPr>
      </p:pic>
    </p:spTree>
  </p:cSld>
  <p:clrMapOvr>
    <a:masterClrMapping/>
  </p:clrMapOvr>
  <p:transition spd="slow">
    <p:push/>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188640"/>
            <a:ext cx="7776864" cy="800219"/>
          </a:xfrm>
          <a:prstGeom prst="rect">
            <a:avLst/>
          </a:prstGeom>
          <a:solidFill>
            <a:schemeClr val="bg1"/>
          </a:solidFill>
          <a:ln w="73025">
            <a:solidFill>
              <a:srgbClr val="002060"/>
            </a:solidFill>
          </a:ln>
        </p:spPr>
        <p:txBody>
          <a:bodyPr wrap="square">
            <a:spAutoFit/>
          </a:bodyPr>
          <a:lstStyle/>
          <a:p>
            <a:pPr algn="ctr"/>
            <a:r>
              <a:rPr lang="ru-RU" sz="3600" b="1" dirty="0" smtClean="0">
                <a:latin typeface="Times New Roman" pitchFamily="18" charset="0"/>
                <a:cs typeface="Times New Roman" pitchFamily="18" charset="0"/>
              </a:rPr>
              <a:t>Тлеющий разряд</a:t>
            </a:r>
          </a:p>
          <a:p>
            <a:pPr algn="just"/>
            <a:endParaRPr lang="ru-RU" sz="1000" dirty="0" smtClean="0">
              <a:latin typeface="Times New Roman" pitchFamily="18" charset="0"/>
              <a:cs typeface="Times New Roman" pitchFamily="18" charset="0"/>
            </a:endParaRPr>
          </a:p>
        </p:txBody>
      </p:sp>
      <p:pic>
        <p:nvPicPr>
          <p:cNvPr id="731138" name="Picture 2"/>
          <p:cNvPicPr>
            <a:picLocks noChangeAspect="1" noChangeArrowheads="1"/>
          </p:cNvPicPr>
          <p:nvPr/>
        </p:nvPicPr>
        <p:blipFill>
          <a:blip r:embed="rId2" cstate="print"/>
          <a:srcRect/>
          <a:stretch>
            <a:fillRect/>
          </a:stretch>
        </p:blipFill>
        <p:spPr bwMode="auto">
          <a:xfrm>
            <a:off x="1259631" y="1196752"/>
            <a:ext cx="6058959" cy="2736304"/>
          </a:xfrm>
          <a:prstGeom prst="rect">
            <a:avLst/>
          </a:prstGeom>
          <a:noFill/>
          <a:ln w="9525">
            <a:noFill/>
            <a:miter lim="800000"/>
            <a:headEnd/>
            <a:tailEnd/>
          </a:ln>
        </p:spPr>
      </p:pic>
      <p:pic>
        <p:nvPicPr>
          <p:cNvPr id="731139" name="Picture 3"/>
          <p:cNvPicPr>
            <a:picLocks noChangeAspect="1" noChangeArrowheads="1"/>
          </p:cNvPicPr>
          <p:nvPr/>
        </p:nvPicPr>
        <p:blipFill>
          <a:blip r:embed="rId3" cstate="print"/>
          <a:srcRect/>
          <a:stretch>
            <a:fillRect/>
          </a:stretch>
        </p:blipFill>
        <p:spPr bwMode="auto">
          <a:xfrm>
            <a:off x="1331640" y="4077072"/>
            <a:ext cx="7213845" cy="1800200"/>
          </a:xfrm>
          <a:prstGeom prst="rect">
            <a:avLst/>
          </a:prstGeom>
          <a:noFill/>
          <a:ln w="9525">
            <a:noFill/>
            <a:miter lim="800000"/>
            <a:headEnd/>
            <a:tailEnd/>
          </a:ln>
        </p:spPr>
      </p:pic>
    </p:spTree>
  </p:cSld>
  <p:clrMapOvr>
    <a:masterClrMapping/>
  </p:clrMapOvr>
  <p:transition spd="slow">
    <p:push/>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188640"/>
            <a:ext cx="7776864" cy="800219"/>
          </a:xfrm>
          <a:prstGeom prst="rect">
            <a:avLst/>
          </a:prstGeom>
          <a:solidFill>
            <a:schemeClr val="bg1"/>
          </a:solidFill>
          <a:ln w="73025">
            <a:solidFill>
              <a:srgbClr val="002060"/>
            </a:solidFill>
          </a:ln>
        </p:spPr>
        <p:txBody>
          <a:bodyPr wrap="square">
            <a:spAutoFit/>
          </a:bodyPr>
          <a:lstStyle/>
          <a:p>
            <a:pPr algn="ctr"/>
            <a:r>
              <a:rPr lang="ru-RU" sz="3600" b="1" dirty="0" smtClean="0">
                <a:latin typeface="Times New Roman" pitchFamily="18" charset="0"/>
                <a:cs typeface="Times New Roman" pitchFamily="18" charset="0"/>
              </a:rPr>
              <a:t>Тлеющий разряд</a:t>
            </a:r>
          </a:p>
          <a:p>
            <a:pPr algn="just"/>
            <a:endParaRPr lang="ru-RU" sz="1000" dirty="0" smtClean="0">
              <a:latin typeface="Times New Roman" pitchFamily="18" charset="0"/>
              <a:cs typeface="Times New Roman" pitchFamily="18" charset="0"/>
            </a:endParaRPr>
          </a:p>
        </p:txBody>
      </p:sp>
      <p:sp>
        <p:nvSpPr>
          <p:cNvPr id="4" name="Прямоугольник 3"/>
          <p:cNvSpPr/>
          <p:nvPr/>
        </p:nvSpPr>
        <p:spPr>
          <a:xfrm>
            <a:off x="1187624" y="1196752"/>
            <a:ext cx="7776864" cy="2308324"/>
          </a:xfrm>
          <a:prstGeom prst="rect">
            <a:avLst/>
          </a:prstGeom>
          <a:solidFill>
            <a:schemeClr val="bg1"/>
          </a:solidFill>
          <a:ln w="41275">
            <a:solidFill>
              <a:srgbClr val="002060"/>
            </a:solidFill>
          </a:ln>
        </p:spPr>
        <p:txBody>
          <a:bodyPr wrap="square">
            <a:spAutoFit/>
          </a:bodyPr>
          <a:lstStyle/>
          <a:p>
            <a:pPr algn="just"/>
            <a:r>
              <a:rPr lang="ru-RU" sz="3200" dirty="0" smtClean="0">
                <a:latin typeface="Times New Roman" pitchFamily="18" charset="0"/>
                <a:cs typeface="Times New Roman" pitchFamily="18" charset="0"/>
              </a:rPr>
              <a:t>	</a:t>
            </a:r>
            <a:r>
              <a:rPr lang="ru-RU" sz="2800" dirty="0" smtClean="0">
                <a:latin typeface="Times New Roman" pitchFamily="18" charset="0"/>
                <a:cs typeface="Times New Roman" pitchFamily="18" charset="0"/>
              </a:rPr>
              <a:t>Электроны могут приобрести энергию не только за счет увеличения напряжения между электродами, но и за счет увеличения длины свободного пробега. Это достигается путем разрежения газа. </a:t>
            </a:r>
            <a:endParaRPr lang="ru-RU" sz="2800" dirty="0" smtClean="0">
              <a:latin typeface="Times New Roman" pitchFamily="18" charset="0"/>
              <a:cs typeface="Times New Roman" pitchFamily="18" charset="0"/>
            </a:endParaRPr>
          </a:p>
        </p:txBody>
      </p:sp>
      <p:pic>
        <p:nvPicPr>
          <p:cNvPr id="732163" name="Picture 3"/>
          <p:cNvPicPr>
            <a:picLocks noChangeAspect="1" noChangeArrowheads="1"/>
          </p:cNvPicPr>
          <p:nvPr/>
        </p:nvPicPr>
        <p:blipFill>
          <a:blip r:embed="rId2" cstate="print"/>
          <a:srcRect/>
          <a:stretch>
            <a:fillRect/>
          </a:stretch>
        </p:blipFill>
        <p:spPr bwMode="auto">
          <a:xfrm>
            <a:off x="2051720" y="3717032"/>
            <a:ext cx="4352249" cy="2160240"/>
          </a:xfrm>
          <a:prstGeom prst="rect">
            <a:avLst/>
          </a:prstGeom>
          <a:noFill/>
          <a:ln w="9525">
            <a:noFill/>
            <a:miter lim="800000"/>
            <a:headEnd/>
            <a:tailEnd/>
          </a:ln>
        </p:spPr>
      </p:pic>
    </p:spTree>
  </p:cSld>
  <p:clrMapOvr>
    <a:masterClrMapping/>
  </p:clrMapOvr>
  <p:transition spd="slow">
    <p:push/>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cstate="print"/>
          <a:srcRect/>
          <a:stretch>
            <a:fillRect/>
          </a:stretch>
        </p:blipFill>
        <p:spPr bwMode="auto">
          <a:xfrm>
            <a:off x="1259632" y="188640"/>
            <a:ext cx="3528391" cy="1751317"/>
          </a:xfrm>
          <a:prstGeom prst="rect">
            <a:avLst/>
          </a:prstGeom>
          <a:noFill/>
          <a:ln w="9525">
            <a:noFill/>
            <a:miter lim="800000"/>
            <a:headEnd/>
            <a:tailEnd/>
          </a:ln>
        </p:spPr>
      </p:pic>
      <p:sp>
        <p:nvSpPr>
          <p:cNvPr id="3" name="Прямоугольник 2"/>
          <p:cNvSpPr/>
          <p:nvPr/>
        </p:nvSpPr>
        <p:spPr>
          <a:xfrm>
            <a:off x="1115616" y="1988840"/>
            <a:ext cx="7776864" cy="584775"/>
          </a:xfrm>
          <a:prstGeom prst="rect">
            <a:avLst/>
          </a:prstGeom>
          <a:solidFill>
            <a:schemeClr val="bg1"/>
          </a:solidFill>
          <a:ln w="41275">
            <a:solidFill>
              <a:srgbClr val="002060"/>
            </a:solidFill>
          </a:ln>
        </p:spPr>
        <p:txBody>
          <a:bodyPr wrap="square">
            <a:spAutoFit/>
          </a:bodyPr>
          <a:lstStyle/>
          <a:p>
            <a:pPr algn="just"/>
            <a:r>
              <a:rPr lang="ru-RU" sz="3200" dirty="0" smtClean="0">
                <a:latin typeface="Times New Roman" pitchFamily="18" charset="0"/>
                <a:cs typeface="Times New Roman" pitchFamily="18" charset="0"/>
              </a:rPr>
              <a:t>	</a:t>
            </a:r>
            <a:r>
              <a:rPr lang="ru-RU" sz="2800" dirty="0" smtClean="0">
                <a:latin typeface="Times New Roman" pitchFamily="18" charset="0"/>
                <a:cs typeface="Times New Roman" pitchFamily="18" charset="0"/>
              </a:rPr>
              <a:t>При атмосферном давлении тока нет.</a:t>
            </a:r>
            <a:endParaRPr lang="ru-RU" sz="2800" dirty="0" smtClean="0">
              <a:latin typeface="Times New Roman" pitchFamily="18" charset="0"/>
              <a:cs typeface="Times New Roman" pitchFamily="18" charset="0"/>
            </a:endParaRPr>
          </a:p>
        </p:txBody>
      </p:sp>
      <p:sp>
        <p:nvSpPr>
          <p:cNvPr id="4" name="Прямоугольник 3"/>
          <p:cNvSpPr/>
          <p:nvPr/>
        </p:nvSpPr>
        <p:spPr>
          <a:xfrm>
            <a:off x="1115616" y="5013176"/>
            <a:ext cx="7776864" cy="1446550"/>
          </a:xfrm>
          <a:prstGeom prst="rect">
            <a:avLst/>
          </a:prstGeom>
          <a:solidFill>
            <a:schemeClr val="bg1"/>
          </a:solidFill>
          <a:ln w="41275">
            <a:solidFill>
              <a:srgbClr val="002060"/>
            </a:solidFill>
          </a:ln>
        </p:spPr>
        <p:txBody>
          <a:bodyPr wrap="square">
            <a:spAutoFit/>
          </a:bodyPr>
          <a:lstStyle/>
          <a:p>
            <a:pPr algn="just"/>
            <a:r>
              <a:rPr lang="ru-RU" sz="3200" dirty="0" smtClean="0">
                <a:latin typeface="Times New Roman" pitchFamily="18" charset="0"/>
                <a:cs typeface="Times New Roman" pitchFamily="18" charset="0"/>
              </a:rPr>
              <a:t>	</a:t>
            </a:r>
            <a:r>
              <a:rPr lang="ru-RU" sz="2800" dirty="0" smtClean="0">
                <a:latin typeface="Times New Roman" pitchFamily="18" charset="0"/>
                <a:cs typeface="Times New Roman" pitchFamily="18" charset="0"/>
              </a:rPr>
              <a:t>При давлении порядка 100 мм. </a:t>
            </a:r>
            <a:r>
              <a:rPr lang="ru-RU" sz="2800" dirty="0" err="1" smtClean="0">
                <a:latin typeface="Times New Roman" pitchFamily="18" charset="0"/>
                <a:cs typeface="Times New Roman" pitchFamily="18" charset="0"/>
              </a:rPr>
              <a:t>р</a:t>
            </a:r>
            <a:r>
              <a:rPr lang="ru-RU" sz="2800" dirty="0" err="1" smtClean="0">
                <a:latin typeface="Times New Roman" pitchFamily="18" charset="0"/>
                <a:cs typeface="Times New Roman" pitchFamily="18" charset="0"/>
              </a:rPr>
              <a:t>т</a:t>
            </a:r>
            <a:r>
              <a:rPr lang="ru-RU" sz="2800" dirty="0" smtClean="0">
                <a:latin typeface="Times New Roman" pitchFamily="18" charset="0"/>
                <a:cs typeface="Times New Roman" pitchFamily="18" charset="0"/>
              </a:rPr>
              <a:t>. ст. между электродами появляется разряд в виде светящейся змейки.</a:t>
            </a:r>
            <a:endParaRPr lang="ru-RU" sz="2800" dirty="0" smtClean="0">
              <a:latin typeface="Times New Roman" pitchFamily="18" charset="0"/>
              <a:cs typeface="Times New Roman" pitchFamily="18" charset="0"/>
            </a:endParaRPr>
          </a:p>
        </p:txBody>
      </p:sp>
      <p:pic>
        <p:nvPicPr>
          <p:cNvPr id="733186" name="Picture 2"/>
          <p:cNvPicPr>
            <a:picLocks noChangeAspect="1" noChangeArrowheads="1"/>
          </p:cNvPicPr>
          <p:nvPr/>
        </p:nvPicPr>
        <p:blipFill>
          <a:blip r:embed="rId3" cstate="print"/>
          <a:srcRect/>
          <a:stretch>
            <a:fillRect/>
          </a:stretch>
        </p:blipFill>
        <p:spPr bwMode="auto">
          <a:xfrm>
            <a:off x="1115616" y="2708920"/>
            <a:ext cx="5218212" cy="2271831"/>
          </a:xfrm>
          <a:prstGeom prst="rect">
            <a:avLst/>
          </a:prstGeom>
          <a:noFill/>
          <a:ln w="9525">
            <a:noFill/>
            <a:miter lim="800000"/>
            <a:headEnd/>
            <a:tailEnd/>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par>
                                <p:cTn id="10" presetID="29" presetClass="entr" presetSubtype="0" fill="hold" nodeType="withEffect">
                                  <p:stCondLst>
                                    <p:cond delay="0"/>
                                  </p:stCondLst>
                                  <p:childTnLst>
                                    <p:set>
                                      <p:cBhvr>
                                        <p:cTn id="11" dur="1" fill="hold">
                                          <p:stCondLst>
                                            <p:cond delay="0"/>
                                          </p:stCondLst>
                                        </p:cTn>
                                        <p:tgtEl>
                                          <p:spTgt spid="733186"/>
                                        </p:tgtEl>
                                        <p:attrNameLst>
                                          <p:attrName>style.visibility</p:attrName>
                                        </p:attrNameLst>
                                      </p:cBhvr>
                                      <p:to>
                                        <p:strVal val="visible"/>
                                      </p:to>
                                    </p:set>
                                    <p:anim calcmode="lin" valueType="num">
                                      <p:cBhvr>
                                        <p:cTn id="12" dur="1000" fill="hold"/>
                                        <p:tgtEl>
                                          <p:spTgt spid="733186"/>
                                        </p:tgtEl>
                                        <p:attrNameLst>
                                          <p:attrName>ppt_x</p:attrName>
                                        </p:attrNameLst>
                                      </p:cBhvr>
                                      <p:tavLst>
                                        <p:tav tm="0">
                                          <p:val>
                                            <p:strVal val="#ppt_x-.2"/>
                                          </p:val>
                                        </p:tav>
                                        <p:tav tm="100000">
                                          <p:val>
                                            <p:strVal val="#ppt_x"/>
                                          </p:val>
                                        </p:tav>
                                      </p:tavLst>
                                    </p:anim>
                                    <p:anim calcmode="lin" valueType="num">
                                      <p:cBhvr>
                                        <p:cTn id="13" dur="1000" fill="hold"/>
                                        <p:tgtEl>
                                          <p:spTgt spid="733186"/>
                                        </p:tgtEl>
                                        <p:attrNameLst>
                                          <p:attrName>ppt_y</p:attrName>
                                        </p:attrNameLst>
                                      </p:cBhvr>
                                      <p:tavLst>
                                        <p:tav tm="0">
                                          <p:val>
                                            <p:strVal val="#ppt_y"/>
                                          </p:val>
                                        </p:tav>
                                        <p:tav tm="100000">
                                          <p:val>
                                            <p:strVal val="#ppt_y"/>
                                          </p:val>
                                        </p:tav>
                                      </p:tavLst>
                                    </p:anim>
                                    <p:animEffect transition="in" filter="wipe(right)" prLst="gradientSize: 0.1">
                                      <p:cBhvr>
                                        <p:cTn id="14" dur="1000"/>
                                        <p:tgtEl>
                                          <p:spTgt spid="7331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4210" name="Picture 2"/>
          <p:cNvPicPr>
            <a:picLocks noChangeAspect="1" noChangeArrowheads="1"/>
          </p:cNvPicPr>
          <p:nvPr/>
        </p:nvPicPr>
        <p:blipFill>
          <a:blip r:embed="rId2" cstate="print"/>
          <a:srcRect/>
          <a:stretch>
            <a:fillRect/>
          </a:stretch>
        </p:blipFill>
        <p:spPr bwMode="auto">
          <a:xfrm>
            <a:off x="1403648" y="260648"/>
            <a:ext cx="7200800" cy="5316335"/>
          </a:xfrm>
          <a:prstGeom prst="rect">
            <a:avLst/>
          </a:prstGeom>
          <a:noFill/>
          <a:ln w="9525">
            <a:noFill/>
            <a:miter lim="800000"/>
            <a:headEnd/>
            <a:tailEnd/>
          </a:ln>
        </p:spPr>
      </p:pic>
    </p:spTree>
  </p:cSld>
  <p:clrMapOvr>
    <a:masterClrMapping/>
  </p:clrMapOvr>
  <p:transition spd="slow">
    <p:push/>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5234" name="Picture 2"/>
          <p:cNvPicPr>
            <a:picLocks noChangeAspect="1" noChangeArrowheads="1"/>
          </p:cNvPicPr>
          <p:nvPr/>
        </p:nvPicPr>
        <p:blipFill>
          <a:blip r:embed="rId2" cstate="print"/>
          <a:srcRect/>
          <a:stretch>
            <a:fillRect/>
          </a:stretch>
        </p:blipFill>
        <p:spPr bwMode="auto">
          <a:xfrm>
            <a:off x="1259632" y="332656"/>
            <a:ext cx="7540960" cy="4320480"/>
          </a:xfrm>
          <a:prstGeom prst="rect">
            <a:avLst/>
          </a:prstGeom>
          <a:noFill/>
          <a:ln w="9525">
            <a:noFill/>
            <a:miter lim="800000"/>
            <a:headEnd/>
            <a:tailEnd/>
          </a:ln>
        </p:spPr>
      </p:pic>
      <p:pic>
        <p:nvPicPr>
          <p:cNvPr id="735235" name="Picture 3"/>
          <p:cNvPicPr>
            <a:picLocks noChangeAspect="1" noChangeArrowheads="1"/>
          </p:cNvPicPr>
          <p:nvPr/>
        </p:nvPicPr>
        <p:blipFill>
          <a:blip r:embed="rId3" cstate="print"/>
          <a:srcRect/>
          <a:stretch>
            <a:fillRect/>
          </a:stretch>
        </p:blipFill>
        <p:spPr bwMode="auto">
          <a:xfrm>
            <a:off x="1131125" y="404664"/>
            <a:ext cx="7967409" cy="4464496"/>
          </a:xfrm>
          <a:prstGeom prst="rect">
            <a:avLst/>
          </a:prstGeom>
          <a:noFill/>
          <a:ln w="9525">
            <a:noFill/>
            <a:miter lim="800000"/>
            <a:headEnd/>
            <a:tailEnd/>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735235"/>
                                        </p:tgtEl>
                                        <p:attrNameLst>
                                          <p:attrName>style.visibility</p:attrName>
                                        </p:attrNameLst>
                                      </p:cBhvr>
                                      <p:to>
                                        <p:strVal val="visible"/>
                                      </p:to>
                                    </p:set>
                                    <p:anim calcmode="lin" valueType="num">
                                      <p:cBhvr>
                                        <p:cTn id="7" dur="1000" fill="hold"/>
                                        <p:tgtEl>
                                          <p:spTgt spid="735235"/>
                                        </p:tgtEl>
                                        <p:attrNameLst>
                                          <p:attrName>ppt_x</p:attrName>
                                        </p:attrNameLst>
                                      </p:cBhvr>
                                      <p:tavLst>
                                        <p:tav tm="0">
                                          <p:val>
                                            <p:strVal val="#ppt_x-.2"/>
                                          </p:val>
                                        </p:tav>
                                        <p:tav tm="100000">
                                          <p:val>
                                            <p:strVal val="#ppt_x"/>
                                          </p:val>
                                        </p:tav>
                                      </p:tavLst>
                                    </p:anim>
                                    <p:anim calcmode="lin" valueType="num">
                                      <p:cBhvr>
                                        <p:cTn id="8" dur="1000" fill="hold"/>
                                        <p:tgtEl>
                                          <p:spTgt spid="735235"/>
                                        </p:tgtEl>
                                        <p:attrNameLst>
                                          <p:attrName>ppt_y</p:attrName>
                                        </p:attrNameLst>
                                      </p:cBhvr>
                                      <p:tavLst>
                                        <p:tav tm="0">
                                          <p:val>
                                            <p:strVal val="#ppt_y"/>
                                          </p:val>
                                        </p:tav>
                                        <p:tav tm="100000">
                                          <p:val>
                                            <p:strVal val="#ppt_y"/>
                                          </p:val>
                                        </p:tav>
                                      </p:tavLst>
                                    </p:anim>
                                    <p:animEffect transition="in" filter="wipe(right)" prLst="gradientSize: 0.1">
                                      <p:cBhvr>
                                        <p:cTn id="9" dur="1000"/>
                                        <p:tgtEl>
                                          <p:spTgt spid="735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6258" name="Picture 2"/>
          <p:cNvPicPr>
            <a:picLocks noChangeAspect="1" noChangeArrowheads="1"/>
          </p:cNvPicPr>
          <p:nvPr/>
        </p:nvPicPr>
        <p:blipFill>
          <a:blip r:embed="rId2" cstate="print"/>
          <a:srcRect/>
          <a:stretch>
            <a:fillRect/>
          </a:stretch>
        </p:blipFill>
        <p:spPr bwMode="auto">
          <a:xfrm>
            <a:off x="1259631" y="260648"/>
            <a:ext cx="7734193" cy="3960440"/>
          </a:xfrm>
          <a:prstGeom prst="rect">
            <a:avLst/>
          </a:prstGeom>
          <a:noFill/>
          <a:ln w="9525">
            <a:noFill/>
            <a:miter lim="800000"/>
            <a:headEnd/>
            <a:tailEnd/>
          </a:ln>
        </p:spPr>
      </p:pic>
      <p:pic>
        <p:nvPicPr>
          <p:cNvPr id="736259" name="Picture 3"/>
          <p:cNvPicPr>
            <a:picLocks noChangeAspect="1" noChangeArrowheads="1"/>
          </p:cNvPicPr>
          <p:nvPr/>
        </p:nvPicPr>
        <p:blipFill>
          <a:blip r:embed="rId3" cstate="print"/>
          <a:srcRect/>
          <a:stretch>
            <a:fillRect/>
          </a:stretch>
        </p:blipFill>
        <p:spPr bwMode="auto">
          <a:xfrm>
            <a:off x="1187624" y="188640"/>
            <a:ext cx="7881848" cy="4392488"/>
          </a:xfrm>
          <a:prstGeom prst="rect">
            <a:avLst/>
          </a:prstGeom>
          <a:noFill/>
          <a:ln w="9525">
            <a:noFill/>
            <a:miter lim="800000"/>
            <a:headEnd/>
            <a:tailEnd/>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736259"/>
                                        </p:tgtEl>
                                        <p:attrNameLst>
                                          <p:attrName>style.visibility</p:attrName>
                                        </p:attrNameLst>
                                      </p:cBhvr>
                                      <p:to>
                                        <p:strVal val="visible"/>
                                      </p:to>
                                    </p:set>
                                    <p:anim calcmode="lin" valueType="num">
                                      <p:cBhvr>
                                        <p:cTn id="7" dur="1000" fill="hold"/>
                                        <p:tgtEl>
                                          <p:spTgt spid="736259"/>
                                        </p:tgtEl>
                                        <p:attrNameLst>
                                          <p:attrName>ppt_x</p:attrName>
                                        </p:attrNameLst>
                                      </p:cBhvr>
                                      <p:tavLst>
                                        <p:tav tm="0">
                                          <p:val>
                                            <p:strVal val="#ppt_x-.2"/>
                                          </p:val>
                                        </p:tav>
                                        <p:tav tm="100000">
                                          <p:val>
                                            <p:strVal val="#ppt_x"/>
                                          </p:val>
                                        </p:tav>
                                      </p:tavLst>
                                    </p:anim>
                                    <p:anim calcmode="lin" valueType="num">
                                      <p:cBhvr>
                                        <p:cTn id="8" dur="1000" fill="hold"/>
                                        <p:tgtEl>
                                          <p:spTgt spid="736259"/>
                                        </p:tgtEl>
                                        <p:attrNameLst>
                                          <p:attrName>ppt_y</p:attrName>
                                        </p:attrNameLst>
                                      </p:cBhvr>
                                      <p:tavLst>
                                        <p:tav tm="0">
                                          <p:val>
                                            <p:strVal val="#ppt_y"/>
                                          </p:val>
                                        </p:tav>
                                        <p:tav tm="100000">
                                          <p:val>
                                            <p:strVal val="#ppt_y"/>
                                          </p:val>
                                        </p:tav>
                                      </p:tavLst>
                                    </p:anim>
                                    <p:animEffect transition="in" filter="wipe(right)" prLst="gradientSize: 0.1">
                                      <p:cBhvr>
                                        <p:cTn id="9" dur="1000"/>
                                        <p:tgtEl>
                                          <p:spTgt spid="7362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cstate="print"/>
          <a:srcRect/>
          <a:stretch>
            <a:fillRect/>
          </a:stretch>
        </p:blipFill>
        <p:spPr bwMode="auto">
          <a:xfrm>
            <a:off x="1187624" y="260648"/>
            <a:ext cx="7715363" cy="3744416"/>
          </a:xfrm>
          <a:prstGeom prst="rect">
            <a:avLst/>
          </a:prstGeom>
          <a:noFill/>
          <a:ln w="9525">
            <a:noFill/>
            <a:miter lim="800000"/>
            <a:headEnd/>
            <a:tailEnd/>
          </a:ln>
        </p:spPr>
      </p:pic>
      <p:pic>
        <p:nvPicPr>
          <p:cNvPr id="737282" name="Picture 2"/>
          <p:cNvPicPr>
            <a:picLocks noChangeAspect="1" noChangeArrowheads="1"/>
          </p:cNvPicPr>
          <p:nvPr/>
        </p:nvPicPr>
        <p:blipFill>
          <a:blip r:embed="rId3" cstate="print"/>
          <a:srcRect/>
          <a:stretch>
            <a:fillRect/>
          </a:stretch>
        </p:blipFill>
        <p:spPr bwMode="auto">
          <a:xfrm>
            <a:off x="1115615" y="188640"/>
            <a:ext cx="7818011" cy="4320480"/>
          </a:xfrm>
          <a:prstGeom prst="rect">
            <a:avLst/>
          </a:prstGeom>
          <a:noFill/>
          <a:ln w="9525">
            <a:noFill/>
            <a:miter lim="800000"/>
            <a:headEnd/>
            <a:tailEnd/>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37282"/>
                                        </p:tgtEl>
                                        <p:attrNameLst>
                                          <p:attrName>style.visibility</p:attrName>
                                        </p:attrNameLst>
                                      </p:cBhvr>
                                      <p:to>
                                        <p:strVal val="visible"/>
                                      </p:to>
                                    </p:set>
                                    <p:anim calcmode="lin" valueType="num">
                                      <p:cBhvr additive="base">
                                        <p:cTn id="7" dur="500" fill="hold"/>
                                        <p:tgtEl>
                                          <p:spTgt spid="737282"/>
                                        </p:tgtEl>
                                        <p:attrNameLst>
                                          <p:attrName>ppt_x</p:attrName>
                                        </p:attrNameLst>
                                      </p:cBhvr>
                                      <p:tavLst>
                                        <p:tav tm="0">
                                          <p:val>
                                            <p:strVal val="#ppt_x"/>
                                          </p:val>
                                        </p:tav>
                                        <p:tav tm="100000">
                                          <p:val>
                                            <p:strVal val="#ppt_x"/>
                                          </p:val>
                                        </p:tav>
                                      </p:tavLst>
                                    </p:anim>
                                    <p:anim calcmode="lin" valueType="num">
                                      <p:cBhvr additive="base">
                                        <p:cTn id="8" dur="500" fill="hold"/>
                                        <p:tgtEl>
                                          <p:spTgt spid="73728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22" name="Picture 2"/>
          <p:cNvPicPr>
            <a:picLocks noChangeAspect="1" noChangeArrowheads="1"/>
          </p:cNvPicPr>
          <p:nvPr/>
        </p:nvPicPr>
        <p:blipFill>
          <a:blip r:embed="rId2" cstate="print"/>
          <a:srcRect/>
          <a:stretch>
            <a:fillRect/>
          </a:stretch>
        </p:blipFill>
        <p:spPr bwMode="auto">
          <a:xfrm>
            <a:off x="1259632" y="260648"/>
            <a:ext cx="7592180" cy="4536504"/>
          </a:xfrm>
          <a:prstGeom prst="rect">
            <a:avLst/>
          </a:prstGeom>
          <a:noFill/>
          <a:ln w="53975">
            <a:solidFill>
              <a:srgbClr val="002060"/>
            </a:solidFill>
            <a:miter lim="800000"/>
            <a:headEnd/>
            <a:tailEnd/>
          </a:ln>
        </p:spPr>
      </p:pic>
      <p:sp>
        <p:nvSpPr>
          <p:cNvPr id="3" name="Прямоугольник 2"/>
          <p:cNvSpPr/>
          <p:nvPr/>
        </p:nvSpPr>
        <p:spPr>
          <a:xfrm>
            <a:off x="1115616" y="4941168"/>
            <a:ext cx="7848872" cy="1477328"/>
          </a:xfrm>
          <a:prstGeom prst="rect">
            <a:avLst/>
          </a:prstGeom>
          <a:ln w="41275">
            <a:solidFill>
              <a:srgbClr val="C00000"/>
            </a:solidFill>
          </a:ln>
        </p:spPr>
        <p:txBody>
          <a:bodyPr wrap="square">
            <a:spAutoFit/>
          </a:bodyPr>
          <a:lstStyle/>
          <a:p>
            <a:pPr algn="just"/>
            <a:r>
              <a:rPr lang="ru-RU" sz="3000" b="1" u="sng" dirty="0" smtClean="0">
                <a:latin typeface="Times New Roman" pitchFamily="18" charset="0"/>
                <a:cs typeface="Times New Roman" pitchFamily="18" charset="0"/>
              </a:rPr>
              <a:t>Электролит</a:t>
            </a:r>
            <a:r>
              <a:rPr lang="ru-RU" sz="3000" dirty="0" smtClean="0">
                <a:latin typeface="Times New Roman" pitchFamily="18" charset="0"/>
                <a:cs typeface="Times New Roman" pitchFamily="18" charset="0"/>
              </a:rPr>
              <a:t> –  </a:t>
            </a:r>
            <a:r>
              <a:rPr lang="ru-RU" sz="3000" dirty="0" smtClean="0">
                <a:latin typeface="Times New Roman" pitchFamily="18" charset="0"/>
                <a:cs typeface="Times New Roman" pitchFamily="18" charset="0"/>
              </a:rPr>
              <a:t>вещество, которое проводит электрический ток вследствие диссоциации на ионы, что происходит в растворах и </a:t>
            </a:r>
            <a:r>
              <a:rPr lang="ru-RU" sz="3000" dirty="0" smtClean="0">
                <a:latin typeface="Times New Roman" pitchFamily="18" charset="0"/>
                <a:cs typeface="Times New Roman" pitchFamily="18" charset="0"/>
              </a:rPr>
              <a:t>расплавах.</a:t>
            </a:r>
            <a:endParaRPr lang="ru-RU" sz="3000" dirty="0">
              <a:latin typeface="Times New Roman" pitchFamily="18" charset="0"/>
              <a:cs typeface="Times New Roman" pitchFamily="18" charset="0"/>
            </a:endParaRPr>
          </a:p>
        </p:txBody>
      </p:sp>
    </p:spTree>
  </p:cSld>
  <p:clrMapOvr>
    <a:masterClrMapping/>
  </p:clrMapOvr>
  <p:transition spd="slow">
    <p:push/>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188640"/>
            <a:ext cx="7776864" cy="800219"/>
          </a:xfrm>
          <a:prstGeom prst="rect">
            <a:avLst/>
          </a:prstGeom>
          <a:solidFill>
            <a:schemeClr val="bg1"/>
          </a:solidFill>
          <a:ln w="73025">
            <a:solidFill>
              <a:srgbClr val="002060"/>
            </a:solidFill>
          </a:ln>
        </p:spPr>
        <p:txBody>
          <a:bodyPr wrap="square">
            <a:spAutoFit/>
          </a:bodyPr>
          <a:lstStyle/>
          <a:p>
            <a:pPr algn="ctr"/>
            <a:r>
              <a:rPr lang="ru-RU" sz="3600" b="1" dirty="0" smtClean="0">
                <a:latin typeface="Times New Roman" pitchFamily="18" charset="0"/>
                <a:cs typeface="Times New Roman" pitchFamily="18" charset="0"/>
              </a:rPr>
              <a:t>Коронный разряд</a:t>
            </a:r>
          </a:p>
          <a:p>
            <a:pPr algn="just"/>
            <a:endParaRPr lang="ru-RU" sz="1000" dirty="0" smtClean="0">
              <a:latin typeface="Times New Roman" pitchFamily="18" charset="0"/>
              <a:cs typeface="Times New Roman" pitchFamily="18" charset="0"/>
            </a:endParaRPr>
          </a:p>
        </p:txBody>
      </p:sp>
      <p:sp>
        <p:nvSpPr>
          <p:cNvPr id="3" name="Прямоугольник 2"/>
          <p:cNvSpPr/>
          <p:nvPr/>
        </p:nvSpPr>
        <p:spPr>
          <a:xfrm>
            <a:off x="1187624" y="1196752"/>
            <a:ext cx="7776864" cy="4031873"/>
          </a:xfrm>
          <a:prstGeom prst="rect">
            <a:avLst/>
          </a:prstGeom>
          <a:solidFill>
            <a:schemeClr val="bg1"/>
          </a:solidFill>
          <a:ln w="41275">
            <a:solidFill>
              <a:srgbClr val="002060"/>
            </a:solidFill>
          </a:ln>
        </p:spPr>
        <p:txBody>
          <a:bodyPr wrap="square">
            <a:spAutoFit/>
          </a:bodyPr>
          <a:lstStyle/>
          <a:p>
            <a:pPr algn="just"/>
            <a:r>
              <a:rPr lang="ru-RU" sz="3200" dirty="0" smtClean="0">
                <a:latin typeface="Times New Roman" pitchFamily="18" charset="0"/>
                <a:cs typeface="Times New Roman" pitchFamily="18" charset="0"/>
              </a:rPr>
              <a:t>	</a:t>
            </a:r>
            <a:r>
              <a:rPr lang="ru-RU" sz="2800" dirty="0" smtClean="0">
                <a:latin typeface="Times New Roman" pitchFamily="18" charset="0"/>
                <a:cs typeface="Times New Roman" pitchFamily="18" charset="0"/>
              </a:rPr>
              <a:t>При атмосферном давлении в газе, находящимся в сильно неоднородном электрическом поле (около остриев, проводов, линий высокого напряжения) наблюдается разряд, светящаяся область которого напоминает корону. На острие плотность заряда максимальна, поэтому там возникает сильное электрическое поле. Когда его напряженность превысит 3000000 В</a:t>
            </a:r>
            <a:r>
              <a:rPr lang="en-US" sz="2800" dirty="0" smtClean="0">
                <a:latin typeface="Times New Roman" pitchFamily="18" charset="0"/>
                <a:cs typeface="Times New Roman" pitchFamily="18" charset="0"/>
              </a:rPr>
              <a:t>/</a:t>
            </a:r>
            <a:r>
              <a:rPr lang="ru-RU" sz="2800" dirty="0" smtClean="0">
                <a:latin typeface="Times New Roman" pitchFamily="18" charset="0"/>
                <a:cs typeface="Times New Roman" pitchFamily="18" charset="0"/>
              </a:rPr>
              <a:t>м наступает разряд.</a:t>
            </a:r>
            <a:endParaRPr lang="ru-RU" sz="2800" dirty="0" smtClean="0">
              <a:latin typeface="Times New Roman" pitchFamily="18" charset="0"/>
              <a:cs typeface="Times New Roman" pitchFamily="18" charset="0"/>
            </a:endParaRPr>
          </a:p>
        </p:txBody>
      </p:sp>
    </p:spTree>
  </p:cSld>
  <p:clrMapOvr>
    <a:masterClrMapping/>
  </p:clrMapOvr>
  <p:transition spd="slow">
    <p:push/>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0354" name="Picture 2"/>
          <p:cNvPicPr>
            <a:picLocks noChangeAspect="1" noChangeArrowheads="1"/>
          </p:cNvPicPr>
          <p:nvPr/>
        </p:nvPicPr>
        <p:blipFill>
          <a:blip r:embed="rId2" cstate="print"/>
          <a:srcRect/>
          <a:stretch>
            <a:fillRect/>
          </a:stretch>
        </p:blipFill>
        <p:spPr bwMode="auto">
          <a:xfrm>
            <a:off x="1187624" y="260648"/>
            <a:ext cx="6772275" cy="4657725"/>
          </a:xfrm>
          <a:prstGeom prst="rect">
            <a:avLst/>
          </a:prstGeom>
          <a:noFill/>
          <a:ln w="9525">
            <a:noFill/>
            <a:miter lim="800000"/>
            <a:headEnd/>
            <a:tailEnd/>
          </a:ln>
        </p:spPr>
      </p:pic>
      <p:pic>
        <p:nvPicPr>
          <p:cNvPr id="740355" name="Picture 3"/>
          <p:cNvPicPr>
            <a:picLocks noChangeAspect="1" noChangeArrowheads="1"/>
          </p:cNvPicPr>
          <p:nvPr/>
        </p:nvPicPr>
        <p:blipFill>
          <a:blip r:embed="rId3" cstate="print"/>
          <a:srcRect/>
          <a:stretch>
            <a:fillRect/>
          </a:stretch>
        </p:blipFill>
        <p:spPr bwMode="auto">
          <a:xfrm>
            <a:off x="3563888" y="1484784"/>
            <a:ext cx="5327476" cy="4687657"/>
          </a:xfrm>
          <a:prstGeom prst="rect">
            <a:avLst/>
          </a:prstGeom>
          <a:noFill/>
          <a:ln w="9525">
            <a:noFill/>
            <a:miter lim="800000"/>
            <a:headEnd/>
            <a:tailEnd/>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740355"/>
                                        </p:tgtEl>
                                        <p:attrNameLst>
                                          <p:attrName>style.visibility</p:attrName>
                                        </p:attrNameLst>
                                      </p:cBhvr>
                                      <p:to>
                                        <p:strVal val="visible"/>
                                      </p:to>
                                    </p:set>
                                    <p:anim calcmode="lin" valueType="num">
                                      <p:cBhvr>
                                        <p:cTn id="7" dur="1000" fill="hold"/>
                                        <p:tgtEl>
                                          <p:spTgt spid="740355"/>
                                        </p:tgtEl>
                                        <p:attrNameLst>
                                          <p:attrName>ppt_x</p:attrName>
                                        </p:attrNameLst>
                                      </p:cBhvr>
                                      <p:tavLst>
                                        <p:tav tm="0">
                                          <p:val>
                                            <p:strVal val="#ppt_x-.2"/>
                                          </p:val>
                                        </p:tav>
                                        <p:tav tm="100000">
                                          <p:val>
                                            <p:strVal val="#ppt_x"/>
                                          </p:val>
                                        </p:tav>
                                      </p:tavLst>
                                    </p:anim>
                                    <p:anim calcmode="lin" valueType="num">
                                      <p:cBhvr>
                                        <p:cTn id="8" dur="1000" fill="hold"/>
                                        <p:tgtEl>
                                          <p:spTgt spid="740355"/>
                                        </p:tgtEl>
                                        <p:attrNameLst>
                                          <p:attrName>ppt_y</p:attrName>
                                        </p:attrNameLst>
                                      </p:cBhvr>
                                      <p:tavLst>
                                        <p:tav tm="0">
                                          <p:val>
                                            <p:strVal val="#ppt_y"/>
                                          </p:val>
                                        </p:tav>
                                        <p:tav tm="100000">
                                          <p:val>
                                            <p:strVal val="#ppt_y"/>
                                          </p:val>
                                        </p:tav>
                                      </p:tavLst>
                                    </p:anim>
                                    <p:animEffect transition="in" filter="wipe(right)" prLst="gradientSize: 0.1">
                                      <p:cBhvr>
                                        <p:cTn id="9" dur="1000"/>
                                        <p:tgtEl>
                                          <p:spTgt spid="7403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188640"/>
            <a:ext cx="7776864" cy="800219"/>
          </a:xfrm>
          <a:prstGeom prst="rect">
            <a:avLst/>
          </a:prstGeom>
          <a:solidFill>
            <a:schemeClr val="bg1"/>
          </a:solidFill>
          <a:ln w="73025">
            <a:solidFill>
              <a:srgbClr val="002060"/>
            </a:solidFill>
          </a:ln>
        </p:spPr>
        <p:txBody>
          <a:bodyPr wrap="square">
            <a:spAutoFit/>
          </a:bodyPr>
          <a:lstStyle/>
          <a:p>
            <a:pPr algn="ctr"/>
            <a:r>
              <a:rPr lang="ru-RU" sz="3600" b="1" dirty="0" smtClean="0">
                <a:latin typeface="Times New Roman" pitchFamily="18" charset="0"/>
                <a:cs typeface="Times New Roman" pitchFamily="18" charset="0"/>
              </a:rPr>
              <a:t>Искровой разряд</a:t>
            </a:r>
          </a:p>
          <a:p>
            <a:pPr algn="just"/>
            <a:endParaRPr lang="ru-RU" sz="1000" dirty="0" smtClean="0">
              <a:latin typeface="Times New Roman" pitchFamily="18" charset="0"/>
              <a:cs typeface="Times New Roman" pitchFamily="18" charset="0"/>
            </a:endParaRPr>
          </a:p>
        </p:txBody>
      </p:sp>
      <p:pic>
        <p:nvPicPr>
          <p:cNvPr id="738306" name="Picture 2"/>
          <p:cNvPicPr>
            <a:picLocks noChangeAspect="1" noChangeArrowheads="1"/>
          </p:cNvPicPr>
          <p:nvPr/>
        </p:nvPicPr>
        <p:blipFill>
          <a:blip r:embed="rId2" cstate="print"/>
          <a:srcRect/>
          <a:stretch>
            <a:fillRect/>
          </a:stretch>
        </p:blipFill>
        <p:spPr bwMode="auto">
          <a:xfrm>
            <a:off x="1115616" y="1268760"/>
            <a:ext cx="7754432" cy="4176464"/>
          </a:xfrm>
          <a:prstGeom prst="rect">
            <a:avLst/>
          </a:prstGeom>
          <a:noFill/>
          <a:ln w="9525">
            <a:noFill/>
            <a:miter lim="800000"/>
            <a:headEnd/>
            <a:tailEnd/>
          </a:ln>
        </p:spPr>
      </p:pic>
    </p:spTree>
  </p:cSld>
  <p:clrMapOvr>
    <a:masterClrMapping/>
  </p:clrMapOvr>
  <p:transition spd="slow">
    <p:push/>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115616" y="188640"/>
            <a:ext cx="7776864" cy="800219"/>
          </a:xfrm>
          <a:prstGeom prst="rect">
            <a:avLst/>
          </a:prstGeom>
          <a:solidFill>
            <a:schemeClr val="bg1"/>
          </a:solidFill>
          <a:ln w="73025">
            <a:solidFill>
              <a:srgbClr val="002060"/>
            </a:solidFill>
          </a:ln>
        </p:spPr>
        <p:txBody>
          <a:bodyPr wrap="square">
            <a:spAutoFit/>
          </a:bodyPr>
          <a:lstStyle/>
          <a:p>
            <a:pPr algn="ctr"/>
            <a:r>
              <a:rPr lang="ru-RU" sz="3600" b="1" dirty="0" smtClean="0">
                <a:latin typeface="Times New Roman" pitchFamily="18" charset="0"/>
                <a:cs typeface="Times New Roman" pitchFamily="18" charset="0"/>
              </a:rPr>
              <a:t>Искровой разряд</a:t>
            </a:r>
          </a:p>
          <a:p>
            <a:pPr algn="just"/>
            <a:endParaRPr lang="ru-RU" sz="1000" dirty="0" smtClean="0">
              <a:latin typeface="Times New Roman" pitchFamily="18" charset="0"/>
              <a:cs typeface="Times New Roman" pitchFamily="18" charset="0"/>
            </a:endParaRPr>
          </a:p>
        </p:txBody>
      </p:sp>
      <p:sp>
        <p:nvSpPr>
          <p:cNvPr id="4" name="Прямоугольник 3"/>
          <p:cNvSpPr/>
          <p:nvPr/>
        </p:nvSpPr>
        <p:spPr>
          <a:xfrm>
            <a:off x="1115616" y="1196752"/>
            <a:ext cx="7776864" cy="5324535"/>
          </a:xfrm>
          <a:prstGeom prst="rect">
            <a:avLst/>
          </a:prstGeom>
          <a:solidFill>
            <a:schemeClr val="bg1"/>
          </a:solidFill>
          <a:ln w="41275">
            <a:solidFill>
              <a:srgbClr val="002060"/>
            </a:solidFill>
          </a:ln>
        </p:spPr>
        <p:txBody>
          <a:bodyPr wrap="square">
            <a:spAutoFit/>
          </a:bodyPr>
          <a:lstStyle/>
          <a:p>
            <a:pPr algn="just"/>
            <a:r>
              <a:rPr lang="ru-RU" sz="3200" dirty="0" smtClean="0">
                <a:latin typeface="Times New Roman" pitchFamily="18" charset="0"/>
                <a:cs typeface="Times New Roman" pitchFamily="18" charset="0"/>
              </a:rPr>
              <a:t>	</a:t>
            </a:r>
            <a:r>
              <a:rPr lang="ru-RU" sz="2800" dirty="0" smtClean="0">
                <a:latin typeface="Times New Roman" pitchFamily="18" charset="0"/>
                <a:cs typeface="Times New Roman" pitchFamily="18" charset="0"/>
              </a:rPr>
              <a:t>Возникает при напряженности электрического поля 3000000 </a:t>
            </a:r>
            <a:r>
              <a:rPr lang="ru-RU" sz="2800" dirty="0" smtClean="0">
                <a:latin typeface="Times New Roman" pitchFamily="18" charset="0"/>
                <a:cs typeface="Times New Roman" pitchFamily="18" charset="0"/>
              </a:rPr>
              <a:t>В</a:t>
            </a:r>
            <a:r>
              <a:rPr lang="en-US" sz="2800" dirty="0" smtClean="0">
                <a:latin typeface="Times New Roman" pitchFamily="18" charset="0"/>
                <a:cs typeface="Times New Roman" pitchFamily="18" charset="0"/>
              </a:rPr>
              <a:t>/</a:t>
            </a:r>
            <a:r>
              <a:rPr lang="ru-RU" sz="2800" dirty="0" smtClean="0">
                <a:latin typeface="Times New Roman" pitchFamily="18" charset="0"/>
                <a:cs typeface="Times New Roman" pitchFamily="18" charset="0"/>
              </a:rPr>
              <a:t>м </a:t>
            </a:r>
            <a:r>
              <a:rPr lang="ru-RU" sz="2800" dirty="0" smtClean="0">
                <a:latin typeface="Times New Roman" pitchFamily="18" charset="0"/>
                <a:cs typeface="Times New Roman" pitchFamily="18" charset="0"/>
              </a:rPr>
              <a:t>в воздухе при атмосферном давлении.  В отличии от коронного, искровой разряд приводит к пробою воздушного промежутка. Возникают каналы ионизированного газа – </a:t>
            </a:r>
            <a:r>
              <a:rPr lang="ru-RU" sz="2800" dirty="0" err="1" smtClean="0">
                <a:latin typeface="Times New Roman" pitchFamily="18" charset="0"/>
                <a:cs typeface="Times New Roman" pitchFamily="18" charset="0"/>
              </a:rPr>
              <a:t>стриммеры</a:t>
            </a:r>
            <a:r>
              <a:rPr lang="ru-RU" sz="2800" dirty="0" smtClean="0">
                <a:latin typeface="Times New Roman" pitchFamily="18" charset="0"/>
                <a:cs typeface="Times New Roman" pitchFamily="18" charset="0"/>
              </a:rPr>
              <a:t>. Они пронизывают пространство между электродами и исчезают, сменяясь новыми. Наблюдается яркое свечение с выделением теплоты. Из-за нагревания давление газа в </a:t>
            </a:r>
            <a:r>
              <a:rPr lang="ru-RU" sz="2800" dirty="0" err="1" smtClean="0">
                <a:latin typeface="Times New Roman" pitchFamily="18" charset="0"/>
                <a:cs typeface="Times New Roman" pitchFamily="18" charset="0"/>
              </a:rPr>
              <a:t>стриммерах</a:t>
            </a:r>
            <a:r>
              <a:rPr lang="ru-RU" sz="2800" dirty="0" smtClean="0">
                <a:latin typeface="Times New Roman" pitchFamily="18" charset="0"/>
                <a:cs typeface="Times New Roman" pitchFamily="18" charset="0"/>
              </a:rPr>
              <a:t> повышается. Расширяясь газ излучает звуковые волны, сопровождающие разряд.</a:t>
            </a:r>
            <a:endParaRPr lang="ru-RU" sz="2800" dirty="0" smtClean="0">
              <a:latin typeface="Times New Roman" pitchFamily="18" charset="0"/>
              <a:cs typeface="Times New Roman" pitchFamily="18" charset="0"/>
            </a:endParaRPr>
          </a:p>
        </p:txBody>
      </p:sp>
    </p:spTree>
  </p:cSld>
  <p:clrMapOvr>
    <a:masterClrMapping/>
  </p:clrMapOvr>
  <p:transition spd="slow">
    <p:push/>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188640"/>
            <a:ext cx="7776864" cy="800219"/>
          </a:xfrm>
          <a:prstGeom prst="rect">
            <a:avLst/>
          </a:prstGeom>
          <a:solidFill>
            <a:schemeClr val="bg1"/>
          </a:solidFill>
          <a:ln w="73025">
            <a:solidFill>
              <a:srgbClr val="002060"/>
            </a:solidFill>
          </a:ln>
        </p:spPr>
        <p:txBody>
          <a:bodyPr wrap="square">
            <a:spAutoFit/>
          </a:bodyPr>
          <a:lstStyle/>
          <a:p>
            <a:pPr algn="ctr"/>
            <a:r>
              <a:rPr lang="ru-RU" sz="3600" b="1" dirty="0" smtClean="0">
                <a:latin typeface="Times New Roman" pitchFamily="18" charset="0"/>
                <a:cs typeface="Times New Roman" pitchFamily="18" charset="0"/>
              </a:rPr>
              <a:t>Дуговой разряд</a:t>
            </a:r>
          </a:p>
          <a:p>
            <a:pPr algn="just"/>
            <a:endParaRPr lang="ru-RU" sz="1000" dirty="0" smtClean="0">
              <a:latin typeface="Times New Roman" pitchFamily="18" charset="0"/>
              <a:cs typeface="Times New Roman" pitchFamily="18" charset="0"/>
            </a:endParaRPr>
          </a:p>
        </p:txBody>
      </p:sp>
      <p:pic>
        <p:nvPicPr>
          <p:cNvPr id="3" name="Picture 2" descr="http://fizmat.by/pic/PHYS/page113/im5.png"/>
          <p:cNvPicPr>
            <a:picLocks noChangeAspect="1" noChangeArrowheads="1"/>
          </p:cNvPicPr>
          <p:nvPr/>
        </p:nvPicPr>
        <p:blipFill>
          <a:blip r:embed="rId2" cstate="print"/>
          <a:srcRect/>
          <a:stretch>
            <a:fillRect/>
          </a:stretch>
        </p:blipFill>
        <p:spPr bwMode="auto">
          <a:xfrm>
            <a:off x="2411760" y="1196752"/>
            <a:ext cx="5256584" cy="5108095"/>
          </a:xfrm>
          <a:prstGeom prst="rect">
            <a:avLst/>
          </a:prstGeom>
          <a:noFill/>
        </p:spPr>
      </p:pic>
    </p:spTree>
  </p:cSld>
  <p:clrMapOvr>
    <a:masterClrMapping/>
  </p:clrMapOvr>
  <p:transition spd="slow">
    <p:push/>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87624" y="1196752"/>
            <a:ext cx="7776864" cy="4031873"/>
          </a:xfrm>
          <a:prstGeom prst="rect">
            <a:avLst/>
          </a:prstGeom>
          <a:solidFill>
            <a:schemeClr val="bg1"/>
          </a:solidFill>
          <a:ln w="41275">
            <a:solidFill>
              <a:srgbClr val="002060"/>
            </a:solidFill>
          </a:ln>
        </p:spPr>
        <p:txBody>
          <a:bodyPr wrap="square">
            <a:spAutoFit/>
          </a:bodyPr>
          <a:lstStyle/>
          <a:p>
            <a:pPr algn="just"/>
            <a:r>
              <a:rPr lang="ru-RU" sz="3200" dirty="0" smtClean="0">
                <a:latin typeface="Times New Roman" pitchFamily="18" charset="0"/>
                <a:cs typeface="Times New Roman" pitchFamily="18" charset="0"/>
              </a:rPr>
              <a:t>	</a:t>
            </a:r>
            <a:r>
              <a:rPr lang="ru-RU" sz="2800" dirty="0" smtClean="0">
                <a:latin typeface="Times New Roman" pitchFamily="18" charset="0"/>
                <a:cs typeface="Times New Roman" pitchFamily="18" charset="0"/>
              </a:rPr>
              <a:t>Если в качестве электродов взять два угольных стержня, привести их в соприкосновение и приложить напряжение 30 – 50 В, то по получившейся замкнутой цепи пойдет сильный ток. Т.к. в месте соприкосновения электродов сопротивление велико, выделяется теплота и концы стержней раскаляются. Температура повышается настолько, что начинается термоэлектронная эмиссия. </a:t>
            </a:r>
            <a:endParaRPr lang="ru-RU" sz="2800" dirty="0" smtClean="0">
              <a:latin typeface="Times New Roman" pitchFamily="18" charset="0"/>
              <a:cs typeface="Times New Roman" pitchFamily="18" charset="0"/>
            </a:endParaRPr>
          </a:p>
        </p:txBody>
      </p:sp>
      <p:sp>
        <p:nvSpPr>
          <p:cNvPr id="3" name="Прямоугольник 2"/>
          <p:cNvSpPr/>
          <p:nvPr/>
        </p:nvSpPr>
        <p:spPr>
          <a:xfrm>
            <a:off x="1115616" y="188640"/>
            <a:ext cx="7776864" cy="800219"/>
          </a:xfrm>
          <a:prstGeom prst="rect">
            <a:avLst/>
          </a:prstGeom>
          <a:solidFill>
            <a:schemeClr val="bg1"/>
          </a:solidFill>
          <a:ln w="73025">
            <a:solidFill>
              <a:srgbClr val="002060"/>
            </a:solidFill>
          </a:ln>
        </p:spPr>
        <p:txBody>
          <a:bodyPr wrap="square">
            <a:spAutoFit/>
          </a:bodyPr>
          <a:lstStyle/>
          <a:p>
            <a:pPr algn="ctr"/>
            <a:r>
              <a:rPr lang="ru-RU" sz="3600" b="1" dirty="0" smtClean="0">
                <a:latin typeface="Times New Roman" pitchFamily="18" charset="0"/>
                <a:cs typeface="Times New Roman" pitchFamily="18" charset="0"/>
              </a:rPr>
              <a:t>Дуговой разряд</a:t>
            </a:r>
          </a:p>
          <a:p>
            <a:pPr algn="just"/>
            <a:endParaRPr lang="ru-RU" sz="1000" dirty="0" smtClean="0">
              <a:latin typeface="Times New Roman" pitchFamily="18" charset="0"/>
              <a:cs typeface="Times New Roman" pitchFamily="18" charset="0"/>
            </a:endParaRPr>
          </a:p>
        </p:txBody>
      </p:sp>
      <p:sp>
        <p:nvSpPr>
          <p:cNvPr id="4" name="Прямоугольник 3"/>
          <p:cNvSpPr/>
          <p:nvPr/>
        </p:nvSpPr>
        <p:spPr>
          <a:xfrm>
            <a:off x="1187624" y="1340768"/>
            <a:ext cx="7776864" cy="4031873"/>
          </a:xfrm>
          <a:prstGeom prst="rect">
            <a:avLst/>
          </a:prstGeom>
          <a:solidFill>
            <a:schemeClr val="bg1"/>
          </a:solidFill>
          <a:ln w="41275">
            <a:solidFill>
              <a:srgbClr val="002060"/>
            </a:solidFill>
          </a:ln>
        </p:spPr>
        <p:txBody>
          <a:bodyPr wrap="square">
            <a:spAutoFit/>
          </a:bodyPr>
          <a:lstStyle/>
          <a:p>
            <a:pPr algn="just"/>
            <a:r>
              <a:rPr lang="ru-RU" sz="3200" dirty="0" smtClean="0">
                <a:latin typeface="Times New Roman" pitchFamily="18" charset="0"/>
                <a:cs typeface="Times New Roman" pitchFamily="18" charset="0"/>
              </a:rPr>
              <a:t>	</a:t>
            </a:r>
            <a:r>
              <a:rPr lang="ru-RU" sz="2800" dirty="0" smtClean="0">
                <a:latin typeface="Times New Roman" pitchFamily="18" charset="0"/>
                <a:cs typeface="Times New Roman" pitchFamily="18" charset="0"/>
              </a:rPr>
              <a:t>Вследствие этого при раздвижении угольных электродов между ними начинается самостоятельный разряд. Между углями возникает столб светящегося газа – электрическая дуга.</a:t>
            </a:r>
          </a:p>
          <a:p>
            <a:pPr algn="just"/>
            <a:r>
              <a:rPr lang="ru-RU" sz="2800" dirty="0" smtClean="0">
                <a:latin typeface="Times New Roman" pitchFamily="18" charset="0"/>
                <a:cs typeface="Times New Roman" pitchFamily="18" charset="0"/>
              </a:rPr>
              <a:t>	Электрическая дуга может возникнуть не только между угольными, но и между металлическими электродами.</a:t>
            </a:r>
          </a:p>
          <a:p>
            <a:pPr algn="just"/>
            <a:endParaRPr lang="ru-RU" sz="2800" dirty="0" smtClean="0">
              <a:latin typeface="Times New Roman" pitchFamily="18" charset="0"/>
              <a:cs typeface="Times New Roman" pitchFamily="18" charset="0"/>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23728" y="1268760"/>
            <a:ext cx="5097178" cy="3077766"/>
          </a:xfrm>
          <a:prstGeom prst="rect">
            <a:avLst/>
          </a:prstGeom>
          <a:solidFill>
            <a:schemeClr val="bg1"/>
          </a:solidFill>
          <a:ln w="28575">
            <a:noFill/>
          </a:ln>
        </p:spPr>
        <p:txBody>
          <a:bodyPr wrap="square">
            <a:spAutoFit/>
          </a:bodyPr>
          <a:lstStyle/>
          <a:p>
            <a:pPr algn="ctr"/>
            <a:r>
              <a:rPr lang="ru-RU" sz="5400" b="1" i="1" dirty="0" smtClean="0">
                <a:latin typeface="Times New Roman" pitchFamily="18" charset="0"/>
                <a:cs typeface="Times New Roman" pitchFamily="18" charset="0"/>
              </a:rPr>
              <a:t>Спасибо </a:t>
            </a:r>
          </a:p>
          <a:p>
            <a:pPr algn="ctr"/>
            <a:r>
              <a:rPr lang="ru-RU" sz="5400" b="1" i="1" dirty="0" smtClean="0">
                <a:latin typeface="Times New Roman" pitchFamily="18" charset="0"/>
                <a:cs typeface="Times New Roman" pitchFamily="18" charset="0"/>
              </a:rPr>
              <a:t>за</a:t>
            </a:r>
          </a:p>
          <a:p>
            <a:pPr algn="ctr"/>
            <a:r>
              <a:rPr lang="ru-RU" sz="5400" b="1" i="1" dirty="0" smtClean="0">
                <a:latin typeface="Times New Roman" pitchFamily="18" charset="0"/>
                <a:cs typeface="Times New Roman" pitchFamily="18" charset="0"/>
              </a:rPr>
              <a:t> внимание!!!</a:t>
            </a:r>
          </a:p>
          <a:p>
            <a:pPr algn="ctr"/>
            <a:endParaRPr lang="ru-RU" sz="3200" dirty="0">
              <a:solidFill>
                <a:schemeClr val="bg1"/>
              </a:solidFill>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87624" y="260648"/>
            <a:ext cx="7704856" cy="1815882"/>
          </a:xfrm>
          <a:prstGeom prst="rect">
            <a:avLst/>
          </a:prstGeom>
          <a:ln w="47625">
            <a:solidFill>
              <a:srgbClr val="C00000"/>
            </a:solidFill>
          </a:ln>
        </p:spPr>
        <p:txBody>
          <a:bodyPr wrap="square">
            <a:spAutoFit/>
          </a:bodyPr>
          <a:lstStyle/>
          <a:p>
            <a:pPr algn="just"/>
            <a:r>
              <a:rPr lang="ru-RU" sz="2800" dirty="0" smtClean="0">
                <a:latin typeface="Times New Roman" pitchFamily="18" charset="0"/>
                <a:cs typeface="Times New Roman" pitchFamily="18" charset="0"/>
              </a:rPr>
              <a:t>	Носителями </a:t>
            </a:r>
            <a:r>
              <a:rPr lang="ru-RU" sz="2800" dirty="0" smtClean="0">
                <a:latin typeface="Times New Roman" pitchFamily="18" charset="0"/>
                <a:cs typeface="Times New Roman" pitchFamily="18" charset="0"/>
              </a:rPr>
              <a:t>тока в электролитах являются </a:t>
            </a:r>
            <a:r>
              <a:rPr lang="ru-RU" sz="2800" b="1" u="sng" dirty="0" smtClean="0">
                <a:latin typeface="Times New Roman" pitchFamily="18" charset="0"/>
                <a:cs typeface="Times New Roman" pitchFamily="18" charset="0"/>
              </a:rPr>
              <a:t>положительные</a:t>
            </a:r>
            <a:r>
              <a:rPr lang="ru-RU" sz="2800" dirty="0" smtClean="0">
                <a:latin typeface="Times New Roman" pitchFamily="18" charset="0"/>
                <a:cs typeface="Times New Roman" pitchFamily="18" charset="0"/>
              </a:rPr>
              <a:t> и </a:t>
            </a:r>
            <a:r>
              <a:rPr lang="ru-RU" sz="2800" b="1" u="sng" dirty="0" smtClean="0">
                <a:latin typeface="Times New Roman" pitchFamily="18" charset="0"/>
                <a:cs typeface="Times New Roman" pitchFamily="18" charset="0"/>
              </a:rPr>
              <a:t>отрицательные ионы</a:t>
            </a:r>
            <a:r>
              <a:rPr lang="ru-RU" sz="2800" dirty="0" smtClean="0">
                <a:latin typeface="Times New Roman" pitchFamily="18" charset="0"/>
                <a:cs typeface="Times New Roman" pitchFamily="18" charset="0"/>
              </a:rPr>
              <a:t>, на </a:t>
            </a:r>
            <a:r>
              <a:rPr lang="ru-RU" sz="2800" dirty="0" smtClean="0">
                <a:latin typeface="Times New Roman" pitchFamily="18" charset="0"/>
                <a:cs typeface="Times New Roman" pitchFamily="18" charset="0"/>
              </a:rPr>
              <a:t>которые </a:t>
            </a:r>
            <a:r>
              <a:rPr lang="ru-RU" sz="2800" b="1" dirty="0" err="1" smtClean="0">
                <a:latin typeface="Times New Roman" pitchFamily="18" charset="0"/>
                <a:cs typeface="Times New Roman" pitchFamily="18" charset="0"/>
              </a:rPr>
              <a:t>диссоциируют</a:t>
            </a:r>
            <a:r>
              <a:rPr lang="ru-RU" sz="2800" dirty="0" smtClean="0">
                <a:latin typeface="Times New Roman" pitchFamily="18" charset="0"/>
                <a:cs typeface="Times New Roman" pitchFamily="18" charset="0"/>
              </a:rPr>
              <a:t> </a:t>
            </a:r>
            <a:r>
              <a:rPr lang="ru-RU" sz="2800" dirty="0" smtClean="0">
                <a:latin typeface="Times New Roman" pitchFamily="18" charset="0"/>
                <a:cs typeface="Times New Roman" pitchFamily="18" charset="0"/>
              </a:rPr>
              <a:t>(расщепляются) молекулы растворенного вещества.</a:t>
            </a:r>
            <a:endParaRPr lang="ru-RU" sz="2800" dirty="0">
              <a:latin typeface="Times New Roman" pitchFamily="18" charset="0"/>
              <a:cs typeface="Times New Roman" pitchFamily="18" charset="0"/>
            </a:endParaRPr>
          </a:p>
        </p:txBody>
      </p:sp>
      <p:pic>
        <p:nvPicPr>
          <p:cNvPr id="3" name="Picture 2"/>
          <p:cNvPicPr>
            <a:picLocks noChangeAspect="1" noChangeArrowheads="1"/>
          </p:cNvPicPr>
          <p:nvPr/>
        </p:nvPicPr>
        <p:blipFill>
          <a:blip r:embed="rId2" cstate="print"/>
          <a:srcRect/>
          <a:stretch>
            <a:fillRect/>
          </a:stretch>
        </p:blipFill>
        <p:spPr bwMode="auto">
          <a:xfrm>
            <a:off x="1250357" y="2276872"/>
            <a:ext cx="7570116" cy="4045623"/>
          </a:xfrm>
          <a:prstGeom prst="rect">
            <a:avLst/>
          </a:prstGeom>
          <a:noFill/>
          <a:ln w="63500">
            <a:solidFill>
              <a:srgbClr val="002060"/>
            </a:solidFill>
            <a:miter lim="800000"/>
            <a:headEnd/>
            <a:tailEnd/>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115616" y="188640"/>
            <a:ext cx="7848872" cy="3539430"/>
          </a:xfrm>
          <a:prstGeom prst="rect">
            <a:avLst/>
          </a:prstGeom>
          <a:ln w="47625">
            <a:solidFill>
              <a:srgbClr val="C00000"/>
            </a:solidFill>
          </a:ln>
        </p:spPr>
        <p:txBody>
          <a:bodyPr wrap="square">
            <a:spAutoFit/>
          </a:bodyPr>
          <a:lstStyle/>
          <a:p>
            <a:pPr algn="just"/>
            <a:r>
              <a:rPr lang="ru-RU" sz="2800" dirty="0" smtClean="0">
                <a:latin typeface="Times New Roman" pitchFamily="18" charset="0"/>
                <a:cs typeface="Times New Roman" pitchFamily="18" charset="0"/>
              </a:rPr>
              <a:t>	Электрический ток в электролитах – перемещение ионов обоих знаков в противоположных направлениях.</a:t>
            </a:r>
          </a:p>
          <a:p>
            <a:pPr algn="just"/>
            <a:r>
              <a:rPr lang="ru-RU" sz="2800" dirty="0" smtClean="0">
                <a:latin typeface="Times New Roman" pitchFamily="18" charset="0"/>
                <a:cs typeface="Times New Roman" pitchFamily="18" charset="0"/>
              </a:rPr>
              <a:t>	Положительные ионы движутся к отрицательному электроду (катоду), отрицательные ионы – к положительному электроду (аноду).</a:t>
            </a:r>
          </a:p>
          <a:p>
            <a:pPr algn="just"/>
            <a:endParaRPr lang="ru-RU" sz="2800" dirty="0">
              <a:latin typeface="Times New Roman" pitchFamily="18" charset="0"/>
              <a:cs typeface="Times New Roman"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3228848" y="3284984"/>
            <a:ext cx="5664005" cy="3384375"/>
          </a:xfrm>
          <a:prstGeom prst="rect">
            <a:avLst/>
          </a:prstGeom>
          <a:noFill/>
          <a:ln w="53975">
            <a:solidFill>
              <a:srgbClr val="002060"/>
            </a:solidFill>
            <a:miter lim="800000"/>
            <a:headEnd/>
            <a:tailEnd/>
          </a:ln>
        </p:spPr>
      </p:pic>
    </p:spTree>
  </p:cSld>
  <p:clrMapOvr>
    <a:masterClrMapping/>
  </p:clrMapOvr>
  <p:transition spd="slow">
    <p:push/>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9394" name="Picture 2"/>
          <p:cNvPicPr>
            <a:picLocks noChangeAspect="1" noChangeArrowheads="1"/>
          </p:cNvPicPr>
          <p:nvPr/>
        </p:nvPicPr>
        <p:blipFill>
          <a:blip r:embed="rId2" cstate="print"/>
          <a:srcRect/>
          <a:stretch>
            <a:fillRect/>
          </a:stretch>
        </p:blipFill>
        <p:spPr bwMode="auto">
          <a:xfrm>
            <a:off x="1187623" y="260648"/>
            <a:ext cx="7772737" cy="4896544"/>
          </a:xfrm>
          <a:prstGeom prst="rect">
            <a:avLst/>
          </a:prstGeom>
          <a:noFill/>
          <a:ln w="9525">
            <a:noFill/>
            <a:miter lim="800000"/>
            <a:headEnd/>
            <a:tailEnd/>
          </a:ln>
        </p:spPr>
      </p:pic>
      <p:pic>
        <p:nvPicPr>
          <p:cNvPr id="699396" name="Picture 4"/>
          <p:cNvPicPr>
            <a:picLocks noChangeAspect="1" noChangeArrowheads="1"/>
          </p:cNvPicPr>
          <p:nvPr/>
        </p:nvPicPr>
        <p:blipFill>
          <a:blip r:embed="rId3" cstate="print"/>
          <a:srcRect/>
          <a:stretch>
            <a:fillRect/>
          </a:stretch>
        </p:blipFill>
        <p:spPr bwMode="auto">
          <a:xfrm>
            <a:off x="1043608" y="1484784"/>
            <a:ext cx="7848872" cy="3888432"/>
          </a:xfrm>
          <a:prstGeom prst="rect">
            <a:avLst/>
          </a:prstGeom>
          <a:noFill/>
          <a:ln w="9525">
            <a:noFill/>
            <a:miter lim="800000"/>
            <a:headEnd/>
            <a:tailEnd/>
          </a:ln>
        </p:spPr>
      </p:pic>
      <p:pic>
        <p:nvPicPr>
          <p:cNvPr id="699398" name="Picture 6"/>
          <p:cNvPicPr>
            <a:picLocks noChangeAspect="1" noChangeArrowheads="1"/>
          </p:cNvPicPr>
          <p:nvPr/>
        </p:nvPicPr>
        <p:blipFill>
          <a:blip r:embed="rId4" cstate="print"/>
          <a:srcRect/>
          <a:stretch>
            <a:fillRect/>
          </a:stretch>
        </p:blipFill>
        <p:spPr bwMode="auto">
          <a:xfrm>
            <a:off x="1115615" y="1412776"/>
            <a:ext cx="7716377" cy="4104456"/>
          </a:xfrm>
          <a:prstGeom prst="rect">
            <a:avLst/>
          </a:prstGeom>
          <a:noFill/>
          <a:ln w="9525">
            <a:noFill/>
            <a:miter lim="800000"/>
            <a:headEnd/>
            <a:tailEnd/>
          </a:ln>
        </p:spPr>
      </p:pic>
      <p:pic>
        <p:nvPicPr>
          <p:cNvPr id="8" name="Picture 2"/>
          <p:cNvPicPr>
            <a:picLocks noChangeAspect="1" noChangeArrowheads="1"/>
          </p:cNvPicPr>
          <p:nvPr/>
        </p:nvPicPr>
        <p:blipFill>
          <a:blip r:embed="rId5" cstate="print"/>
          <a:srcRect/>
          <a:stretch>
            <a:fillRect/>
          </a:stretch>
        </p:blipFill>
        <p:spPr bwMode="auto">
          <a:xfrm>
            <a:off x="5012999" y="4293096"/>
            <a:ext cx="3951488" cy="2361106"/>
          </a:xfrm>
          <a:prstGeom prst="rect">
            <a:avLst/>
          </a:prstGeom>
          <a:noFill/>
          <a:ln w="53975">
            <a:solidFill>
              <a:srgbClr val="002060"/>
            </a:solidFill>
            <a:miter lim="800000"/>
            <a:headEnd/>
            <a:tailEnd/>
          </a:ln>
        </p:spPr>
      </p:pic>
      <p:pic>
        <p:nvPicPr>
          <p:cNvPr id="699399" name="Picture 7"/>
          <p:cNvPicPr>
            <a:picLocks noChangeAspect="1" noChangeArrowheads="1"/>
          </p:cNvPicPr>
          <p:nvPr/>
        </p:nvPicPr>
        <p:blipFill>
          <a:blip r:embed="rId6" cstate="print"/>
          <a:srcRect/>
          <a:stretch>
            <a:fillRect/>
          </a:stretch>
        </p:blipFill>
        <p:spPr bwMode="auto">
          <a:xfrm>
            <a:off x="1115615" y="1484784"/>
            <a:ext cx="7848433" cy="4680520"/>
          </a:xfrm>
          <a:prstGeom prst="rect">
            <a:avLst/>
          </a:prstGeom>
          <a:noFill/>
          <a:ln w="9525">
            <a:noFill/>
            <a:miter lim="800000"/>
            <a:headEnd/>
            <a:tailEnd/>
          </a:ln>
        </p:spPr>
      </p:pic>
      <p:pic>
        <p:nvPicPr>
          <p:cNvPr id="699401" name="Picture 9"/>
          <p:cNvPicPr>
            <a:picLocks noChangeAspect="1" noChangeArrowheads="1"/>
          </p:cNvPicPr>
          <p:nvPr/>
        </p:nvPicPr>
        <p:blipFill>
          <a:blip r:embed="rId7" cstate="print"/>
          <a:srcRect/>
          <a:stretch>
            <a:fillRect/>
          </a:stretch>
        </p:blipFill>
        <p:spPr bwMode="auto">
          <a:xfrm>
            <a:off x="1115616" y="1484784"/>
            <a:ext cx="7848872" cy="4524816"/>
          </a:xfrm>
          <a:prstGeom prst="rect">
            <a:avLst/>
          </a:prstGeom>
          <a:noFill/>
          <a:ln w="9525">
            <a:noFill/>
            <a:miter lim="800000"/>
            <a:headEnd/>
            <a:tailEnd/>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699396"/>
                                        </p:tgtEl>
                                        <p:attrNameLst>
                                          <p:attrName>style.visibility</p:attrName>
                                        </p:attrNameLst>
                                      </p:cBhvr>
                                      <p:to>
                                        <p:strVal val="visible"/>
                                      </p:to>
                                    </p:set>
                                    <p:anim calcmode="lin" valueType="num">
                                      <p:cBhvr>
                                        <p:cTn id="7" dur="1000" fill="hold"/>
                                        <p:tgtEl>
                                          <p:spTgt spid="699396"/>
                                        </p:tgtEl>
                                        <p:attrNameLst>
                                          <p:attrName>ppt_x</p:attrName>
                                        </p:attrNameLst>
                                      </p:cBhvr>
                                      <p:tavLst>
                                        <p:tav tm="0">
                                          <p:val>
                                            <p:strVal val="#ppt_x-.2"/>
                                          </p:val>
                                        </p:tav>
                                        <p:tav tm="100000">
                                          <p:val>
                                            <p:strVal val="#ppt_x"/>
                                          </p:val>
                                        </p:tav>
                                      </p:tavLst>
                                    </p:anim>
                                    <p:anim calcmode="lin" valueType="num">
                                      <p:cBhvr>
                                        <p:cTn id="8" dur="1000" fill="hold"/>
                                        <p:tgtEl>
                                          <p:spTgt spid="699396"/>
                                        </p:tgtEl>
                                        <p:attrNameLst>
                                          <p:attrName>ppt_y</p:attrName>
                                        </p:attrNameLst>
                                      </p:cBhvr>
                                      <p:tavLst>
                                        <p:tav tm="0">
                                          <p:val>
                                            <p:strVal val="#ppt_y"/>
                                          </p:val>
                                        </p:tav>
                                        <p:tav tm="100000">
                                          <p:val>
                                            <p:strVal val="#ppt_y"/>
                                          </p:val>
                                        </p:tav>
                                      </p:tavLst>
                                    </p:anim>
                                    <p:animEffect transition="in" filter="wipe(right)" prLst="gradientSize: 0.1">
                                      <p:cBhvr>
                                        <p:cTn id="9" dur="1000"/>
                                        <p:tgtEl>
                                          <p:spTgt spid="699396"/>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nodeType="clickEffect">
                                  <p:stCondLst>
                                    <p:cond delay="0"/>
                                  </p:stCondLst>
                                  <p:childTnLst>
                                    <p:set>
                                      <p:cBhvr>
                                        <p:cTn id="13" dur="1" fill="hold">
                                          <p:stCondLst>
                                            <p:cond delay="0"/>
                                          </p:stCondLst>
                                        </p:cTn>
                                        <p:tgtEl>
                                          <p:spTgt spid="699398"/>
                                        </p:tgtEl>
                                        <p:attrNameLst>
                                          <p:attrName>style.visibility</p:attrName>
                                        </p:attrNameLst>
                                      </p:cBhvr>
                                      <p:to>
                                        <p:strVal val="visible"/>
                                      </p:to>
                                    </p:set>
                                    <p:anim calcmode="lin" valueType="num">
                                      <p:cBhvr>
                                        <p:cTn id="14" dur="1000" fill="hold"/>
                                        <p:tgtEl>
                                          <p:spTgt spid="699398"/>
                                        </p:tgtEl>
                                        <p:attrNameLst>
                                          <p:attrName>ppt_x</p:attrName>
                                        </p:attrNameLst>
                                      </p:cBhvr>
                                      <p:tavLst>
                                        <p:tav tm="0">
                                          <p:val>
                                            <p:strVal val="#ppt_x-.2"/>
                                          </p:val>
                                        </p:tav>
                                        <p:tav tm="100000">
                                          <p:val>
                                            <p:strVal val="#ppt_x"/>
                                          </p:val>
                                        </p:tav>
                                      </p:tavLst>
                                    </p:anim>
                                    <p:anim calcmode="lin" valueType="num">
                                      <p:cBhvr>
                                        <p:cTn id="15" dur="1000" fill="hold"/>
                                        <p:tgtEl>
                                          <p:spTgt spid="699398"/>
                                        </p:tgtEl>
                                        <p:attrNameLst>
                                          <p:attrName>ppt_y</p:attrName>
                                        </p:attrNameLst>
                                      </p:cBhvr>
                                      <p:tavLst>
                                        <p:tav tm="0">
                                          <p:val>
                                            <p:strVal val="#ppt_y"/>
                                          </p:val>
                                        </p:tav>
                                        <p:tav tm="100000">
                                          <p:val>
                                            <p:strVal val="#ppt_y"/>
                                          </p:val>
                                        </p:tav>
                                      </p:tavLst>
                                    </p:anim>
                                    <p:animEffect transition="in" filter="wipe(right)" prLst="gradientSize: 0.1">
                                      <p:cBhvr>
                                        <p:cTn id="16" dur="1000"/>
                                        <p:tgtEl>
                                          <p:spTgt spid="699398"/>
                                        </p:tgtEl>
                                      </p:cBhvr>
                                    </p:animEffect>
                                  </p:childTnLst>
                                </p:cTn>
                              </p:par>
                              <p:par>
                                <p:cTn id="17" presetID="29"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1000" fill="hold"/>
                                        <p:tgtEl>
                                          <p:spTgt spid="8"/>
                                        </p:tgtEl>
                                        <p:attrNameLst>
                                          <p:attrName>ppt_x</p:attrName>
                                        </p:attrNameLst>
                                      </p:cBhvr>
                                      <p:tavLst>
                                        <p:tav tm="0">
                                          <p:val>
                                            <p:strVal val="#ppt_x-.2"/>
                                          </p:val>
                                        </p:tav>
                                        <p:tav tm="100000">
                                          <p:val>
                                            <p:strVal val="#ppt_x"/>
                                          </p:val>
                                        </p:tav>
                                      </p:tavLst>
                                    </p:anim>
                                    <p:anim calcmode="lin" valueType="num">
                                      <p:cBhvr>
                                        <p:cTn id="20"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21" dur="10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nodeType="clickEffect">
                                  <p:stCondLst>
                                    <p:cond delay="0"/>
                                  </p:stCondLst>
                                  <p:childTnLst>
                                    <p:set>
                                      <p:cBhvr>
                                        <p:cTn id="25" dur="1" fill="hold">
                                          <p:stCondLst>
                                            <p:cond delay="0"/>
                                          </p:stCondLst>
                                        </p:cTn>
                                        <p:tgtEl>
                                          <p:spTgt spid="699399"/>
                                        </p:tgtEl>
                                        <p:attrNameLst>
                                          <p:attrName>style.visibility</p:attrName>
                                        </p:attrNameLst>
                                      </p:cBhvr>
                                      <p:to>
                                        <p:strVal val="visible"/>
                                      </p:to>
                                    </p:set>
                                    <p:anim calcmode="lin" valueType="num">
                                      <p:cBhvr>
                                        <p:cTn id="26" dur="1000" fill="hold"/>
                                        <p:tgtEl>
                                          <p:spTgt spid="699399"/>
                                        </p:tgtEl>
                                        <p:attrNameLst>
                                          <p:attrName>ppt_x</p:attrName>
                                        </p:attrNameLst>
                                      </p:cBhvr>
                                      <p:tavLst>
                                        <p:tav tm="0">
                                          <p:val>
                                            <p:strVal val="#ppt_x-.2"/>
                                          </p:val>
                                        </p:tav>
                                        <p:tav tm="100000">
                                          <p:val>
                                            <p:strVal val="#ppt_x"/>
                                          </p:val>
                                        </p:tav>
                                      </p:tavLst>
                                    </p:anim>
                                    <p:anim calcmode="lin" valueType="num">
                                      <p:cBhvr>
                                        <p:cTn id="27" dur="1000" fill="hold"/>
                                        <p:tgtEl>
                                          <p:spTgt spid="699399"/>
                                        </p:tgtEl>
                                        <p:attrNameLst>
                                          <p:attrName>ppt_y</p:attrName>
                                        </p:attrNameLst>
                                      </p:cBhvr>
                                      <p:tavLst>
                                        <p:tav tm="0">
                                          <p:val>
                                            <p:strVal val="#ppt_y"/>
                                          </p:val>
                                        </p:tav>
                                        <p:tav tm="100000">
                                          <p:val>
                                            <p:strVal val="#ppt_y"/>
                                          </p:val>
                                        </p:tav>
                                      </p:tavLst>
                                    </p:anim>
                                    <p:animEffect transition="in" filter="wipe(right)" prLst="gradientSize: 0.1">
                                      <p:cBhvr>
                                        <p:cTn id="28" dur="1000"/>
                                        <p:tgtEl>
                                          <p:spTgt spid="699399"/>
                                        </p:tgtEl>
                                      </p:cBhvr>
                                    </p:animEffect>
                                  </p:childTnLst>
                                </p:cTn>
                              </p:par>
                              <p:par>
                                <p:cTn id="29" presetID="1" presetClass="exit" presetSubtype="0" fill="hold" nodeType="withEffect">
                                  <p:stCondLst>
                                    <p:cond delay="0"/>
                                  </p:stCondLst>
                                  <p:childTnLst>
                                    <p:set>
                                      <p:cBhvr>
                                        <p:cTn id="30" dur="1" fill="hold">
                                          <p:stCondLst>
                                            <p:cond delay="0"/>
                                          </p:stCondLst>
                                        </p:cTn>
                                        <p:tgtEl>
                                          <p:spTgt spid="8"/>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29" presetClass="entr" presetSubtype="0" fill="hold" nodeType="clickEffect">
                                  <p:stCondLst>
                                    <p:cond delay="0"/>
                                  </p:stCondLst>
                                  <p:childTnLst>
                                    <p:set>
                                      <p:cBhvr>
                                        <p:cTn id="34" dur="1" fill="hold">
                                          <p:stCondLst>
                                            <p:cond delay="0"/>
                                          </p:stCondLst>
                                        </p:cTn>
                                        <p:tgtEl>
                                          <p:spTgt spid="699401"/>
                                        </p:tgtEl>
                                        <p:attrNameLst>
                                          <p:attrName>style.visibility</p:attrName>
                                        </p:attrNameLst>
                                      </p:cBhvr>
                                      <p:to>
                                        <p:strVal val="visible"/>
                                      </p:to>
                                    </p:set>
                                    <p:anim calcmode="lin" valueType="num">
                                      <p:cBhvr>
                                        <p:cTn id="35" dur="1000" fill="hold"/>
                                        <p:tgtEl>
                                          <p:spTgt spid="699401"/>
                                        </p:tgtEl>
                                        <p:attrNameLst>
                                          <p:attrName>ppt_x</p:attrName>
                                        </p:attrNameLst>
                                      </p:cBhvr>
                                      <p:tavLst>
                                        <p:tav tm="0">
                                          <p:val>
                                            <p:strVal val="#ppt_x-.2"/>
                                          </p:val>
                                        </p:tav>
                                        <p:tav tm="100000">
                                          <p:val>
                                            <p:strVal val="#ppt_x"/>
                                          </p:val>
                                        </p:tav>
                                      </p:tavLst>
                                    </p:anim>
                                    <p:anim calcmode="lin" valueType="num">
                                      <p:cBhvr>
                                        <p:cTn id="36" dur="1000" fill="hold"/>
                                        <p:tgtEl>
                                          <p:spTgt spid="699401"/>
                                        </p:tgtEl>
                                        <p:attrNameLst>
                                          <p:attrName>ppt_y</p:attrName>
                                        </p:attrNameLst>
                                      </p:cBhvr>
                                      <p:tavLst>
                                        <p:tav tm="0">
                                          <p:val>
                                            <p:strVal val="#ppt_y"/>
                                          </p:val>
                                        </p:tav>
                                        <p:tav tm="100000">
                                          <p:val>
                                            <p:strVal val="#ppt_y"/>
                                          </p:val>
                                        </p:tav>
                                      </p:tavLst>
                                    </p:anim>
                                    <p:animEffect transition="in" filter="wipe(right)" prLst="gradientSize: 0.1">
                                      <p:cBhvr>
                                        <p:cTn id="37" dur="1000"/>
                                        <p:tgtEl>
                                          <p:spTgt spid="6994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1442" name="Picture 2"/>
          <p:cNvPicPr>
            <a:picLocks noChangeAspect="1" noChangeArrowheads="1"/>
          </p:cNvPicPr>
          <p:nvPr/>
        </p:nvPicPr>
        <p:blipFill>
          <a:blip r:embed="rId2" cstate="print"/>
          <a:srcRect/>
          <a:stretch>
            <a:fillRect/>
          </a:stretch>
        </p:blipFill>
        <p:spPr bwMode="auto">
          <a:xfrm>
            <a:off x="1187623" y="332656"/>
            <a:ext cx="7633215" cy="5688632"/>
          </a:xfrm>
          <a:prstGeom prst="rect">
            <a:avLst/>
          </a:prstGeom>
          <a:noFill/>
          <a:ln w="9525">
            <a:solidFill>
              <a:srgbClr val="0070C0"/>
            </a:solidFill>
            <a:miter lim="800000"/>
            <a:headEnd/>
            <a:tailEnd/>
          </a:ln>
        </p:spPr>
      </p:pic>
      <p:sp>
        <p:nvSpPr>
          <p:cNvPr id="3" name="Прямоугольник 2"/>
          <p:cNvSpPr/>
          <p:nvPr/>
        </p:nvSpPr>
        <p:spPr>
          <a:xfrm>
            <a:off x="2267744" y="3501008"/>
            <a:ext cx="2448272" cy="936104"/>
          </a:xfrm>
          <a:prstGeom prst="rect">
            <a:avLst/>
          </a:prstGeom>
          <a:noFill/>
          <a:ln w="539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6012160" y="3501008"/>
            <a:ext cx="1512168" cy="936104"/>
          </a:xfrm>
          <a:prstGeom prst="rect">
            <a:avLst/>
          </a:prstGeom>
          <a:noFill/>
          <a:ln w="539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amond(in)">
                                      <p:cBhvr>
                                        <p:cTn id="1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12410</TotalTime>
  <Words>397</Words>
  <Application>Microsoft Office PowerPoint</Application>
  <PresentationFormat>Экран (4:3)</PresentationFormat>
  <Paragraphs>167</Paragraphs>
  <Slides>56</Slides>
  <Notes>3</Notes>
  <HiddenSlides>0</HiddenSlides>
  <MMClips>0</MMClips>
  <ScaleCrop>false</ScaleCrop>
  <HeadingPairs>
    <vt:vector size="4" baseType="variant">
      <vt:variant>
        <vt:lpstr>Тема</vt:lpstr>
      </vt:variant>
      <vt:variant>
        <vt:i4>1</vt:i4>
      </vt:variant>
      <vt:variant>
        <vt:lpstr>Заголовки слайдов</vt:lpstr>
      </vt:variant>
      <vt:variant>
        <vt:i4>56</vt:i4>
      </vt:variant>
    </vt:vector>
  </HeadingPairs>
  <TitlesOfParts>
    <vt:vector size="57" baseType="lpstr">
      <vt:lpstr>Солнцестояние</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lpstr>Слайд 43</vt:lpstr>
      <vt:lpstr>Слайд 44</vt:lpstr>
      <vt:lpstr>Слайд 45</vt:lpstr>
      <vt:lpstr>Слайд 46</vt:lpstr>
      <vt:lpstr>Слайд 47</vt:lpstr>
      <vt:lpstr>Слайд 48</vt:lpstr>
      <vt:lpstr>Слайд 49</vt:lpstr>
      <vt:lpstr>Слайд 50</vt:lpstr>
      <vt:lpstr>Слайд 51</vt:lpstr>
      <vt:lpstr>Слайд 52</vt:lpstr>
      <vt:lpstr>Слайд 53</vt:lpstr>
      <vt:lpstr>Слайд 54</vt:lpstr>
      <vt:lpstr>Слайд 55</vt:lpstr>
      <vt:lpstr>Слайд 56</vt:lpstr>
    </vt:vector>
  </TitlesOfParts>
  <Company>Reanimator Extreme Edition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XP GAME 2009</dc:creator>
  <cp:lastModifiedBy>Оксана</cp:lastModifiedBy>
  <cp:revision>938</cp:revision>
  <dcterms:created xsi:type="dcterms:W3CDTF">2015-12-12T17:21:18Z</dcterms:created>
  <dcterms:modified xsi:type="dcterms:W3CDTF">2019-03-21T12:41:11Z</dcterms:modified>
</cp:coreProperties>
</file>