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7"/>
  </p:notesMasterIdLst>
  <p:sldIdLst>
    <p:sldId id="256" r:id="rId2"/>
    <p:sldId id="449" r:id="rId3"/>
    <p:sldId id="476" r:id="rId4"/>
    <p:sldId id="477" r:id="rId5"/>
    <p:sldId id="478" r:id="rId6"/>
    <p:sldId id="479" r:id="rId7"/>
    <p:sldId id="480" r:id="rId8"/>
    <p:sldId id="481" r:id="rId9"/>
    <p:sldId id="482" r:id="rId10"/>
    <p:sldId id="483" r:id="rId11"/>
    <p:sldId id="484" r:id="rId12"/>
    <p:sldId id="485" r:id="rId13"/>
    <p:sldId id="486" r:id="rId14"/>
    <p:sldId id="487" r:id="rId15"/>
    <p:sldId id="488" r:id="rId16"/>
    <p:sldId id="489" r:id="rId17"/>
    <p:sldId id="451" r:id="rId18"/>
    <p:sldId id="455" r:id="rId19"/>
    <p:sldId id="454" r:id="rId20"/>
    <p:sldId id="456" r:id="rId21"/>
    <p:sldId id="457" r:id="rId22"/>
    <p:sldId id="458" r:id="rId23"/>
    <p:sldId id="459" r:id="rId24"/>
    <p:sldId id="460" r:id="rId25"/>
    <p:sldId id="461" r:id="rId26"/>
    <p:sldId id="462" r:id="rId27"/>
    <p:sldId id="463" r:id="rId28"/>
    <p:sldId id="464" r:id="rId29"/>
    <p:sldId id="465" r:id="rId30"/>
    <p:sldId id="466" r:id="rId31"/>
    <p:sldId id="467" r:id="rId32"/>
    <p:sldId id="468" r:id="rId33"/>
    <p:sldId id="469" r:id="rId34"/>
    <p:sldId id="470" r:id="rId35"/>
    <p:sldId id="471" r:id="rId36"/>
    <p:sldId id="472" r:id="rId37"/>
    <p:sldId id="473" r:id="rId38"/>
    <p:sldId id="474" r:id="rId39"/>
    <p:sldId id="475" r:id="rId40"/>
    <p:sldId id="345" r:id="rId41"/>
    <p:sldId id="388" r:id="rId42"/>
    <p:sldId id="389" r:id="rId43"/>
    <p:sldId id="390" r:id="rId44"/>
    <p:sldId id="490" r:id="rId45"/>
    <p:sldId id="491" r:id="rId4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94" autoAdjust="0"/>
    <p:restoredTop sz="93011" autoAdjust="0"/>
  </p:normalViewPr>
  <p:slideViewPr>
    <p:cSldViewPr>
      <p:cViewPr>
        <p:scale>
          <a:sx n="66" d="100"/>
          <a:sy n="66" d="100"/>
        </p:scale>
        <p:origin x="-1506" y="-2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4C3843-9F56-4CA1-B6C7-6E9D2C8E9BD8}" type="datetimeFigureOut">
              <a:rPr lang="ru-RU" smtClean="0"/>
              <a:pPr/>
              <a:t>19.03.2019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6EFB68-F020-46CA-B78E-FA7417FBFBF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40171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3998578-A938-41A3-ACF1-A855C30C78DD}" type="slidenum">
              <a:rPr lang="ru-RU" altLang="ru-RU" smtClean="0"/>
              <a:pPr/>
              <a:t>1</a:t>
            </a:fld>
            <a:endParaRPr lang="ru-RU" altLang="ru-RU" smtClean="0"/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altLang="ru-RU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584900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31763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162350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546639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970908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789517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19.03.2019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023960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19.03.2019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844539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19.03.2019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362813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161916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397932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19.03.2019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6587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Text Box 5"/>
          <p:cNvSpPr txBox="1">
            <a:spLocks noChangeArrowheads="1"/>
          </p:cNvSpPr>
          <p:nvPr/>
        </p:nvSpPr>
        <p:spPr bwMode="auto">
          <a:xfrm>
            <a:off x="2438400" y="5927726"/>
            <a:ext cx="193499" cy="419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5782" tIns="47891" rIns="95782" bIns="47891">
            <a:spAutoFit/>
          </a:bodyPr>
          <a:lstStyle/>
          <a:p>
            <a:pPr defTabSz="957263"/>
            <a:endParaRPr lang="ru-RU" altLang="ru-RU" sz="2100" b="1">
              <a:solidFill>
                <a:srgbClr val="FF0000"/>
              </a:solidFill>
            </a:endParaRPr>
          </a:p>
        </p:txBody>
      </p:sp>
      <p:sp>
        <p:nvSpPr>
          <p:cNvPr id="21508" name="Rectangle 6"/>
          <p:cNvSpPr>
            <a:spLocks noChangeArrowheads="1"/>
          </p:cNvSpPr>
          <p:nvPr/>
        </p:nvSpPr>
        <p:spPr bwMode="auto">
          <a:xfrm>
            <a:off x="1340828" y="3364101"/>
            <a:ext cx="7517423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endParaRPr lang="ru-RU" sz="2400" b="1" dirty="0">
              <a:solidFill>
                <a:srgbClr val="FF0000"/>
              </a:solidFill>
            </a:endParaRPr>
          </a:p>
          <a:p>
            <a:pPr algn="ctr"/>
            <a:endParaRPr lang="ru-RU" sz="2400" b="1" dirty="0">
              <a:solidFill>
                <a:srgbClr val="FF0000"/>
              </a:solidFill>
            </a:endParaRPr>
          </a:p>
          <a:p>
            <a:pPr algn="ctr"/>
            <a:endParaRPr lang="ru-RU" altLang="ru-RU" sz="2400" b="1" dirty="0">
              <a:solidFill>
                <a:srgbClr val="92D050"/>
              </a:solidFill>
            </a:endParaRPr>
          </a:p>
          <a:p>
            <a:pPr algn="ctr"/>
            <a:endParaRPr lang="ru-RU" altLang="ru-RU" sz="24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28596" y="1988840"/>
            <a:ext cx="8099970" cy="43704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57263"/>
            <a:endParaRPr lang="ru-RU" altLang="ru-RU" sz="1800" b="1" dirty="0" smtClean="0">
              <a:solidFill>
                <a:srgbClr val="FF0000"/>
              </a:solidFill>
            </a:endParaRPr>
          </a:p>
          <a:p>
            <a:pPr algn="ctr" defTabSz="957263"/>
            <a:endParaRPr lang="ru-RU" altLang="ru-RU" b="1" dirty="0">
              <a:solidFill>
                <a:srgbClr val="FF0000"/>
              </a:solidFill>
              <a:latin typeface="Arial Black" pitchFamily="34" charset="0"/>
            </a:endParaRPr>
          </a:p>
          <a:p>
            <a:pPr algn="ctr" defTabSz="957263"/>
            <a:endParaRPr lang="ru-RU" altLang="ru-RU" b="1" dirty="0" smtClean="0">
              <a:solidFill>
                <a:srgbClr val="FF0000"/>
              </a:solidFill>
              <a:latin typeface="Arial Black" pitchFamily="34" charset="0"/>
            </a:endParaRPr>
          </a:p>
          <a:p>
            <a:pPr algn="ctr" defTabSz="957263"/>
            <a:endParaRPr lang="ru-RU" altLang="ru-RU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>
              <a:buNone/>
              <a:defRPr/>
            </a:pPr>
            <a:r>
              <a:rPr lang="ru-RU" sz="3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ТЕМА № 3.«Чрезвычайные </a:t>
            </a:r>
            <a:r>
              <a:rPr lang="ru-RU" sz="3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ситуации социального характера и защита от них»</a:t>
            </a:r>
            <a:r>
              <a:rPr lang="ru-RU" sz="3200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ru-RU" sz="3200" dirty="0" smtClean="0">
                <a:solidFill>
                  <a:srgbClr val="FF0000"/>
                </a:solidFill>
                <a:latin typeface="Arial Black" pitchFamily="34" charset="0"/>
              </a:rPr>
            </a:br>
            <a:endParaRPr lang="ru-RU" sz="3200" b="1" dirty="0" smtClean="0">
              <a:solidFill>
                <a:srgbClr val="FF0000"/>
              </a:solidFill>
              <a:latin typeface="Arial Black" pitchFamily="34" charset="0"/>
            </a:endParaRPr>
          </a:p>
          <a:p>
            <a:pPr algn="ctr"/>
            <a:endParaRPr lang="ru-RU" altLang="ru-RU" sz="2000" b="1" dirty="0" smtClean="0">
              <a:solidFill>
                <a:srgbClr val="FF0000"/>
              </a:solidFill>
              <a:latin typeface="Arial Black" pitchFamily="34" charset="0"/>
            </a:endParaRPr>
          </a:p>
          <a:p>
            <a:pPr algn="ctr"/>
            <a:endParaRPr lang="ru-RU" altLang="ru-RU" sz="2000" b="1" dirty="0" smtClean="0">
              <a:solidFill>
                <a:srgbClr val="FF0000"/>
              </a:solidFill>
              <a:latin typeface="Arial Black" pitchFamily="34" charset="0"/>
            </a:endParaRPr>
          </a:p>
          <a:p>
            <a:pPr algn="ctr" defTabSz="957263"/>
            <a:endParaRPr lang="ru-RU" altLang="ru-RU" sz="2000" b="1" dirty="0">
              <a:solidFill>
                <a:srgbClr val="FF0000"/>
              </a:solidFill>
              <a:latin typeface="Arial Black" pitchFamily="34" charset="0"/>
            </a:endParaRPr>
          </a:p>
          <a:p>
            <a:pPr algn="ctr" defTabSz="957263"/>
            <a:endParaRPr lang="ru-RU" altLang="ru-RU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 </a:t>
            </a:r>
            <a:r>
              <a:rPr lang="ru-RU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Второй элемент системы </a:t>
            </a:r>
            <a:r>
              <a:rPr lang="ru-RU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 это общество, или социум, - социальный организм,  развивающийся по своим специфическим законам. В социуме взаимодействует огромное количество людей, имеющих различные представления об окружающем мире. В результате в отдельных социальных группах создаётся особая обстановка, которая может влиять на других людей, не входящих в них. </a:t>
            </a:r>
          </a:p>
          <a:p>
            <a:pPr marL="0" indent="0">
              <a:buNone/>
            </a:pPr>
            <a:r>
              <a:rPr lang="ru-RU" sz="2800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Чтобы система «человек- социальная среда» функционировала эффективно и не угрожала безопасности человека, нужно обеспечить совместимость каждой её характеристики: энергетической, информационной, собственно социальной, нравственной, психологической и т.д.   </a:t>
            </a:r>
            <a:endParaRPr lang="ru-RU" sz="28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3644422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Энергетическая совместимость предусматривает согласование деятельности органов управления обществом как социальной системой с оптимальными возможностями в отношении прилагаемых усилий, скорости реакции и точности действий. Энергетические параметры человека имеют определённые границы. Для приведения в действие тех или иных элементов социальной системы иногда требуются очень большие или чрезвычайно малые усилия. И то и другое плохо. В первом случае человек может уставать, в результате чего могут возникать сбои в управляемой системе. Во </a:t>
            </a:r>
            <a:r>
              <a:rPr lang="ru-RU" sz="2800" dirty="0">
                <a:latin typeface="Tahoma" pitchFamily="34" charset="0"/>
                <a:ea typeface="Tahoma" pitchFamily="34" charset="0"/>
                <a:cs typeface="Tahoma" pitchFamily="34" charset="0"/>
              </a:rPr>
              <a:t>в</a:t>
            </a:r>
            <a:r>
              <a:rPr lang="ru-RU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тором- может снизиться точность работы системы, так как человек не почувствует её сопротивления.</a:t>
            </a:r>
            <a:endParaRPr lang="ru-RU" sz="28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0568217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Информационная совместимость имеет особое значение в обеспечении безопасности. В сложных системах человек обычно непосредственно не управляет социальными процессами. Нередко из- за удалённости на значительные расстояния объекты управления могут находиться вне сферы его восприятия. Но человек пользуется электронными и массовыми средствами информации, общается с другими людьми и получает сведения, помогающие ему управлять самыми сложными общественными процессами. Чтобы обеспечить информационную безопасность, нужно знать особенности восприятия информационных потоков человеком и социумом в целом.</a:t>
            </a:r>
            <a:endParaRPr lang="ru-RU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2074821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sz="31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Социальная совместимость самым непосредственным образом связана с психологическими особенностями человека. Поэтому часто говорят о социально- психологической совместимости , которая особенно ярко проявляется в экстремальных в изолированных группах. Знание этих особенностей позволяет лучше понять аналогичные феномены, которые возникают в обычных ситуациях в различных социальных группах.</a:t>
            </a:r>
          </a:p>
          <a:p>
            <a:pPr marL="0" indent="0">
              <a:buNone/>
            </a:pPr>
            <a:r>
              <a:rPr lang="ru-RU" sz="3100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31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Нравственная совместимость означает, что человек испытывает удовлетворение от общения с другими людьми, нравственного климата в коллективе, процесса трудовой деятельности и т.д. </a:t>
            </a:r>
            <a:r>
              <a:rPr lang="ru-RU" dirty="0" smtClean="0"/>
              <a:t> 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95228334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sz="29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Психологическая совместимость связана с учётом психических особенностей человека. Проблемы безопасности в социальной сфере сегодня невозможно решить только организационно- техническими мерами. Опыт свидетельствует, что в основе социальных опасностей лежат и психологические причины: низкий уровень профессиональной подготовки людей, занимающихся обеспечением безопасности, недостаточное воспитание, слабая установка на соблюдение мер безопасности и т.д. В настоящее время уже сформировалось особая область знаний, именуемая психологией деятельности, которая является одним из разделов безопасности жизнедеятельности. Изучаются психические процессы, свойства личности и особенно подробно- различные формы психических состояний, наблюдающиеся у людей в процессе выполнения ими различных видов деятельности. </a:t>
            </a:r>
            <a:endParaRPr lang="ru-RU" sz="29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8255828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695739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sz="31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Безопасность человека </a:t>
            </a:r>
            <a:r>
              <a:rPr lang="ru-RU" sz="31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в широком смысле - это состояние полного физического, социального и духовного благополучия, которое определяется внутренними и внешними факторами. Особое место в безопасности человека занимают социальные факторы: уровень благополучия, общая культура, обычаи, нравы и т.д. Огромное значение для его безопасности  имеет и социально- политическая среда. Поэтому, определяя объект безопасности личности, Закон РФ «О безопасности» выделил её права и свободы. Исходя из этого угрозами безопасности личности выступают: лишение жизни, здоровья, дееспособности; насилие, манипулирование, ограничение свободы и прочее.    </a:t>
            </a:r>
            <a:endParaRPr lang="ru-RU" sz="31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2754997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sz="3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Субъекты безопасности личности - государство и его институты, общественные структуры, семья, граждане. Все их действия должны соответствовать существующим законам и основываться на балансе личности, общества и государства, а также их взаимной ответственности за обеспечение безопасности. </a:t>
            </a:r>
            <a:endParaRPr lang="ru-RU" sz="36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2831165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1301006"/>
          </a:xfrm>
          <a:ln w="571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3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СОЦИАЛЬНЫЕ ОПАСНОСТИ</a:t>
            </a:r>
            <a:endParaRPr lang="ru-RU" sz="36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554162"/>
            <a:ext cx="8928992" cy="518720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6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Социальными называются опасности</a:t>
            </a:r>
            <a:r>
              <a:rPr lang="ru-RU" sz="3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, получившие широкое распространение в обществе и угрожающие жизни и здоровью людей. Социальные опасности весьма многочисленны. Особенность социальных опасностей состоит в том, что они угрожают большому числу людей.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1301006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sz="3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Социальные опасности </a:t>
            </a:r>
            <a:r>
              <a:rPr lang="ru-RU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классифицируются:</a:t>
            </a:r>
            <a:r>
              <a:rPr lang="ru-RU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ru-RU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endParaRPr lang="ru-RU" sz="24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600200"/>
            <a:ext cx="8928992" cy="50691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500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1. По </a:t>
            </a:r>
            <a:r>
              <a:rPr lang="ru-RU" sz="2500" b="1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природе</a:t>
            </a:r>
            <a:r>
              <a:rPr lang="ru-RU" sz="2500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:</a:t>
            </a:r>
            <a:endParaRPr lang="ru-RU" sz="25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None/>
            </a:pPr>
            <a:r>
              <a:rPr lang="ru-RU" sz="25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а) опасности связанные с </a:t>
            </a:r>
            <a:r>
              <a:rPr lang="ru-RU" sz="25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психическим воздействием</a:t>
            </a:r>
            <a:r>
              <a:rPr lang="ru-RU" sz="25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на человека(шантаж, мошенничество, воровство и др.); </a:t>
            </a:r>
          </a:p>
          <a:p>
            <a:pPr>
              <a:buNone/>
            </a:pPr>
            <a:r>
              <a:rPr lang="ru-RU" sz="25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б) опасности связанные с </a:t>
            </a:r>
            <a:r>
              <a:rPr lang="ru-RU" sz="25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физическим насилием</a:t>
            </a:r>
            <a:r>
              <a:rPr lang="ru-RU" sz="25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(разбои, бандитизм, террор, изнасилование, </a:t>
            </a:r>
            <a:r>
              <a:rPr lang="ru-RU" sz="25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заложничество</a:t>
            </a:r>
            <a:r>
              <a:rPr lang="ru-RU" sz="25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);</a:t>
            </a:r>
          </a:p>
          <a:p>
            <a:pPr>
              <a:buNone/>
            </a:pPr>
            <a:r>
              <a:rPr lang="ru-RU" sz="25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в) опасности связанные с </a:t>
            </a:r>
            <a:r>
              <a:rPr lang="ru-RU" sz="25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употреблением веществ разрушающих организм </a:t>
            </a:r>
            <a:r>
              <a:rPr lang="ru-RU" sz="25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человека (наркомания, алкоголизм, курение); </a:t>
            </a:r>
          </a:p>
          <a:p>
            <a:pPr>
              <a:buNone/>
            </a:pPr>
            <a:r>
              <a:rPr lang="ru-RU" sz="25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г) опасности связанные с </a:t>
            </a:r>
            <a:r>
              <a:rPr lang="ru-RU" sz="25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болезнями </a:t>
            </a:r>
            <a:r>
              <a:rPr lang="ru-RU" sz="25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(СПИД, венерические заболевания); </a:t>
            </a:r>
          </a:p>
          <a:p>
            <a:pPr>
              <a:buNone/>
            </a:pPr>
            <a:r>
              <a:rPr lang="ru-RU" sz="25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д</a:t>
            </a:r>
            <a:r>
              <a:rPr lang="ru-RU" sz="25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) опасности </a:t>
            </a:r>
            <a:r>
              <a:rPr lang="ru-RU" sz="25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суицидов</a:t>
            </a:r>
            <a:r>
              <a:rPr lang="ru-RU" sz="25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  <a:endParaRPr lang="ru-RU" sz="25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ru-RU" sz="2400" dirty="0"/>
          </a:p>
        </p:txBody>
      </p:sp>
    </p:spTree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1301006"/>
          </a:xfr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ru-RU" sz="3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Социальные опасности </a:t>
            </a:r>
            <a:r>
              <a:rPr lang="ru-RU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классифицируются:</a:t>
            </a:r>
            <a:endParaRPr lang="ru-RU" sz="32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554162"/>
            <a:ext cx="8884096" cy="5187206"/>
          </a:xfrm>
        </p:spPr>
        <p:txBody>
          <a:bodyPr/>
          <a:lstStyle/>
          <a:p>
            <a:pPr>
              <a:buNone/>
            </a:pPr>
            <a:r>
              <a:rPr lang="ru-RU" sz="4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2. </a:t>
            </a:r>
            <a:r>
              <a:rPr lang="ru-RU" sz="40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 </a:t>
            </a:r>
            <a:r>
              <a:rPr lang="ru-RU" sz="40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масштабам событий </a:t>
            </a:r>
            <a:r>
              <a:rPr lang="ru-RU" sz="4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социальные опасности подразделяются: </a:t>
            </a:r>
          </a:p>
          <a:p>
            <a:pPr>
              <a:buNone/>
            </a:pPr>
            <a:r>
              <a:rPr lang="ru-RU" sz="4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а) локальные;</a:t>
            </a:r>
          </a:p>
          <a:p>
            <a:pPr>
              <a:buNone/>
            </a:pPr>
            <a:r>
              <a:rPr lang="ru-RU" sz="4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б) региональные;</a:t>
            </a:r>
          </a:p>
          <a:p>
            <a:pPr>
              <a:buNone/>
            </a:pPr>
            <a:r>
              <a:rPr lang="ru-RU" sz="4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в)национальные ;</a:t>
            </a:r>
          </a:p>
          <a:p>
            <a:pPr>
              <a:buNone/>
            </a:pPr>
            <a:r>
              <a:rPr lang="ru-RU" sz="4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г) глобальные.</a:t>
            </a:r>
          </a:p>
          <a:p>
            <a:endParaRPr lang="ru-RU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8686800" cy="838200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3100" dirty="0" smtClean="0">
                <a:latin typeface="Arial Black" pitchFamily="34" charset="0"/>
              </a:rPr>
              <a:t>КАК МЫ ВОСПРИНИМАЕМ МИР</a:t>
            </a:r>
            <a:r>
              <a:rPr lang="ru-RU" sz="3100" dirty="0" smtClean="0">
                <a:solidFill>
                  <a:srgbClr val="FF0000"/>
                </a:solidFill>
              </a:rPr>
              <a:t/>
            </a:r>
            <a:br>
              <a:rPr lang="ru-RU" sz="3100" dirty="0" smtClean="0">
                <a:solidFill>
                  <a:srgbClr val="FF0000"/>
                </a:solidFill>
              </a:rPr>
            </a:br>
            <a:r>
              <a:rPr lang="ru-RU" sz="3100" dirty="0" smtClean="0">
                <a:solidFill>
                  <a:srgbClr val="FF0000"/>
                </a:solidFill>
                <a:latin typeface="Arial Black" pitchFamily="34" charset="0"/>
              </a:rPr>
              <a:t>СЕНСОРНЫЕ СИСТЕМЫ ЧЕЛОВЕКА</a:t>
            </a:r>
            <a:r>
              <a:rPr lang="ru-RU" sz="3100" dirty="0" smtClean="0">
                <a:solidFill>
                  <a:srgbClr val="00B050"/>
                </a:solidFill>
              </a:rPr>
              <a:t/>
            </a:r>
            <a:br>
              <a:rPr lang="ru-RU" sz="3100" dirty="0" smtClean="0">
                <a:solidFill>
                  <a:srgbClr val="00B050"/>
                </a:solidFill>
              </a:rPr>
            </a:br>
            <a:r>
              <a:rPr lang="ru-RU" sz="3100" dirty="0" smtClean="0">
                <a:solidFill>
                  <a:srgbClr val="00B050"/>
                </a:solidFill>
              </a:rPr>
              <a:t/>
            </a:r>
            <a:br>
              <a:rPr lang="ru-RU" sz="3100" dirty="0" smtClean="0">
                <a:solidFill>
                  <a:srgbClr val="00B050"/>
                </a:solidFill>
              </a:rPr>
            </a:br>
            <a:r>
              <a:rPr lang="ru-RU" sz="2000" dirty="0" smtClean="0">
                <a:solidFill>
                  <a:srgbClr val="FF0000"/>
                </a:solidFill>
              </a:rPr>
              <a:t>Смотреть – значит видеть! Слушать – значит слышать!</a:t>
            </a:r>
            <a:br>
              <a:rPr lang="ru-RU" sz="2000" dirty="0" smtClean="0">
                <a:solidFill>
                  <a:srgbClr val="FF0000"/>
                </a:solidFill>
              </a:rPr>
            </a:br>
            <a:r>
              <a:rPr lang="ru-RU" sz="2000" dirty="0" smtClean="0">
                <a:solidFill>
                  <a:srgbClr val="FF0000"/>
                </a:solidFill>
              </a:rPr>
              <a:t/>
            </a:r>
            <a:br>
              <a:rPr lang="ru-RU" sz="2000" dirty="0" smtClean="0">
                <a:solidFill>
                  <a:srgbClr val="FF0000"/>
                </a:solidFill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268760"/>
            <a:ext cx="8784976" cy="5472608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endParaRPr lang="ru-RU" sz="2000" b="1" dirty="0" smtClean="0"/>
          </a:p>
          <a:p>
            <a:pPr>
              <a:defRPr/>
            </a:pPr>
            <a:r>
              <a:rPr lang="ru-RU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Зрительная;</a:t>
            </a:r>
          </a:p>
          <a:p>
            <a:pPr>
              <a:defRPr/>
            </a:pPr>
            <a:r>
              <a:rPr lang="ru-RU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Слуховая;</a:t>
            </a:r>
          </a:p>
          <a:p>
            <a:pPr>
              <a:defRPr/>
            </a:pPr>
            <a:r>
              <a:rPr lang="ru-RU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Тактильная, температурная, болевая;</a:t>
            </a:r>
          </a:p>
          <a:p>
            <a:pPr>
              <a:defRPr/>
            </a:pPr>
            <a:r>
              <a:rPr lang="ru-RU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Вестибулярный аппарат;</a:t>
            </a:r>
          </a:p>
          <a:p>
            <a:pPr>
              <a:defRPr/>
            </a:pPr>
            <a:r>
              <a:rPr lang="ru-RU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Обонятельная; </a:t>
            </a:r>
          </a:p>
          <a:p>
            <a:pPr>
              <a:defRPr/>
            </a:pPr>
            <a:r>
              <a:rPr lang="ru-RU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Вкусовая.</a:t>
            </a:r>
          </a:p>
          <a:p>
            <a:pPr>
              <a:buFont typeface="Wingdings" pitchFamily="2" charset="2"/>
              <a:buNone/>
              <a:defRPr/>
            </a:pPr>
            <a:r>
              <a:rPr lang="ru-RU" sz="3600" b="1" dirty="0" smtClean="0">
                <a:solidFill>
                  <a:srgbClr val="92D05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1301006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Социальные опасности </a:t>
            </a:r>
            <a:r>
              <a:rPr lang="ru-RU" sz="3200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классифицируются:</a:t>
            </a:r>
            <a:endParaRPr lang="ru-RU" sz="3200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340768"/>
            <a:ext cx="8928992" cy="54006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4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3. </a:t>
            </a:r>
            <a:r>
              <a:rPr lang="ru-RU" sz="40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 половозрастному признаку </a:t>
            </a:r>
            <a:r>
              <a:rPr lang="ru-RU" sz="4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различают социальные опасности характерные для </a:t>
            </a:r>
          </a:p>
          <a:p>
            <a:r>
              <a:rPr lang="ru-RU" sz="4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детей, </a:t>
            </a:r>
          </a:p>
          <a:p>
            <a:r>
              <a:rPr lang="ru-RU" sz="4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молодежи, </a:t>
            </a:r>
          </a:p>
          <a:p>
            <a:r>
              <a:rPr lang="ru-RU" sz="4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женщин, </a:t>
            </a:r>
          </a:p>
          <a:p>
            <a:r>
              <a:rPr lang="ru-RU" sz="4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мужчин, </a:t>
            </a:r>
          </a:p>
          <a:p>
            <a:r>
              <a:rPr lang="ru-RU" sz="4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пожилых людей. </a:t>
            </a:r>
          </a:p>
          <a:p>
            <a:endParaRPr lang="ru-RU" sz="2800" dirty="0"/>
          </a:p>
        </p:txBody>
      </p:sp>
    </p:spTree>
  </p:cSld>
  <p:clrMapOvr>
    <a:masterClrMapping/>
  </p:clrMapOvr>
  <p:transition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1301006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Социальные опасности </a:t>
            </a:r>
            <a:r>
              <a:rPr lang="ru-RU" sz="3200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классифицируются:</a:t>
            </a:r>
            <a:endParaRPr lang="ru-RU" sz="3200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600200"/>
            <a:ext cx="4248472" cy="5141168"/>
          </a:xfrm>
        </p:spPr>
        <p:txBody>
          <a:bodyPr/>
          <a:lstStyle/>
          <a:p>
            <a:pPr>
              <a:buNone/>
            </a:pPr>
            <a:r>
              <a:rPr lang="ru-RU" sz="4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4. </a:t>
            </a:r>
            <a:r>
              <a:rPr lang="ru-RU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</a:t>
            </a:r>
            <a:r>
              <a:rPr lang="ru-RU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организации </a:t>
            </a:r>
            <a:r>
              <a:rPr lang="ru-RU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социальные опасности могут быть: </a:t>
            </a:r>
          </a:p>
          <a:p>
            <a:r>
              <a:rPr lang="ru-RU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случайными;</a:t>
            </a:r>
          </a:p>
          <a:p>
            <a:r>
              <a:rPr lang="ru-RU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преднамеренными.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1301006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3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Чрезвычайная ситуация социального характера </a:t>
            </a:r>
            <a:endParaRPr lang="ru-RU" sz="32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600200"/>
            <a:ext cx="8928992" cy="5069160"/>
          </a:xfrm>
          <a:ln w="57150">
            <a:solidFill>
              <a:schemeClr val="tx2">
                <a:lumMod val="40000"/>
                <a:lumOff val="60000"/>
              </a:schemeClr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– это обстановка на определенной территории, сложившаяся в результате опасного социального явления, которое повлекло или может повлечь за собой человеческие жертвы, ущерб здоровью людей или окружающей природной среде, значительные материальные потери и нарушение условий жизнедеятельности людей. </a:t>
            </a:r>
          </a:p>
          <a:p>
            <a:pPr>
              <a:buNone/>
            </a:pPr>
            <a:r>
              <a:rPr lang="ru-RU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Самая крайняя форма ЧС социального характера – </a:t>
            </a:r>
            <a:r>
              <a:rPr lang="ru-RU" sz="28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социальная катастрофа.</a:t>
            </a:r>
          </a:p>
          <a:p>
            <a:endParaRPr lang="ru-RU" sz="2400" dirty="0"/>
          </a:p>
        </p:txBody>
      </p:sp>
    </p:spTree>
  </p:cSld>
  <p:clrMapOvr>
    <a:masterClrMapping/>
  </p:clrMapOvr>
  <p:transition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884096" cy="2304256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5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Социальная катастрофа</a:t>
            </a:r>
            <a:r>
              <a:rPr lang="ru-RU" sz="25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25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– скачкообразные изменения общества, возникающие в виде внезапного ответа социальной системы на плавное изменение внешних условий с трагическими последствиями (например, революции, вооруженные конфликты и т.д.). </a:t>
            </a:r>
            <a:r>
              <a:rPr lang="ru-RU" sz="1800" dirty="0" smtClean="0">
                <a:latin typeface="Arial Black" pitchFamily="34" charset="0"/>
              </a:rPr>
              <a:t/>
            </a:r>
            <a:br>
              <a:rPr lang="ru-RU" sz="1800" dirty="0" smtClean="0">
                <a:latin typeface="Arial Black" pitchFamily="34" charset="0"/>
              </a:rPr>
            </a:br>
            <a:endParaRPr lang="ru-RU" sz="1800" dirty="0"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2492896"/>
            <a:ext cx="8884096" cy="424847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endParaRPr lang="ru-RU" sz="3100" b="1" dirty="0" smtClean="0">
              <a:solidFill>
                <a:srgbClr val="FF0000"/>
              </a:solidFill>
              <a:latin typeface="Arial Black" pitchFamily="34" charset="0"/>
            </a:endParaRPr>
          </a:p>
          <a:p>
            <a:pPr>
              <a:buNone/>
            </a:pPr>
            <a:r>
              <a:rPr lang="ru-RU" sz="28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Этапы развития социальной катастрофы</a:t>
            </a:r>
            <a:r>
              <a:rPr lang="ru-RU" sz="2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:</a:t>
            </a:r>
          </a:p>
          <a:p>
            <a:pPr>
              <a:buNone/>
            </a:pPr>
            <a:r>
              <a:rPr lang="ru-RU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 Дестабилизация существовавшего ранее уклада жизни в отдельном регионе или в стране в целом. </a:t>
            </a:r>
          </a:p>
          <a:p>
            <a:pPr>
              <a:buNone/>
            </a:pPr>
            <a:r>
              <a:rPr lang="ru-RU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 Этап появления «очагов» социальных выступлений.</a:t>
            </a:r>
          </a:p>
          <a:p>
            <a:pPr>
              <a:buNone/>
            </a:pPr>
            <a:r>
              <a:rPr lang="ru-RU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 Этап усиления дестабилизации, увеличения количества «участников», подобно «резонансу». </a:t>
            </a:r>
          </a:p>
          <a:p>
            <a:pPr>
              <a:buNone/>
            </a:pPr>
            <a:r>
              <a:rPr lang="ru-RU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 В абсолюте это – революции, гражданские и межгосударственные войны. Они опустошает отдельные территории и целые страны. </a:t>
            </a:r>
          </a:p>
          <a:p>
            <a:pPr>
              <a:buNone/>
            </a:pPr>
            <a:r>
              <a:rPr lang="ru-RU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 Последствия.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108012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Массовые беспорядки </a:t>
            </a:r>
            <a:endParaRPr lang="ru-RU" sz="240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268760"/>
            <a:ext cx="8928992" cy="5472608"/>
          </a:xfrm>
          <a:ln w="57150">
            <a:solidFill>
              <a:schemeClr val="tx2"/>
            </a:solidFill>
          </a:ln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Любое нарушение порядка, есть беспорядок, а если в этом участвует большое количество людей, то это массовый беспорядок. Обязательным условием наступления уголовной ответственности является сопряжение массовых беспорядков с насилием, погромами, поджогами, уничтожением имущества, применением огнестрельного оружия, взрывчатых веществ или взрывных устройств либо оказание вооруженного сопротивления представителям власти. Законодательством установлены разные меры ответственности для организаторов и участников беспорядков. </a:t>
            </a:r>
          </a:p>
          <a:p>
            <a:pPr>
              <a:buNone/>
            </a:pPr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Так же массовые беспорядки могут сопровождаться поступками, которые можно квалифицировать как хулиганство и вандализм. </a:t>
            </a:r>
          </a:p>
          <a:p>
            <a:pPr>
              <a:buNone/>
            </a:pPr>
            <a:endParaRPr lang="ru-RU" sz="1400" dirty="0">
              <a:latin typeface="Arial Black" pitchFamily="34" charset="0"/>
            </a:endParaRPr>
          </a:p>
        </p:txBody>
      </p:sp>
    </p:spTree>
  </p:cSld>
  <p:clrMapOvr>
    <a:masterClrMapping/>
  </p:clrMapOvr>
  <p:transition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Arial Black" pitchFamily="34" charset="0"/>
              </a:rPr>
              <a:t>Массовые беспорядки 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>
                <a:latin typeface="Arial Black" pitchFamily="34" charset="0"/>
              </a:rPr>
              <a:t>Причины </a:t>
            </a:r>
            <a:r>
              <a:rPr lang="ru-RU" b="1" dirty="0" smtClean="0">
                <a:solidFill>
                  <a:srgbClr val="FF0000"/>
                </a:solidFill>
                <a:latin typeface="Arial Black" pitchFamily="34" charset="0"/>
              </a:rPr>
              <a:t>массовых беспорядков</a:t>
            </a:r>
            <a:r>
              <a:rPr lang="ru-RU" b="1" dirty="0" smtClean="0">
                <a:latin typeface="Arial Black" pitchFamily="34" charset="0"/>
              </a:rPr>
              <a:t>:</a:t>
            </a:r>
          </a:p>
          <a:p>
            <a:r>
              <a:rPr lang="ru-RU" dirty="0" smtClean="0">
                <a:latin typeface="Arial Black" pitchFamily="34" charset="0"/>
              </a:rPr>
              <a:t>политические; </a:t>
            </a:r>
          </a:p>
          <a:p>
            <a:r>
              <a:rPr lang="ru-RU" dirty="0" smtClean="0">
                <a:latin typeface="Arial Black" pitchFamily="34" charset="0"/>
              </a:rPr>
              <a:t>экономические кризисы; </a:t>
            </a:r>
          </a:p>
          <a:p>
            <a:r>
              <a:rPr lang="ru-RU" dirty="0" smtClean="0">
                <a:latin typeface="Arial Black" pitchFamily="34" charset="0"/>
              </a:rPr>
              <a:t>культурные; </a:t>
            </a:r>
          </a:p>
          <a:p>
            <a:r>
              <a:rPr lang="ru-RU" dirty="0" smtClean="0">
                <a:latin typeface="Arial Black" pitchFamily="34" charset="0"/>
              </a:rPr>
              <a:t>бытовые; </a:t>
            </a:r>
          </a:p>
          <a:p>
            <a:r>
              <a:rPr lang="ru-RU" dirty="0" smtClean="0">
                <a:latin typeface="Arial Black" pitchFamily="34" charset="0"/>
              </a:rPr>
              <a:t>комбинированные.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fad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936104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Правила поведения во время массовых беспорядков</a:t>
            </a:r>
            <a:r>
              <a:rPr lang="ru-RU" sz="2400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ru-RU" sz="2400" dirty="0" smtClean="0">
                <a:solidFill>
                  <a:srgbClr val="FF0000"/>
                </a:solidFill>
                <a:latin typeface="Arial Black" pitchFamily="34" charset="0"/>
              </a:rPr>
            </a:br>
            <a:endParaRPr lang="ru-RU" sz="24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196752"/>
            <a:ext cx="8856984" cy="5544616"/>
          </a:xfrm>
          <a:ln w="57150"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 lvl="0"/>
            <a:r>
              <a:rPr lang="ru-RU" sz="25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Не присоединяйтесь к митингующим «ради интереса». Узнайте сначала, санкционирован ли митинг, за что агитируют выступающие люди.</a:t>
            </a:r>
          </a:p>
          <a:p>
            <a:pPr lvl="0"/>
            <a:r>
              <a:rPr lang="ru-RU" sz="25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Не вступайте в не зарегистрированные официально организации, это может повлечь за собой </a:t>
            </a:r>
            <a:r>
              <a:rPr lang="ru-RU" sz="25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уголовное наказание.</a:t>
            </a:r>
          </a:p>
          <a:p>
            <a:pPr lvl="0"/>
            <a:r>
              <a:rPr lang="ru-RU" sz="25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Во время беспорядков постарайтесь не попасть в толпу, как участников митинга, так и зрителей. Спецподразделения  будут работать – можно пострадать.</a:t>
            </a:r>
          </a:p>
          <a:p>
            <a:pPr lvl="0"/>
            <a:r>
              <a:rPr lang="ru-RU" sz="25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Возьмите с собой документы, удостоверяющие личность.</a:t>
            </a:r>
          </a:p>
          <a:p>
            <a:pPr>
              <a:buNone/>
            </a:pPr>
            <a:endParaRPr lang="ru-RU" sz="2400" dirty="0">
              <a:latin typeface="Arial Black" pitchFamily="34" charset="0"/>
            </a:endParaRPr>
          </a:p>
        </p:txBody>
      </p:sp>
    </p:spTree>
  </p:cSld>
  <p:clrMapOvr>
    <a:masterClrMapping/>
  </p:clrMapOvr>
  <p:transition>
    <p:fad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100811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Паника</a:t>
            </a:r>
            <a:endParaRPr lang="ru-RU" sz="400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340768"/>
            <a:ext cx="8928992" cy="5400600"/>
          </a:xfrm>
          <a:ln w="57150">
            <a:solidFill>
              <a:srgbClr val="FF0000"/>
            </a:solidFill>
          </a:ln>
        </p:spPr>
        <p:txBody>
          <a:bodyPr>
            <a:normAutofit lnSpcReduction="10000"/>
          </a:bodyPr>
          <a:lstStyle/>
          <a:p>
            <a:endParaRPr lang="ru-RU" dirty="0" smtClean="0"/>
          </a:p>
          <a:p>
            <a:pPr>
              <a:buNone/>
            </a:pPr>
            <a:r>
              <a:rPr lang="ru-RU" sz="4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Большинство определений </a:t>
            </a:r>
            <a:r>
              <a:rPr lang="ru-RU" sz="40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паники</a:t>
            </a:r>
            <a:r>
              <a:rPr lang="ru-RU" sz="4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4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связано с проявлением массового страха перед реальной или воображаемой угрозой, состоянием периодического испуга, ужаса, нарастающих в процессе взаимного заражения ими.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fad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1301006"/>
          </a:xfrm>
          <a:ln w="571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Панику можно классифицировать</a:t>
            </a:r>
            <a:r>
              <a:rPr lang="ru-RU" sz="24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:</a:t>
            </a:r>
            <a:endParaRPr lang="ru-RU" sz="240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600200"/>
            <a:ext cx="8928992" cy="5069160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ru-RU" sz="36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 </a:t>
            </a:r>
            <a:r>
              <a:rPr lang="ru-RU" sz="36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масштабам</a:t>
            </a:r>
            <a:r>
              <a:rPr lang="ru-RU" sz="36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3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различают</a:t>
            </a:r>
          </a:p>
          <a:p>
            <a:pPr marL="457200" indent="-457200"/>
            <a:r>
              <a:rPr lang="ru-RU" sz="3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индивидуальную </a:t>
            </a:r>
            <a:r>
              <a:rPr lang="ru-RU" sz="3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панику,</a:t>
            </a:r>
            <a:r>
              <a:rPr lang="ru-RU" sz="3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</a:p>
          <a:p>
            <a:pPr marL="457200" indent="-457200"/>
            <a:r>
              <a:rPr lang="ru-RU" sz="3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групповую </a:t>
            </a:r>
            <a:r>
              <a:rPr lang="ru-RU" sz="3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панику (от 2-3 до сотен человек) </a:t>
            </a:r>
          </a:p>
          <a:p>
            <a:pPr marL="457200" indent="-457200"/>
            <a:r>
              <a:rPr lang="ru-RU" sz="3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массовую </a:t>
            </a:r>
            <a:r>
              <a:rPr lang="ru-RU" sz="3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панику (тысячи и более человек).</a:t>
            </a:r>
          </a:p>
          <a:p>
            <a:endParaRPr lang="ru-RU" dirty="0"/>
          </a:p>
        </p:txBody>
      </p:sp>
    </p:spTree>
  </p:cSld>
  <p:clrMapOvr>
    <a:masterClrMapping/>
  </p:clrMapOvr>
  <p:transition>
    <p:fad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1301006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3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Панику можно классифицировать</a:t>
            </a:r>
            <a:endParaRPr lang="ru-RU" sz="32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sz="2800" dirty="0" smtClean="0"/>
              <a:t>2. </a:t>
            </a:r>
            <a:r>
              <a:rPr lang="ru-RU" sz="2800" dirty="0" smtClean="0">
                <a:solidFill>
                  <a:srgbClr val="FF0000"/>
                </a:solidFill>
              </a:rPr>
              <a:t>По </a:t>
            </a:r>
            <a:r>
              <a:rPr lang="ru-RU" sz="2800" b="1" dirty="0" smtClean="0">
                <a:solidFill>
                  <a:srgbClr val="FF0000"/>
                </a:solidFill>
              </a:rPr>
              <a:t>глубине охвата </a:t>
            </a:r>
            <a:r>
              <a:rPr lang="ru-RU" sz="2800" dirty="0" smtClean="0"/>
              <a:t>(степень панического заражения сознания):</a:t>
            </a:r>
          </a:p>
          <a:p>
            <a:r>
              <a:rPr lang="ru-RU" sz="2800" b="1" dirty="0" smtClean="0">
                <a:solidFill>
                  <a:srgbClr val="FF0000"/>
                </a:solidFill>
              </a:rPr>
              <a:t>Легкая</a:t>
            </a:r>
            <a:r>
              <a:rPr lang="ru-RU" sz="2800" b="1" dirty="0" smtClean="0"/>
              <a:t> </a:t>
            </a:r>
            <a:r>
              <a:rPr lang="ru-RU" sz="2800" dirty="0" smtClean="0"/>
              <a:t>паника (задерживается транспорт, при спешке), когда человек сохраняет почти полное самообладание и критичность. </a:t>
            </a:r>
          </a:p>
          <a:p>
            <a:r>
              <a:rPr lang="ru-RU" sz="2800" b="1" dirty="0" smtClean="0">
                <a:solidFill>
                  <a:srgbClr val="FF0000"/>
                </a:solidFill>
              </a:rPr>
              <a:t>Средняя</a:t>
            </a:r>
            <a:r>
              <a:rPr lang="ru-RU" sz="2800" b="1" dirty="0" smtClean="0"/>
              <a:t> </a:t>
            </a:r>
            <a:r>
              <a:rPr lang="ru-RU" sz="2800" dirty="0" smtClean="0"/>
              <a:t>паника (при проведении военных операций, при пожаре и стихийных бедствиях) характеризуется значительной деформацией сознательных оценок происходящего, снижением критичности, возрастанием страха. </a:t>
            </a:r>
          </a:p>
          <a:p>
            <a:r>
              <a:rPr lang="ru-RU" sz="2800" b="1" dirty="0" smtClean="0">
                <a:solidFill>
                  <a:srgbClr val="FF0000"/>
                </a:solidFill>
              </a:rPr>
              <a:t>Полная</a:t>
            </a:r>
            <a:r>
              <a:rPr lang="ru-RU" sz="2800" b="1" dirty="0" smtClean="0"/>
              <a:t> паника</a:t>
            </a:r>
            <a:r>
              <a:rPr lang="ru-RU" sz="2800" dirty="0" smtClean="0"/>
              <a:t> – </a:t>
            </a:r>
            <a:r>
              <a:rPr lang="ru-RU" sz="2800" dirty="0" err="1" smtClean="0"/>
              <a:t>паника</a:t>
            </a:r>
            <a:r>
              <a:rPr lang="ru-RU" sz="2800" dirty="0" smtClean="0"/>
              <a:t> с отключением сознания, аффективная, характеризующаяся полной невменяемостью. </a:t>
            </a:r>
          </a:p>
          <a:p>
            <a:pPr>
              <a:buNone/>
            </a:pPr>
            <a:endParaRPr lang="ru-RU" sz="2800" dirty="0">
              <a:latin typeface="Arial Black" pitchFamily="34" charset="0"/>
            </a:endParaRPr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12968" cy="1228998"/>
          </a:xfrm>
          <a:solidFill>
            <a:schemeClr val="accent2"/>
          </a:solidFill>
        </p:spPr>
        <p:txBody>
          <a:bodyPr/>
          <a:lstStyle/>
          <a:p>
            <a:r>
              <a:rPr lang="ru-RU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Социальный аспект</a:t>
            </a:r>
            <a:endParaRPr lang="ru-RU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484784"/>
            <a:ext cx="8712968" cy="525658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В широком значение </a:t>
            </a:r>
            <a:r>
              <a:rPr lang="ru-RU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– это </a:t>
            </a:r>
            <a:r>
              <a:rPr lang="ru-RU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все направления обеспечение безопасности, связанные с природой, техникой, экологией, и человеком. С точки зрения безопасность жизнедеятельности можно назвать </a:t>
            </a:r>
            <a:r>
              <a:rPr lang="ru-RU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социальной (общественной) безопасностью</a:t>
            </a:r>
            <a:r>
              <a:rPr lang="ru-RU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 </a:t>
            </a:r>
            <a:r>
              <a:rPr lang="ru-RU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Вместе с тем особо выделяют социальные аспекты БЖ в узком значении, т.е. речь идет </a:t>
            </a:r>
            <a:r>
              <a:rPr lang="ru-RU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о защите </a:t>
            </a:r>
            <a:r>
              <a:rPr lang="ru-RU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личности, семьи, общества и государства.</a:t>
            </a:r>
            <a:endParaRPr lang="ru-RU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3599886"/>
      </p:ext>
    </p:extLst>
  </p:cSld>
  <p:clrMapOvr>
    <a:masterClrMapping/>
  </p:clrMapOvr>
  <p:transition>
    <p:fade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1080120"/>
          </a:xfrm>
          <a:solidFill>
            <a:schemeClr val="accent6"/>
          </a:solidFill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Панику можно классифицировать</a:t>
            </a:r>
            <a:endParaRPr lang="ru-RU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1554162"/>
            <a:ext cx="7848872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3. </a:t>
            </a:r>
            <a:r>
              <a:rPr lang="ru-RU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 </a:t>
            </a:r>
            <a:r>
              <a:rPr lang="ru-RU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длительности </a:t>
            </a:r>
            <a:r>
              <a:rPr lang="ru-RU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паника может быть: </a:t>
            </a:r>
          </a:p>
          <a:p>
            <a:pPr>
              <a:buNone/>
            </a:pPr>
            <a:r>
              <a:rPr lang="ru-RU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= </a:t>
            </a:r>
            <a:r>
              <a:rPr lang="ru-RU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кратковременной</a:t>
            </a:r>
            <a:r>
              <a:rPr lang="ru-RU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(секунды, несколько минут);</a:t>
            </a:r>
          </a:p>
          <a:p>
            <a:pPr>
              <a:buNone/>
            </a:pPr>
            <a:r>
              <a:rPr lang="ru-RU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= </a:t>
            </a:r>
            <a:r>
              <a:rPr lang="ru-RU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достаточно длительной </a:t>
            </a:r>
            <a:r>
              <a:rPr lang="ru-RU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(десятки минут, часы); </a:t>
            </a:r>
          </a:p>
          <a:p>
            <a:pPr>
              <a:buNone/>
            </a:pPr>
            <a:r>
              <a:rPr lang="ru-RU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= </a:t>
            </a:r>
            <a:r>
              <a:rPr lang="ru-RU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пролонгированной</a:t>
            </a:r>
            <a:r>
              <a:rPr lang="ru-RU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(несколько дней, недель). </a:t>
            </a:r>
          </a:p>
          <a:p>
            <a:pPr>
              <a:buNone/>
            </a:pPr>
            <a:endParaRPr lang="ru-RU" dirty="0">
              <a:latin typeface="Arial Black" pitchFamily="34" charset="0"/>
            </a:endParaRPr>
          </a:p>
        </p:txBody>
      </p:sp>
    </p:spTree>
  </p:cSld>
  <p:clrMapOvr>
    <a:masterClrMapping/>
  </p:clrMapOvr>
  <p:transition>
    <p:fade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108012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4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Паника классифицируется:</a:t>
            </a:r>
            <a:endParaRPr lang="ru-RU" sz="4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484784"/>
            <a:ext cx="8928992" cy="525658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4. </a:t>
            </a:r>
            <a:r>
              <a:rPr lang="ru-RU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 </a:t>
            </a:r>
            <a:r>
              <a:rPr lang="ru-RU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механизмам формирования </a:t>
            </a:r>
            <a:r>
              <a:rPr lang="ru-RU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выделяют два вида паники:</a:t>
            </a:r>
          </a:p>
          <a:p>
            <a:pPr>
              <a:buNone/>
            </a:pPr>
            <a:r>
              <a:rPr lang="ru-RU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 После непосредственного экстремального устрашающего воздействия, воспринимаемого как смертельная опасность. </a:t>
            </a:r>
          </a:p>
          <a:p>
            <a:pPr>
              <a:buNone/>
            </a:pPr>
            <a:r>
              <a:rPr lang="ru-RU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 После длительного пребывания в состоянии тревоги, ведущего со временем к нервному истощению и фиксации внимания на предмете тревоги. </a:t>
            </a:r>
          </a:p>
          <a:p>
            <a:pPr>
              <a:buNone/>
            </a:pPr>
            <a:endParaRPr lang="ru-RU" sz="2800" dirty="0">
              <a:latin typeface="Arial Black" pitchFamily="34" charset="0"/>
            </a:endParaRPr>
          </a:p>
        </p:txBody>
      </p:sp>
    </p:spTree>
  </p:cSld>
  <p:clrMapOvr>
    <a:masterClrMapping/>
  </p:clrMapOvr>
  <p:transition>
    <p:fade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1080120"/>
          </a:xfrm>
          <a:solidFill>
            <a:schemeClr val="accent5">
              <a:lumMod val="40000"/>
              <a:lumOff val="6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Паника классифицируется:</a:t>
            </a:r>
            <a:endParaRPr lang="ru-RU" sz="360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340768"/>
            <a:ext cx="8928992" cy="54006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sz="37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5. По своим </a:t>
            </a:r>
            <a:r>
              <a:rPr lang="ru-RU" sz="37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деструктивным последствиям</a:t>
            </a:r>
            <a:r>
              <a:rPr lang="ru-RU" sz="37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37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паника бывает:</a:t>
            </a:r>
          </a:p>
          <a:p>
            <a:pPr>
              <a:buNone/>
            </a:pPr>
            <a:r>
              <a:rPr lang="ru-RU" sz="37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-паника без каких–либо материальных последствий и регистрируемых психических нарушений; </a:t>
            </a:r>
          </a:p>
          <a:p>
            <a:pPr>
              <a:buNone/>
            </a:pPr>
            <a:r>
              <a:rPr lang="ru-RU" sz="37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-паника с разрушениями, физическими и выраженными психическими травмами, утратой трудоспособности на непродолжительное время; </a:t>
            </a:r>
          </a:p>
          <a:p>
            <a:pPr>
              <a:buNone/>
            </a:pPr>
            <a:r>
              <a:rPr lang="ru-RU" sz="37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 паника с человеческими жертвами, значительными материальными разрушениями, нервными заболеваниями, срывами, с последствиями в виде длительной утраты трудоспособности и инвалидности.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fade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1301006"/>
          </a:xfrm>
          <a:ln w="76200"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Методы борьбы с паникой</a:t>
            </a:r>
            <a:r>
              <a:rPr lang="ru-RU" sz="2400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ru-RU" sz="2400" dirty="0" smtClean="0">
                <a:solidFill>
                  <a:srgbClr val="FF0000"/>
                </a:solidFill>
                <a:latin typeface="Arial Black" pitchFamily="34" charset="0"/>
              </a:rPr>
            </a:br>
            <a:endParaRPr lang="ru-RU" sz="24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600200"/>
            <a:ext cx="8928992" cy="5141168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sz="4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Средства борьбы с паникой разнообразны: </a:t>
            </a:r>
          </a:p>
          <a:p>
            <a:pPr marL="514350" indent="-514350">
              <a:buAutoNum type="arabicParenR"/>
            </a:pPr>
            <a:r>
              <a:rPr lang="ru-RU" sz="4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убеждение </a:t>
            </a:r>
            <a:r>
              <a:rPr lang="ru-RU" sz="4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(если позволяет время); </a:t>
            </a:r>
          </a:p>
          <a:p>
            <a:pPr marL="514350" indent="-514350">
              <a:buAutoNum type="arabicParenR"/>
            </a:pPr>
            <a:r>
              <a:rPr lang="ru-RU" sz="4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категорический приказ</a:t>
            </a:r>
            <a:r>
              <a:rPr lang="ru-RU" sz="4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; </a:t>
            </a:r>
          </a:p>
          <a:p>
            <a:pPr marL="514350" indent="-514350">
              <a:buAutoNum type="arabicParenR"/>
            </a:pPr>
            <a:r>
              <a:rPr lang="ru-RU" sz="4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информация о несущественности; опасности</a:t>
            </a:r>
            <a:r>
              <a:rPr lang="ru-RU" sz="4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;</a:t>
            </a:r>
          </a:p>
          <a:p>
            <a:pPr marL="514350" indent="-514350">
              <a:buAutoNum type="arabicParenR"/>
            </a:pPr>
            <a:r>
              <a:rPr lang="ru-RU" sz="4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использование силы;</a:t>
            </a:r>
          </a:p>
          <a:p>
            <a:pPr marL="514350" indent="-514350">
              <a:buAutoNum type="arabicParenR"/>
            </a:pPr>
            <a:r>
              <a:rPr lang="ru-RU" sz="4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устранение наиболее злобных паникеров</a:t>
            </a:r>
            <a:r>
              <a:rPr lang="ru-RU" sz="4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 </a:t>
            </a:r>
          </a:p>
          <a:p>
            <a:pPr>
              <a:buNone/>
            </a:pPr>
            <a:endParaRPr lang="ru-RU" sz="4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None/>
            </a:pPr>
            <a:r>
              <a:rPr lang="ru-RU" sz="4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Остановить толпу, которая впадает в панику, значительно легче, начиная с краев, уменьшая группу насколько это возможно.</a:t>
            </a:r>
          </a:p>
          <a:p>
            <a:endParaRPr lang="ru-RU" dirty="0"/>
          </a:p>
        </p:txBody>
      </p:sp>
    </p:spTree>
  </p:cSld>
  <p:clrMapOvr>
    <a:masterClrMapping/>
  </p:clrMapOvr>
  <p:transition>
    <p:fade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1008112"/>
          </a:xfrm>
          <a:ln w="762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ТОЛПА</a:t>
            </a:r>
            <a:endParaRPr lang="ru-RU" sz="4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340768"/>
            <a:ext cx="8928992" cy="5328592"/>
          </a:xfrm>
          <a:solidFill>
            <a:schemeClr val="accent6">
              <a:lumMod val="20000"/>
              <a:lumOff val="80000"/>
            </a:schemeClr>
          </a:solidFill>
          <a:ln w="57150">
            <a:solidFill>
              <a:srgbClr val="FF0000"/>
            </a:solidFill>
          </a:ln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Толпа</a:t>
            </a:r>
            <a:r>
              <a:rPr lang="ru-RU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– скопление людей, не объединенных общностью целей и единой организационно–ролевой структурой, но связанных между собой общим центром внимания и эмоциональным состоянием.</a:t>
            </a:r>
          </a:p>
          <a:p>
            <a:pPr>
              <a:buNone/>
            </a:pPr>
            <a:endParaRPr lang="ru-RU" b="1" dirty="0" smtClean="0">
              <a:latin typeface="Arial Black" pitchFamily="34" charset="0"/>
            </a:endParaRPr>
          </a:p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  <a:latin typeface="Arial Black" pitchFamily="34" charset="0"/>
              </a:rPr>
              <a:t>Признаки толпы</a:t>
            </a:r>
            <a:r>
              <a:rPr lang="ru-RU" dirty="0" smtClean="0">
                <a:solidFill>
                  <a:srgbClr val="FF0000"/>
                </a:solidFill>
                <a:latin typeface="Arial Black" pitchFamily="34" charset="0"/>
              </a:rPr>
              <a:t>: </a:t>
            </a:r>
          </a:p>
          <a:p>
            <a:r>
              <a:rPr lang="ru-RU" dirty="0" smtClean="0">
                <a:latin typeface="Arial Black" pitchFamily="34" charset="0"/>
              </a:rPr>
              <a:t>Многочисленность</a:t>
            </a:r>
            <a:r>
              <a:rPr lang="ru-RU" dirty="0">
                <a:latin typeface="Arial Black" pitchFamily="34" charset="0"/>
              </a:rPr>
              <a:t>;</a:t>
            </a:r>
            <a:endParaRPr lang="ru-RU" dirty="0" smtClean="0">
              <a:latin typeface="Arial Black" pitchFamily="34" charset="0"/>
            </a:endParaRPr>
          </a:p>
          <a:p>
            <a:r>
              <a:rPr lang="ru-RU" dirty="0" smtClean="0">
                <a:latin typeface="Arial Black" pitchFamily="34" charset="0"/>
              </a:rPr>
              <a:t>высокая контактность;</a:t>
            </a:r>
          </a:p>
          <a:p>
            <a:r>
              <a:rPr lang="ru-RU" dirty="0" smtClean="0">
                <a:latin typeface="Arial Black" pitchFamily="34" charset="0"/>
              </a:rPr>
              <a:t>эмоциональная возбужденность;</a:t>
            </a:r>
          </a:p>
          <a:p>
            <a:r>
              <a:rPr lang="ru-RU" dirty="0" smtClean="0">
                <a:latin typeface="Arial Black" pitchFamily="34" charset="0"/>
              </a:rPr>
              <a:t>неорганизованность (стихийность);</a:t>
            </a:r>
          </a:p>
          <a:p>
            <a:r>
              <a:rPr lang="ru-RU" dirty="0" smtClean="0">
                <a:latin typeface="Arial Black" pitchFamily="34" charset="0"/>
              </a:rPr>
              <a:t>отсутствие общей, всеми осознаваемой цели.</a:t>
            </a:r>
          </a:p>
          <a:p>
            <a:endParaRPr lang="ru-RU" dirty="0">
              <a:latin typeface="Arial Black" pitchFamily="34" charset="0"/>
            </a:endParaRPr>
          </a:p>
        </p:txBody>
      </p:sp>
    </p:spTree>
  </p:cSld>
  <p:clrMapOvr>
    <a:masterClrMapping/>
  </p:clrMapOvr>
  <p:transition>
    <p:fade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936104"/>
          </a:xfrm>
          <a:ln w="57150">
            <a:solidFill>
              <a:srgbClr val="92D05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sz="4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Виды толпы</a:t>
            </a:r>
            <a:r>
              <a:rPr lang="ru-RU" sz="2400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ru-RU" sz="2400" dirty="0" smtClean="0">
                <a:solidFill>
                  <a:srgbClr val="FF0000"/>
                </a:solidFill>
                <a:latin typeface="Arial Black" pitchFamily="34" charset="0"/>
              </a:rPr>
            </a:b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124744"/>
            <a:ext cx="8928992" cy="5616624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sz="31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1) </a:t>
            </a:r>
            <a:r>
              <a:rPr lang="ru-RU" sz="31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простая</a:t>
            </a:r>
            <a:r>
              <a:rPr lang="ru-RU" sz="31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(</a:t>
            </a:r>
            <a:r>
              <a:rPr lang="ru-RU" sz="31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окказиональная) </a:t>
            </a:r>
            <a:r>
              <a:rPr lang="ru-RU" sz="31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толпа, связанная любопытством к неожиданно возникшему происшествию (дорожная авария, пожар и т. д.). </a:t>
            </a:r>
          </a:p>
          <a:p>
            <a:pPr>
              <a:buNone/>
            </a:pPr>
            <a:r>
              <a:rPr lang="ru-RU" sz="31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2) </a:t>
            </a:r>
            <a:r>
              <a:rPr lang="ru-RU" sz="31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конвенциональная</a:t>
            </a:r>
            <a:r>
              <a:rPr lang="ru-RU" sz="31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, связанная интересом к какому–либо заранее объявленному массовому развлечению. </a:t>
            </a:r>
          </a:p>
          <a:p>
            <a:pPr>
              <a:buNone/>
            </a:pPr>
            <a:r>
              <a:rPr lang="ru-RU" sz="31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3) </a:t>
            </a:r>
            <a:r>
              <a:rPr lang="ru-RU" sz="31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экспрессивная</a:t>
            </a:r>
            <a:r>
              <a:rPr lang="ru-RU" sz="31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, совместно выражающая общее отношение к какому–либо событию (радость, энтузиазм, возмущение, протест и т. д.); </a:t>
            </a:r>
          </a:p>
          <a:p>
            <a:pPr>
              <a:buNone/>
            </a:pPr>
            <a:r>
              <a:rPr lang="ru-RU" sz="31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4) </a:t>
            </a:r>
            <a:r>
              <a:rPr lang="ru-RU" sz="31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действующая</a:t>
            </a:r>
            <a:r>
              <a:rPr lang="ru-RU" sz="31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,</a:t>
            </a:r>
            <a:r>
              <a:rPr lang="ru-RU" sz="31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которая включает следующие подвиды: спасающаяся, стяжательская, агрессивная.</a:t>
            </a:r>
          </a:p>
          <a:p>
            <a:pPr>
              <a:buNone/>
            </a:pPr>
            <a:endParaRPr lang="ru-RU" sz="31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None/>
            </a:pPr>
            <a:r>
              <a:rPr lang="ru-RU" sz="36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 </a:t>
            </a:r>
            <a:r>
              <a:rPr lang="ru-RU" sz="36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степени активности </a:t>
            </a:r>
            <a:r>
              <a:rPr lang="ru-RU" sz="3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толпы делятся: </a:t>
            </a:r>
          </a:p>
          <a:p>
            <a:r>
              <a:rPr lang="ru-RU" sz="3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Пассивные; </a:t>
            </a:r>
          </a:p>
          <a:p>
            <a:r>
              <a:rPr lang="ru-RU" sz="3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Активные; </a:t>
            </a:r>
          </a:p>
          <a:p>
            <a:r>
              <a:rPr lang="ru-RU" sz="3600" dirty="0">
                <a:latin typeface="Tahoma" pitchFamily="34" charset="0"/>
                <a:ea typeface="Tahoma" pitchFamily="34" charset="0"/>
                <a:cs typeface="Tahoma" pitchFamily="34" charset="0"/>
              </a:rPr>
              <a:t>А</a:t>
            </a:r>
            <a:r>
              <a:rPr lang="ru-RU" sz="3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грессивные. </a:t>
            </a:r>
          </a:p>
          <a:p>
            <a:endParaRPr lang="ru-RU" sz="2400" dirty="0"/>
          </a:p>
        </p:txBody>
      </p:sp>
    </p:spTree>
  </p:cSld>
  <p:clrMapOvr>
    <a:masterClrMapping/>
  </p:clrMapOvr>
  <p:transition>
    <p:fade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1080120"/>
          </a:xfrm>
          <a:solidFill>
            <a:srgbClr val="00B050"/>
          </a:solidFill>
          <a:ln w="57150"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 algn="ctr"/>
            <a:r>
              <a:rPr lang="ru-RU" sz="4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правила поведения в толпе</a:t>
            </a:r>
            <a:endParaRPr lang="ru-RU" sz="4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412776"/>
            <a:ext cx="8928992" cy="525658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Выжить в экстремальной ситуации </a:t>
            </a:r>
            <a:r>
              <a:rPr lang="ru-RU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поможет соблюдение определенных </a:t>
            </a:r>
            <a:r>
              <a:rPr lang="ru-RU" sz="2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правил поведения в толпе:</a:t>
            </a:r>
          </a:p>
          <a:p>
            <a:pPr>
              <a:buNone/>
            </a:pPr>
            <a:r>
              <a:rPr lang="ru-RU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 нельзя поддаваться общему психозу и стремиться спастись любой ценой. </a:t>
            </a:r>
          </a:p>
          <a:p>
            <a:pPr>
              <a:buNone/>
            </a:pPr>
            <a:r>
              <a:rPr lang="ru-RU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 не следует слепо подчиняться мнению толпы, сколь бы верным оно ни казалось, нужно принимать самостоятельное решение;</a:t>
            </a:r>
          </a:p>
          <a:p>
            <a:pPr>
              <a:buNone/>
            </a:pPr>
            <a:r>
              <a:rPr lang="ru-RU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 не рекомендуется высказывать или каким-либо образом проявлять свое несогласие с мнением и действиями толпы.</a:t>
            </a:r>
          </a:p>
          <a:p>
            <a:pPr>
              <a:buNone/>
            </a:pPr>
            <a:endParaRPr lang="ru-RU" sz="2400" dirty="0">
              <a:latin typeface="Arial Black" pitchFamily="34" charset="0"/>
            </a:endParaRPr>
          </a:p>
        </p:txBody>
      </p:sp>
    </p:spTree>
  </p:cSld>
  <p:clrMapOvr>
    <a:masterClrMapping/>
  </p:clrMapOvr>
  <p:transition>
    <p:fade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1301006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Если находитесь в </a:t>
            </a:r>
            <a:r>
              <a:rPr lang="ru-RU" sz="24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большой группе людей обязательно</a:t>
            </a:r>
            <a:r>
              <a:rPr lang="ru-RU" sz="24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, выполняйте следующие правила</a:t>
            </a:r>
            <a:r>
              <a:rPr lang="ru-RU" sz="2400" dirty="0" smtClean="0">
                <a:solidFill>
                  <a:schemeClr val="tx1"/>
                </a:solidFill>
              </a:rPr>
              <a:t/>
            </a:r>
            <a:br>
              <a:rPr lang="ru-RU" sz="2400" dirty="0" smtClean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340768"/>
            <a:ext cx="8884096" cy="5400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  не берите с собой острые (колющие, режущие)предметы; </a:t>
            </a:r>
          </a:p>
          <a:p>
            <a:pPr>
              <a:buNone/>
            </a:pPr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 не надевайте галстук и шарф; лучше не брать сумок, папок; </a:t>
            </a:r>
          </a:p>
          <a:p>
            <a:pPr>
              <a:buNone/>
            </a:pPr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 желательно надеть обувь без шнурков и высоких каблуков; </a:t>
            </a:r>
          </a:p>
          <a:p>
            <a:pPr>
              <a:buNone/>
            </a:pPr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 одежда должна быть из крепкой ткани, нужно застегнуть ее на все пуговицы(молнии), чтобы она плотно облегала фигуру; </a:t>
            </a:r>
          </a:p>
          <a:p>
            <a:pPr>
              <a:buNone/>
            </a:pPr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- старайтесь находиться в непосредственной близости от выходов из мест большого скопления людей, располагаться с краю очень опасно</a:t>
            </a:r>
            <a:r>
              <a:rPr lang="ru-RU" sz="2400" dirty="0">
                <a:latin typeface="Tahoma" pitchFamily="34" charset="0"/>
                <a:ea typeface="Tahoma" pitchFamily="34" charset="0"/>
                <a:cs typeface="Tahoma" pitchFamily="34" charset="0"/>
              </a:rPr>
              <a:t>;</a:t>
            </a:r>
            <a:endParaRPr lang="ru-RU" sz="2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None/>
            </a:pPr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- возьмите с собой документы, удостоверяющие личность.</a:t>
            </a:r>
          </a:p>
          <a:p>
            <a:pPr>
              <a:buNone/>
            </a:pPr>
            <a:endParaRPr lang="ru-RU" sz="1800" dirty="0"/>
          </a:p>
        </p:txBody>
      </p:sp>
    </p:spTree>
  </p:cSld>
  <p:clrMapOvr>
    <a:masterClrMapping/>
  </p:clrMapOvr>
  <p:transition>
    <p:fade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1080120"/>
          </a:xfrm>
          <a:solidFill>
            <a:srgbClr val="FFC000"/>
          </a:solidFill>
          <a:ln w="76200">
            <a:solidFill>
              <a:srgbClr val="FF0000"/>
            </a:solidFill>
          </a:ln>
        </p:spPr>
        <p:txBody>
          <a:bodyPr>
            <a:noAutofit/>
          </a:bodyPr>
          <a:lstStyle/>
          <a:p>
            <a:pPr algn="ctr"/>
            <a:r>
              <a:rPr lang="ru-RU" sz="2800" dirty="0" smtClean="0">
                <a:latin typeface="Arial Black" pitchFamily="34" charset="0"/>
              </a:rPr>
              <a:t>ДЕЙСТВИЕ при </a:t>
            </a:r>
            <a:r>
              <a:rPr lang="ru-RU" sz="2800" b="1" dirty="0" smtClean="0">
                <a:latin typeface="Arial Black" pitchFamily="34" charset="0"/>
              </a:rPr>
              <a:t>приближении уличной толпы</a:t>
            </a:r>
            <a:endParaRPr lang="ru-RU" sz="2800" dirty="0"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268760"/>
            <a:ext cx="8928992" cy="5472608"/>
          </a:xfrm>
          <a:ln w="57150"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ru-RU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 </a:t>
            </a:r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следует быстро уйти в боковые улицы и переулки;</a:t>
            </a:r>
          </a:p>
          <a:p>
            <a:pPr>
              <a:buNone/>
            </a:pPr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 можно зайти в ближайший подъезд, попросить убежища у его жильцов либо подняться на чердак или крышу дома и переждать беспорядки там;</a:t>
            </a:r>
          </a:p>
          <a:p>
            <a:pPr>
              <a:buNone/>
            </a:pPr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 можно забраться на козырек капитального строения, другое устойчивое возвышение или через слуховое окно залезть в подвал, спрятаться под стоящим поблизости троллейбусом, тяжелым автомобилем и т.п.;</a:t>
            </a:r>
          </a:p>
          <a:p>
            <a:pPr>
              <a:buNone/>
            </a:pPr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 нельзя убегать от толпы в сторону ее движения и в неизвестные переулки, так как это, во-первых, может спровоцировать погоню, во-вторых, привести в тупик, где толпа вас настигнет, в-третьих, вы можете оказаться между толпой и силами правопорядка и пострадать от тех и других.</a:t>
            </a:r>
          </a:p>
          <a:p>
            <a:pPr>
              <a:buNone/>
            </a:pPr>
            <a:endParaRPr lang="ru-RU" sz="1400" dirty="0"/>
          </a:p>
        </p:txBody>
      </p:sp>
    </p:spTree>
  </p:cSld>
  <p:clrMapOvr>
    <a:masterClrMapping/>
  </p:clrMapOvr>
  <p:transition>
    <p:fade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856984" cy="936104"/>
          </a:xfrm>
          <a:solidFill>
            <a:srgbClr val="FFC000"/>
          </a:solidFill>
          <a:ln w="57150"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algn="ctr"/>
            <a:r>
              <a:rPr lang="ru-RU" sz="2400" dirty="0" smtClean="0">
                <a:latin typeface="Arial Black" pitchFamily="34" charset="0"/>
              </a:rPr>
              <a:t>В </a:t>
            </a:r>
            <a:r>
              <a:rPr lang="ru-RU" sz="2400" b="1" dirty="0" smtClean="0">
                <a:latin typeface="Arial Black" pitchFamily="34" charset="0"/>
              </a:rPr>
              <a:t>движущейся толпе</a:t>
            </a:r>
            <a:r>
              <a:rPr lang="ru-RU" sz="2400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ru-RU" sz="2400" dirty="0" smtClean="0">
                <a:solidFill>
                  <a:srgbClr val="FF0000"/>
                </a:solidFill>
                <a:latin typeface="Arial Black" pitchFamily="34" charset="0"/>
              </a:rPr>
            </a:br>
            <a:endParaRPr lang="ru-RU" sz="24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268760"/>
            <a:ext cx="8812088" cy="5400600"/>
          </a:xfrm>
          <a:ln w="57150">
            <a:solidFill>
              <a:schemeClr val="accent6"/>
            </a:solidFill>
          </a:ln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100" dirty="0" smtClean="0">
                <a:latin typeface="Arial Black" pitchFamily="34" charset="0"/>
              </a:rPr>
              <a:t>- </a:t>
            </a:r>
            <a:r>
              <a:rPr lang="ru-RU" sz="2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необходимо избегать мест соприкосновения толпы со строениями, особенно с витринами, заграждениями, водосточными трубами;</a:t>
            </a:r>
          </a:p>
          <a:p>
            <a:pPr>
              <a:buNone/>
            </a:pPr>
            <a:r>
              <a:rPr lang="ru-RU" sz="2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 следует “плыть” в одном направлении, стараясь устоять на ногах;</a:t>
            </a:r>
          </a:p>
          <a:p>
            <a:pPr>
              <a:buNone/>
            </a:pPr>
            <a:r>
              <a:rPr lang="ru-RU" sz="2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 рекомендуется снять шарфы, галстуки, цепочки, очки, затянуть пояса, ремни, крепко завязать шнурки;</a:t>
            </a:r>
          </a:p>
          <a:p>
            <a:pPr>
              <a:buNone/>
            </a:pPr>
            <a:r>
              <a:rPr lang="ru-RU" sz="2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 нельзя пытаться оказывать сопротивление движению толпы, приближаться к неподвижным предметам, тем более хвататься за них;</a:t>
            </a:r>
          </a:p>
          <a:p>
            <a:pPr>
              <a:buNone/>
            </a:pPr>
            <a:r>
              <a:rPr lang="ru-RU" sz="2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 ни в коем случае нельзя нагибаться, поправлять обувь, поднимать вещи – это может привести к падению, что в толпе равносильно смерти.</a:t>
            </a:r>
          </a:p>
          <a:p>
            <a:pPr>
              <a:buNone/>
            </a:pPr>
            <a:r>
              <a:rPr lang="ru-RU" sz="2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Упав в толпе, попытайтесь быстрее подняться. Постарайтесь встать на подошвы или на носки, а затем, резко оттолкнувшись ногами от земли, выныривайте. </a:t>
            </a:r>
            <a:endParaRPr lang="ru-RU" sz="2200" dirty="0">
              <a:latin typeface="Arial Black" pitchFamily="34" charset="0"/>
            </a:endParaRPr>
          </a:p>
        </p:txBody>
      </p:sp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1287016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Основные положения </a:t>
            </a:r>
            <a:br>
              <a:rPr lang="ru-RU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ru-RU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дисциплины БЖД</a:t>
            </a:r>
            <a:endParaRPr lang="ru-RU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600200"/>
            <a:ext cx="8928992" cy="5141168"/>
          </a:xfrm>
          <a:ln w="38100">
            <a:solidFill>
              <a:schemeClr val="accent2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27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Человек живет и действует в условиях перманентных, постоянно изменяющихся потенциальных опасностей, из чего следует, что любая деятельность человека потенциально опасна.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7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Реализуясь в пространстве и во времени, опасности угрожают и человеку, и обществу, и государству, поэтому профилактика опасностей и защита от них – актуальнейшая гуманитарная и социальная проблема, в решении которой должно быть заинтересовано и государство, и общество, и каждый человек.</a:t>
            </a:r>
            <a:endParaRPr lang="ru-RU" sz="27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8932289"/>
      </p:ext>
    </p:extLst>
  </p:cSld>
  <p:clrMapOvr>
    <a:masterClrMapping/>
  </p:clrMapOvr>
  <p:transition>
    <p:fade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0"/>
            <a:ext cx="8686800" cy="1295400"/>
          </a:xfrm>
        </p:spPr>
        <p:txBody>
          <a:bodyPr>
            <a:normAutofit/>
          </a:bodyPr>
          <a:lstStyle/>
          <a:p>
            <a:pPr algn="ctr"/>
            <a:r>
              <a:rPr lang="ru-RU" sz="3100" dirty="0" smtClean="0">
                <a:solidFill>
                  <a:srgbClr val="0070C0"/>
                </a:solidFill>
                <a:latin typeface="Arial Black" pitchFamily="34" charset="0"/>
              </a:rPr>
              <a:t>Оказание первой психологической помощи пострадавшим</a:t>
            </a:r>
            <a:endParaRPr lang="ru-RU" dirty="0">
              <a:solidFill>
                <a:srgbClr val="0070C0"/>
              </a:solidFill>
              <a:latin typeface="Arial Black" pitchFamily="34" charset="0"/>
            </a:endParaRPr>
          </a:p>
        </p:txBody>
      </p:sp>
      <p:pic>
        <p:nvPicPr>
          <p:cNvPr id="4" name="Содержимое 3" descr="http://cs403720.vk.me/v403720109/6649/JUwznaO0zr0.jpg"/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1524000" y="1634331"/>
            <a:ext cx="6096000" cy="445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Психолог МЧС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1071546"/>
            <a:ext cx="4151781" cy="25479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0070C0"/>
                </a:solidFill>
              </a:rPr>
              <a:t>ПЕРВАЯ ПСИХОЛОГИЧЕСКАЯ ПОМОЩЬ ПОСТРАДАВШИМ</a:t>
            </a:r>
            <a:endParaRPr lang="ru-RU" sz="2400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sz="2400" b="1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Первая психологическая помощь </a:t>
            </a:r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это комплекс мер простейшего психологического воздействия на пострадавшего с целью снижения негативного воздействия физических и психологических факторов происшествия, переживаний, связанных с осознанием происходящего..</a:t>
            </a:r>
          </a:p>
          <a:p>
            <a:pPr>
              <a:buNone/>
            </a:pPr>
            <a:r>
              <a:rPr lang="ru-RU" sz="2400" b="1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Необходимость оказания первой психологической помощи </a:t>
            </a:r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вызвана тем, что избыточный стресс при экстремальной ситуации может вызвать:</a:t>
            </a:r>
          </a:p>
          <a:p>
            <a:pPr>
              <a:buNone/>
            </a:pPr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• острые реакции: рыдания, истерику, «нервный озноб (дрожь)», ступор, гнев, агрессию, реакцию бегства и другие реакции, которые требуют экстренной помощи;</a:t>
            </a:r>
          </a:p>
          <a:p>
            <a:pPr>
              <a:buNone/>
            </a:pPr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• панику на месте ЧС;</a:t>
            </a:r>
          </a:p>
          <a:p>
            <a:pPr>
              <a:buNone/>
            </a:pPr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• посттравматические расстройства здоровья у пострадавших.</a:t>
            </a:r>
          </a:p>
          <a:p>
            <a:endParaRPr lang="ru-RU" sz="1800" dirty="0">
              <a:latin typeface="Arial Black" pitchFamily="34" charset="0"/>
            </a:endParaRPr>
          </a:p>
        </p:txBody>
      </p:sp>
    </p:spTree>
  </p:cSld>
  <p:clrMapOvr>
    <a:masterClrMapping/>
  </p:clrMapOvr>
  <p:transition>
    <p:fade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 descr="http://ohrana-truda11.ru/material/files/2013-06-02_3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7290" y="571500"/>
            <a:ext cx="6072210" cy="60722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93610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Методы психологического воздействия  на пострадавшего</a:t>
            </a:r>
            <a:r>
              <a:rPr lang="ru-RU" sz="24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ru-RU" sz="24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endParaRPr lang="ru-RU" sz="2400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071546"/>
            <a:ext cx="8928992" cy="566982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1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1</a:t>
            </a:r>
            <a:r>
              <a:rPr lang="ru-RU" sz="16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. </a:t>
            </a:r>
            <a:r>
              <a:rPr lang="ru-RU" sz="1600" b="1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Эмоциональная поддержка</a:t>
            </a:r>
            <a:r>
              <a:rPr lang="ru-RU" sz="1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:</a:t>
            </a:r>
            <a:r>
              <a:rPr lang="ru-RU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создать атмосферу доверия, понимания, заинтересованности, при которой оказывающий помощь принимает пострадавшего, его личностную, человеческую ценность независимо от того, какими качествами он обладает.</a:t>
            </a:r>
          </a:p>
          <a:p>
            <a:pPr>
              <a:buNone/>
            </a:pPr>
            <a:r>
              <a:rPr lang="ru-RU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2. </a:t>
            </a:r>
            <a:r>
              <a:rPr lang="ru-RU" sz="1600" b="1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Активное общение с пострадавшим</a:t>
            </a:r>
            <a:r>
              <a:rPr lang="ru-RU" sz="16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с использованием словесных и несловесных средств воздействия </a:t>
            </a:r>
            <a:r>
              <a:rPr lang="ru-RU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с целью успокоения, расслабления пострадавшего, повышения у него чувства самоконтроля, уверенности в себе.</a:t>
            </a:r>
          </a:p>
          <a:p>
            <a:pPr>
              <a:buNone/>
            </a:pPr>
            <a:r>
              <a:rPr lang="ru-RU" sz="1600" b="1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Словесные (вербальные):</a:t>
            </a:r>
            <a:r>
              <a:rPr lang="ru-RU" sz="16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объяснение, убеждение, внушение, переключение внимания.</a:t>
            </a:r>
          </a:p>
          <a:p>
            <a:pPr>
              <a:buNone/>
            </a:pPr>
            <a:r>
              <a:rPr lang="ru-RU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• Установите словесный контакт: приветствие, общение с использованием имени пострадавшего. Поддерживайте зрительный контакт с пострадавшим.</a:t>
            </a:r>
          </a:p>
          <a:p>
            <a:pPr>
              <a:buNone/>
            </a:pPr>
            <a:r>
              <a:rPr lang="ru-RU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• Давайте обратную связь на высказывания пострадавшего -кивание головой, «да», «нет».</a:t>
            </a:r>
          </a:p>
          <a:p>
            <a:pPr>
              <a:buNone/>
            </a:pPr>
            <a:r>
              <a:rPr lang="ru-RU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• Дайте возможность пострадавшему излить, выразить свои эмоции, чувства, переживания, побуждайте к высказываниям о себе (например: Чем занимались...?, Что делали...? Что Вы думаете о..?).</a:t>
            </a:r>
          </a:p>
          <a:p>
            <a:pPr>
              <a:buNone/>
            </a:pPr>
            <a:r>
              <a:rPr lang="ru-RU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• Информируйте пострадавшего о ваших действиях и предстоящих манипуляциях.</a:t>
            </a:r>
          </a:p>
          <a:p>
            <a:pPr>
              <a:buNone/>
            </a:pPr>
            <a:r>
              <a:rPr lang="ru-RU" sz="1600" b="1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Несловесные (невербальные): </a:t>
            </a:r>
            <a:endParaRPr lang="ru-RU" sz="1600" dirty="0" smtClean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None/>
            </a:pPr>
            <a:r>
              <a:rPr lang="ru-RU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• Подходите к пострадавшему спереди.</a:t>
            </a:r>
          </a:p>
          <a:p>
            <a:pPr>
              <a:buNone/>
            </a:pPr>
            <a:r>
              <a:rPr lang="ru-RU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• Работайте на уровне лица пострадавшего (перед лежащим присядьте).</a:t>
            </a:r>
          </a:p>
          <a:p>
            <a:pPr>
              <a:buNone/>
            </a:pPr>
            <a:r>
              <a:rPr lang="ru-RU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• Создайте, по возможности, комфортные условия, обеспечьте чувство опоры.</a:t>
            </a:r>
          </a:p>
          <a:p>
            <a:pPr>
              <a:buNone/>
            </a:pPr>
            <a:r>
              <a:rPr lang="ru-RU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• Прикосновения должны быть легкими, аккуратными, бережными.</a:t>
            </a:r>
          </a:p>
          <a:p>
            <a:pPr>
              <a:buNone/>
            </a:pPr>
            <a:r>
              <a:rPr lang="ru-RU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• Держите пострадавшего за руку или за плечо, контакт с головой или другими частями тела не рекомендуется.</a:t>
            </a:r>
          </a:p>
          <a:p>
            <a:endParaRPr lang="ru-RU" sz="1400" dirty="0">
              <a:latin typeface="Arial Black" pitchFamily="34" charset="0"/>
            </a:endParaRPr>
          </a:p>
        </p:txBody>
      </p:sp>
    </p:spTree>
  </p:cSld>
  <p:clrMapOvr>
    <a:masterClrMapping/>
  </p:clrMapOvr>
  <p:transition>
    <p:fade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Литература</a:t>
            </a:r>
            <a:endParaRPr lang="ru-RU" sz="48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268760"/>
            <a:ext cx="9144000" cy="558924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/>
              <a:t>http4.Никифоров, Л. Л. Безопасность жизнедеятельности [Электронный ресурс] : Учебное пособие для бакалавров / Л. Л. Никифоров, В. В. </a:t>
            </a:r>
            <a:r>
              <a:rPr lang="ru-RU" dirty="0" err="1"/>
              <a:t>Персиянов</a:t>
            </a:r>
            <a:r>
              <a:rPr lang="ru-RU" dirty="0"/>
              <a:t>. - М.: Дашков и К, 2013. http://znanium.com/bookread.php?book=415279/ - 496 с.</a:t>
            </a:r>
          </a:p>
          <a:p>
            <a:pPr marL="0" indent="0">
              <a:buNone/>
            </a:pPr>
            <a:r>
              <a:rPr lang="ru-RU" dirty="0"/>
              <a:t>Дополнительная литература</a:t>
            </a:r>
          </a:p>
          <a:p>
            <a:pPr marL="0" indent="0">
              <a:buNone/>
            </a:pPr>
            <a:r>
              <a:rPr lang="ru-RU" dirty="0"/>
              <a:t>1. Безопасность жизнедеятельности. Практикум: учебное пособие / Н.В. Косолапова, Н.А. Прокопенко. – М.: КНОРУС, 2015. – 160 с. – (Среднее профессиональное образование).</a:t>
            </a:r>
          </a:p>
          <a:p>
            <a:pPr marL="0" indent="0">
              <a:buNone/>
            </a:pPr>
            <a:r>
              <a:rPr lang="ru-RU" dirty="0"/>
              <a:t>2. Основы безопасности жизнедеятельности: учебник для учреждений нач. и сред. Проф. Образования / </a:t>
            </a:r>
            <a:r>
              <a:rPr lang="ru-RU" dirty="0" err="1"/>
              <a:t>Н.В.Косолапова</a:t>
            </a:r>
            <a:r>
              <a:rPr lang="ru-RU" dirty="0"/>
              <a:t>, Н.А. Прокопенко. – 6-е изд., </a:t>
            </a:r>
            <a:r>
              <a:rPr lang="ru-RU" dirty="0" err="1"/>
              <a:t>испр</a:t>
            </a:r>
            <a:r>
              <a:rPr lang="ru-RU" dirty="0"/>
              <a:t>. – М.: Издательский центр ИНФРА-М, 2014. - 400 с.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4994959"/>
      </p:ext>
    </p:extLst>
  </p:cSld>
  <p:clrMapOvr>
    <a:masterClrMapping/>
  </p:clrMapOvr>
  <p:transition>
    <p:fade/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77728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6000" b="1" dirty="0" smtClean="0"/>
              <a:t>Спасибо за внимание</a:t>
            </a:r>
            <a:endParaRPr lang="ru-RU" sz="6000" b="1" dirty="0"/>
          </a:p>
        </p:txBody>
      </p:sp>
    </p:spTree>
    <p:extLst>
      <p:ext uri="{BB962C8B-B14F-4D97-AF65-F5344CB8AC3E}">
        <p14:creationId xmlns:p14="http://schemas.microsoft.com/office/powerpoint/2010/main" val="2873114006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260648"/>
            <a:ext cx="8856984" cy="6264696"/>
          </a:xfrm>
          <a:ln>
            <a:solidFill>
              <a:schemeClr val="accent6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ru-RU" sz="4000" dirty="0"/>
              <a:t> </a:t>
            </a:r>
            <a:r>
              <a:rPr lang="ru-RU" sz="4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3. Безопасность – это приемлемый риск, так как абсолютной безопасности абсолютной безопасности не бывает , поскольку всегда существует некоторый  остаточный риск. Исходя из этого под безопасностью понимают такой уровень опасности, с которым можно смириться.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9518894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856984" cy="1287016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Ключевые понятия безопасности жизнедеятельности</a:t>
            </a:r>
            <a:endParaRPr lang="ru-RU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Опасность </a:t>
            </a:r>
            <a:r>
              <a:rPr lang="ru-RU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 явления, процессы, объекты, свойства предметов, угрожающие человеку и способные в определенных условиях причинить ущерб его жизни и здоровью </a:t>
            </a:r>
          </a:p>
          <a:p>
            <a:pPr marL="0" indent="0">
              <a:buNone/>
            </a:pPr>
            <a:r>
              <a:rPr lang="ru-RU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Опасные ситуации </a:t>
            </a:r>
            <a:r>
              <a:rPr lang="ru-RU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– это возможные или реальные явления, события и процессы, способные принести вред человеку, социальной группе , народу, обществу, государству, человеческому сообществу и Земле как месту обитания человека или даже уничтожить их; нанести ущерб их благополучию, разрушить природные, материальные и духовные ценности.</a:t>
            </a:r>
          </a:p>
        </p:txBody>
      </p:sp>
    </p:spTree>
    <p:extLst>
      <p:ext uri="{BB962C8B-B14F-4D97-AF65-F5344CB8AC3E}">
        <p14:creationId xmlns:p14="http://schemas.microsoft.com/office/powerpoint/2010/main" val="745836863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  <a:ln w="57150">
            <a:solidFill>
              <a:schemeClr val="accent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ru-RU" sz="4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4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Риск - </a:t>
            </a:r>
            <a:r>
              <a:rPr lang="ru-RU" sz="4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возможная опасность неудачи предпринимаемых действий или сами действия, связанные с такой опасностью.</a:t>
            </a:r>
          </a:p>
          <a:p>
            <a:pPr marL="0" indent="0">
              <a:buNone/>
            </a:pPr>
            <a:r>
              <a:rPr lang="ru-RU" sz="4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Угроза- это опасность на стадии перехода от возможности к действительности, высказанное намерение или демонстрация готовности одних субъектов нанести ущерб другим 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4560741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</a:t>
            </a:r>
            <a:r>
              <a:rPr lang="ru-RU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Угрозы и опасности всегда указывает на взаимодействие двух сторон : субъекта, который является источником и носителем опасности, и объекта, на который направленна угроза или опасность. В методологическом плане важно подчеркнуть , что человек, социальная группа, государство и другие компоненты социума </a:t>
            </a:r>
            <a:r>
              <a:rPr lang="ru-RU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одновременно</a:t>
            </a:r>
            <a:r>
              <a:rPr lang="ru-RU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выступают субъектом и объектом социальных опасностей и угроз.</a:t>
            </a:r>
          </a:p>
        </p:txBody>
      </p:sp>
    </p:spTree>
    <p:extLst>
      <p:ext uri="{BB962C8B-B14F-4D97-AF65-F5344CB8AC3E}">
        <p14:creationId xmlns:p14="http://schemas.microsoft.com/office/powerpoint/2010/main" val="303055890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1301006"/>
          </a:xfrm>
          <a:solidFill>
            <a:srgbClr val="92D050"/>
          </a:solidFill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Система «человек – социальная среда»</a:t>
            </a:r>
            <a:endParaRPr lang="ru-RU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600200"/>
            <a:ext cx="8928992" cy="5141168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sz="4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Первый элемент- человек, играющий троякую роль: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4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Является объектом защиты;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4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Выступает средством обеспечения безопасности;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4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Сам может быть источником опасности</a:t>
            </a:r>
            <a:endParaRPr lang="ru-RU" sz="4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6198471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1986</TotalTime>
  <Words>2845</Words>
  <Application>Microsoft Office PowerPoint</Application>
  <PresentationFormat>Экран (4:3)</PresentationFormat>
  <Paragraphs>524</Paragraphs>
  <Slides>45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45</vt:i4>
      </vt:variant>
    </vt:vector>
  </HeadingPairs>
  <TitlesOfParts>
    <vt:vector size="46" baseType="lpstr">
      <vt:lpstr>Тема Office</vt:lpstr>
      <vt:lpstr>Презентация PowerPoint</vt:lpstr>
      <vt:lpstr>      КАК МЫ ВОСПРИНИМАЕМ МИР СЕНСОРНЫЕ СИСТЕМЫ ЧЕЛОВЕКА  Смотреть – значит видеть! Слушать – значит слышать!   </vt:lpstr>
      <vt:lpstr>Социальный аспект</vt:lpstr>
      <vt:lpstr>Основные положения  дисциплины БЖД</vt:lpstr>
      <vt:lpstr>Презентация PowerPoint</vt:lpstr>
      <vt:lpstr>Ключевые понятия безопасности жизнедеятельности</vt:lpstr>
      <vt:lpstr>Презентация PowerPoint</vt:lpstr>
      <vt:lpstr>Презентация PowerPoint</vt:lpstr>
      <vt:lpstr>Система «человек – социальная среда»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СОЦИАЛЬНЫЕ ОПАСНОСТИ</vt:lpstr>
      <vt:lpstr>Социальные опасности классифицируются: </vt:lpstr>
      <vt:lpstr>Социальные опасности классифицируются:</vt:lpstr>
      <vt:lpstr>Социальные опасности классифицируются:</vt:lpstr>
      <vt:lpstr>Социальные опасности классифицируются:</vt:lpstr>
      <vt:lpstr>Чрезвычайная ситуация социального характера </vt:lpstr>
      <vt:lpstr>Социальная катастрофа – скачкообразные изменения общества, возникающие в виде внезапного ответа социальной системы на плавное изменение внешних условий с трагическими последствиями (например, революции, вооруженные конфликты и т.д.).  </vt:lpstr>
      <vt:lpstr>Массовые беспорядки </vt:lpstr>
      <vt:lpstr>Массовые беспорядки </vt:lpstr>
      <vt:lpstr>Правила поведения во время массовых беспорядков </vt:lpstr>
      <vt:lpstr>Паника</vt:lpstr>
      <vt:lpstr>Панику можно классифицировать:</vt:lpstr>
      <vt:lpstr>Панику можно классифицировать</vt:lpstr>
      <vt:lpstr>Панику можно классифицировать</vt:lpstr>
      <vt:lpstr>Паника классифицируется:</vt:lpstr>
      <vt:lpstr>Паника классифицируется:</vt:lpstr>
      <vt:lpstr>Методы борьбы с паникой </vt:lpstr>
      <vt:lpstr>ТОЛПА</vt:lpstr>
      <vt:lpstr>Виды толпы </vt:lpstr>
      <vt:lpstr>правила поведения в толпе</vt:lpstr>
      <vt:lpstr>Если находитесь в большой группе людей обязательно, выполняйте следующие правила </vt:lpstr>
      <vt:lpstr>ДЕЙСТВИЕ при приближении уличной толпы</vt:lpstr>
      <vt:lpstr>В движущейся толпе </vt:lpstr>
      <vt:lpstr>Оказание первой психологической помощи пострадавшим</vt:lpstr>
      <vt:lpstr>ПЕРВАЯ ПСИХОЛОГИЧЕСКАЯ ПОМОЩЬ ПОСТРАДАВШИМ</vt:lpstr>
      <vt:lpstr>Презентация PowerPoint</vt:lpstr>
      <vt:lpstr>Методы психологического воздействия  на пострадавшего </vt:lpstr>
      <vt:lpstr>Литература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гыук</dc:creator>
  <cp:lastModifiedBy>oleg</cp:lastModifiedBy>
  <cp:revision>141</cp:revision>
  <dcterms:created xsi:type="dcterms:W3CDTF">2016-01-12T15:17:53Z</dcterms:created>
  <dcterms:modified xsi:type="dcterms:W3CDTF">2019-03-19T11:04:55Z</dcterms:modified>
</cp:coreProperties>
</file>