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96" r:id="rId11"/>
    <p:sldId id="297" r:id="rId12"/>
    <p:sldId id="299" r:id="rId13"/>
    <p:sldId id="301" r:id="rId14"/>
    <p:sldId id="312" r:id="rId15"/>
    <p:sldId id="265" r:id="rId16"/>
    <p:sldId id="303" r:id="rId17"/>
    <p:sldId id="304" r:id="rId18"/>
    <p:sldId id="305" r:id="rId19"/>
    <p:sldId id="306" r:id="rId20"/>
    <p:sldId id="307" r:id="rId21"/>
    <p:sldId id="308" r:id="rId22"/>
    <p:sldId id="309" r:id="rId23"/>
    <p:sldId id="266" r:id="rId24"/>
    <p:sldId id="267" r:id="rId25"/>
    <p:sldId id="293" r:id="rId26"/>
    <p:sldId id="279" r:id="rId27"/>
    <p:sldId id="280" r:id="rId28"/>
    <p:sldId id="286" r:id="rId29"/>
    <p:sldId id="310" r:id="rId30"/>
    <p:sldId id="311" r:id="rId31"/>
    <p:sldId id="313" r:id="rId32"/>
    <p:sldId id="314" r:id="rId33"/>
    <p:sldId id="315"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znanium.com/bookread.php?book=415279"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772400" cy="3600399"/>
          </a:xfrm>
        </p:spPr>
        <p:txBody>
          <a:bodyPr>
            <a:normAutofit/>
          </a:bodyPr>
          <a:lstStyle/>
          <a:p>
            <a:r>
              <a:rPr lang="ru-RU" sz="4000" b="1" dirty="0" smtClean="0">
                <a:latin typeface="Tahoma" pitchFamily="34" charset="0"/>
                <a:ea typeface="Tahoma" pitchFamily="34" charset="0"/>
                <a:cs typeface="Tahoma" pitchFamily="34" charset="0"/>
              </a:rPr>
              <a:t>АВТОНОМНОЕ ВЫЖИВАНИЕ ЧЕЛОВЕКА В ПРИРОДЕ.</a:t>
            </a:r>
            <a:br>
              <a:rPr lang="ru-RU" sz="4000" b="1" dirty="0" smtClean="0">
                <a:latin typeface="Tahoma" pitchFamily="34" charset="0"/>
                <a:ea typeface="Tahoma" pitchFamily="34" charset="0"/>
                <a:cs typeface="Tahoma" pitchFamily="34" charset="0"/>
              </a:rPr>
            </a:br>
            <a:endParaRPr lang="ru-RU" sz="4000" b="1" dirty="0">
              <a:latin typeface="Tahoma" pitchFamily="34" charset="0"/>
              <a:ea typeface="Tahoma" pitchFamily="34" charset="0"/>
              <a:cs typeface="Tahoma" pitchFamily="34" charset="0"/>
            </a:endParaRPr>
          </a:p>
        </p:txBody>
      </p:sp>
      <p:sp>
        <p:nvSpPr>
          <p:cNvPr id="3" name="Подзаголовок 2"/>
          <p:cNvSpPr>
            <a:spLocks noGrp="1"/>
          </p:cNvSpPr>
          <p:nvPr>
            <p:ph type="subTitle" idx="1"/>
          </p:nvPr>
        </p:nvSpPr>
        <p:spPr/>
        <p:txBody>
          <a:bodyPr/>
          <a:lstStyle/>
          <a:p>
            <a:r>
              <a:rPr lang="ru-RU" sz="4000" b="1" dirty="0">
                <a:solidFill>
                  <a:prstClr val="black"/>
                </a:solidFill>
                <a:latin typeface="Tahoma" pitchFamily="34" charset="0"/>
                <a:ea typeface="Tahoma" pitchFamily="34" charset="0"/>
                <a:cs typeface="Tahoma" pitchFamily="34" charset="0"/>
              </a:rPr>
              <a:t>СИГНАЛЫ БЕДСТВИЯ.</a:t>
            </a:r>
            <a:endParaRPr lang="ru-RU" dirty="0"/>
          </a:p>
        </p:txBody>
      </p:sp>
    </p:spTree>
    <p:extLst>
      <p:ext uri="{BB962C8B-B14F-4D97-AF65-F5344CB8AC3E}">
        <p14:creationId xmlns:p14="http://schemas.microsoft.com/office/powerpoint/2010/main" val="2151788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503040"/>
          </a:xfrm>
          <a:ln w="57150">
            <a:solidFill>
              <a:schemeClr val="tx2"/>
            </a:solidFill>
          </a:ln>
        </p:spPr>
        <p:style>
          <a:lnRef idx="1">
            <a:schemeClr val="accent1"/>
          </a:lnRef>
          <a:fillRef idx="2">
            <a:schemeClr val="accent1"/>
          </a:fillRef>
          <a:effectRef idx="1">
            <a:schemeClr val="accent1"/>
          </a:effectRef>
          <a:fontRef idx="minor">
            <a:schemeClr val="dk1"/>
          </a:fontRef>
        </p:style>
        <p:txBody>
          <a:bodyPr>
            <a:noAutofit/>
          </a:bodyPr>
          <a:lstStyle/>
          <a:p>
            <a:r>
              <a:rPr lang="ru-RU" sz="3600" b="1" dirty="0" smtClean="0">
                <a:latin typeface="Tahoma" pitchFamily="34" charset="0"/>
                <a:ea typeface="Tahoma" pitchFamily="34" charset="0"/>
                <a:cs typeface="Tahoma" pitchFamily="34" charset="0"/>
              </a:rPr>
              <a:t>Российская жестовая система, Воздушно –Космических </a:t>
            </a:r>
            <a:r>
              <a:rPr lang="ru-RU" sz="3600" b="1" dirty="0">
                <a:latin typeface="Tahoma" pitchFamily="34" charset="0"/>
                <a:ea typeface="Tahoma" pitchFamily="34" charset="0"/>
                <a:cs typeface="Tahoma" pitchFamily="34" charset="0"/>
              </a:rPr>
              <a:t>С</a:t>
            </a:r>
            <a:r>
              <a:rPr lang="ru-RU" sz="3600" b="1" dirty="0" smtClean="0">
                <a:latin typeface="Tahoma" pitchFamily="34" charset="0"/>
                <a:ea typeface="Tahoma" pitchFamily="34" charset="0"/>
                <a:cs typeface="Tahoma" pitchFamily="34" charset="0"/>
              </a:rPr>
              <a:t>ил.</a:t>
            </a:r>
            <a:endParaRPr lang="ru-RU" sz="3600" b="1" dirty="0">
              <a:latin typeface="Tahoma" pitchFamily="34" charset="0"/>
              <a:ea typeface="Tahoma" pitchFamily="34" charset="0"/>
              <a:cs typeface="Tahoma" pitchFamily="34" charset="0"/>
            </a:endParaRPr>
          </a:p>
        </p:txBody>
      </p:sp>
      <p:pic>
        <p:nvPicPr>
          <p:cNvPr id="1026" name="Picture 2" descr="C:\Users\oleg\Downloads\Simvolika_vks_emblema__gerb__flag__znaki_otlichiya_ot_drugih_voysk_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50" y="2809128"/>
            <a:ext cx="8928100" cy="272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02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849313"/>
            <a:ext cx="5426075"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7190"/>
            <a:ext cx="9144000" cy="6740307"/>
          </a:xfrm>
          <a:prstGeom prst="rect">
            <a:avLst/>
          </a:prstGeom>
        </p:spPr>
        <p:txBody>
          <a:bodyPr wrap="square">
            <a:spAutoFit/>
          </a:bodyPr>
          <a:lstStyle/>
          <a:p>
            <a:r>
              <a:rPr lang="ru-RU" sz="2400" dirty="0">
                <a:solidFill>
                  <a:prstClr val="black"/>
                </a:solidFill>
                <a:latin typeface="Tahoma" pitchFamily="34" charset="0"/>
                <a:ea typeface="Tahoma" pitchFamily="34" charset="0"/>
                <a:cs typeface="Tahoma" pitchFamily="34" charset="0"/>
              </a:rPr>
              <a:t>1. </a:t>
            </a:r>
            <a:r>
              <a:rPr lang="ru-RU" sz="2400" b="1" dirty="0">
                <a:solidFill>
                  <a:prstClr val="black"/>
                </a:solidFill>
                <a:latin typeface="Tahoma" pitchFamily="34" charset="0"/>
                <a:ea typeface="Tahoma" pitchFamily="34" charset="0"/>
                <a:cs typeface="Tahoma" pitchFamily="34" charset="0"/>
              </a:rPr>
              <a:t>"Произошло происшествие, имеются пострадавшие" </a:t>
            </a:r>
            <a:r>
              <a:rPr lang="ru-RU" sz="2400" dirty="0">
                <a:solidFill>
                  <a:prstClr val="black"/>
                </a:solidFill>
                <a:latin typeface="Tahoma" pitchFamily="34" charset="0"/>
                <a:ea typeface="Tahoma" pitchFamily="34" charset="0"/>
                <a:cs typeface="Tahoma" pitchFamily="34" charset="0"/>
              </a:rPr>
              <a:t>- лежащий на земле человек, или круг из ткани (расправленный парашют), в середине которого фигура лежащего человека.</a:t>
            </a:r>
          </a:p>
          <a:p>
            <a:r>
              <a:rPr lang="ru-RU" sz="2400" dirty="0">
                <a:solidFill>
                  <a:prstClr val="black"/>
                </a:solidFill>
                <a:latin typeface="Tahoma" pitchFamily="34" charset="0"/>
                <a:ea typeface="Tahoma" pitchFamily="34" charset="0"/>
                <a:cs typeface="Tahoma" pitchFamily="34" charset="0"/>
              </a:rPr>
              <a:t>2. </a:t>
            </a:r>
            <a:r>
              <a:rPr lang="ru-RU" sz="2400" b="1" dirty="0">
                <a:solidFill>
                  <a:prstClr val="black"/>
                </a:solidFill>
                <a:latin typeface="Tahoma" pitchFamily="34" charset="0"/>
                <a:ea typeface="Tahoma" pitchFamily="34" charset="0"/>
                <a:cs typeface="Tahoma" pitchFamily="34" charset="0"/>
              </a:rPr>
              <a:t>"Нуждаемся в продовольствии, теплом обмундировании" </a:t>
            </a:r>
            <a:r>
              <a:rPr lang="ru-RU" sz="2400" dirty="0">
                <a:solidFill>
                  <a:prstClr val="black"/>
                </a:solidFill>
                <a:latin typeface="Tahoma" pitchFamily="34" charset="0"/>
                <a:ea typeface="Tahoma" pitchFamily="34" charset="0"/>
                <a:cs typeface="Tahoma" pitchFamily="34" charset="0"/>
              </a:rPr>
              <a:t>- сидящий на земле человек, или треугольник из ткани.</a:t>
            </a:r>
          </a:p>
          <a:p>
            <a:r>
              <a:rPr lang="ru-RU" sz="2400" dirty="0">
                <a:solidFill>
                  <a:prstClr val="black"/>
                </a:solidFill>
                <a:latin typeface="Tahoma" pitchFamily="34" charset="0"/>
                <a:ea typeface="Tahoma" pitchFamily="34" charset="0"/>
                <a:cs typeface="Tahoma" pitchFamily="34" charset="0"/>
              </a:rPr>
              <a:t>3. </a:t>
            </a:r>
            <a:r>
              <a:rPr lang="ru-RU" sz="2400" b="1" dirty="0">
                <a:solidFill>
                  <a:prstClr val="black"/>
                </a:solidFill>
                <a:latin typeface="Tahoma" pitchFamily="34" charset="0"/>
                <a:ea typeface="Tahoma" pitchFamily="34" charset="0"/>
                <a:cs typeface="Tahoma" pitchFamily="34" charset="0"/>
              </a:rPr>
              <a:t>"Покажите, в каком направлении идти" </a:t>
            </a:r>
            <a:r>
              <a:rPr lang="ru-RU" sz="2400" dirty="0">
                <a:solidFill>
                  <a:prstClr val="black"/>
                </a:solidFill>
                <a:latin typeface="Tahoma" pitchFamily="34" charset="0"/>
                <a:ea typeface="Tahoma" pitchFamily="34" charset="0"/>
                <a:cs typeface="Tahoma" pitchFamily="34" charset="0"/>
              </a:rPr>
              <a:t>- человек с поднятыми и немного разведенными в стороны руками, или тонкий, длинный треугольник из ткани в виде стрелы.</a:t>
            </a:r>
          </a:p>
          <a:p>
            <a:r>
              <a:rPr lang="ru-RU" sz="2400" dirty="0">
                <a:solidFill>
                  <a:prstClr val="black"/>
                </a:solidFill>
                <a:latin typeface="Tahoma" pitchFamily="34" charset="0"/>
                <a:ea typeface="Tahoma" pitchFamily="34" charset="0"/>
                <a:cs typeface="Tahoma" pitchFamily="34" charset="0"/>
              </a:rPr>
              <a:t>4. </a:t>
            </a:r>
            <a:r>
              <a:rPr lang="ru-RU" sz="2400" b="1" dirty="0">
                <a:solidFill>
                  <a:prstClr val="black"/>
                </a:solidFill>
                <a:latin typeface="Tahoma" pitchFamily="34" charset="0"/>
                <a:ea typeface="Tahoma" pitchFamily="34" charset="0"/>
                <a:cs typeface="Tahoma" pitchFamily="34" charset="0"/>
              </a:rPr>
              <a:t>"Здесь можно произвести посадку" </a:t>
            </a:r>
            <a:r>
              <a:rPr lang="ru-RU" sz="2400" dirty="0">
                <a:solidFill>
                  <a:prstClr val="black"/>
                </a:solidFill>
                <a:latin typeface="Tahoma" pitchFamily="34" charset="0"/>
                <a:ea typeface="Tahoma" pitchFamily="34" charset="0"/>
                <a:cs typeface="Tahoma" pitchFamily="34" charset="0"/>
              </a:rPr>
              <a:t>- человек в неглубоком </a:t>
            </a:r>
            <a:r>
              <a:rPr lang="ru-RU" sz="2400" dirty="0" err="1">
                <a:solidFill>
                  <a:prstClr val="black"/>
                </a:solidFill>
                <a:latin typeface="Tahoma" pitchFamily="34" charset="0"/>
                <a:ea typeface="Tahoma" pitchFamily="34" charset="0"/>
                <a:cs typeface="Tahoma" pitchFamily="34" charset="0"/>
              </a:rPr>
              <a:t>присяде</a:t>
            </a:r>
            <a:r>
              <a:rPr lang="ru-RU" sz="2400" dirty="0">
                <a:solidFill>
                  <a:prstClr val="black"/>
                </a:solidFill>
                <a:latin typeface="Tahoma" pitchFamily="34" charset="0"/>
                <a:ea typeface="Tahoma" pitchFamily="34" charset="0"/>
                <a:cs typeface="Tahoma" pitchFamily="34" charset="0"/>
              </a:rPr>
              <a:t> с вытянутыми вперед руками, или квадрат из ткани.</a:t>
            </a:r>
          </a:p>
          <a:p>
            <a:r>
              <a:rPr lang="ru-RU" sz="2400" dirty="0">
                <a:solidFill>
                  <a:prstClr val="black"/>
                </a:solidFill>
                <a:latin typeface="Tahoma" pitchFamily="34" charset="0"/>
                <a:ea typeface="Tahoma" pitchFamily="34" charset="0"/>
                <a:cs typeface="Tahoma" pitchFamily="34" charset="0"/>
              </a:rPr>
              <a:t>5. </a:t>
            </a:r>
            <a:r>
              <a:rPr lang="ru-RU" sz="2400" b="1" dirty="0">
                <a:solidFill>
                  <a:prstClr val="black"/>
                </a:solidFill>
                <a:latin typeface="Tahoma" pitchFamily="34" charset="0"/>
                <a:ea typeface="Tahoma" pitchFamily="34" charset="0"/>
                <a:cs typeface="Tahoma" pitchFamily="34" charset="0"/>
              </a:rPr>
              <a:t>"Приземляйтесь в указанном направлении" </a:t>
            </a:r>
            <a:r>
              <a:rPr lang="ru-RU" sz="2400" dirty="0">
                <a:solidFill>
                  <a:prstClr val="black"/>
                </a:solidFill>
                <a:latin typeface="Tahoma" pitchFamily="34" charset="0"/>
                <a:ea typeface="Tahoma" pitchFamily="34" charset="0"/>
                <a:cs typeface="Tahoma" pitchFamily="34" charset="0"/>
              </a:rPr>
              <a:t>- стоящий человек с вытянутыми вперед руками в направлении захода на посадку или посадочное "Т" из ткани.</a:t>
            </a:r>
          </a:p>
          <a:p>
            <a:r>
              <a:rPr lang="ru-RU" sz="2400" dirty="0">
                <a:solidFill>
                  <a:prstClr val="black"/>
                </a:solidFill>
                <a:latin typeface="Tahoma" pitchFamily="34" charset="0"/>
                <a:ea typeface="Tahoma" pitchFamily="34" charset="0"/>
                <a:cs typeface="Tahoma" pitchFamily="34" charset="0"/>
              </a:rPr>
              <a:t>6. </a:t>
            </a:r>
            <a:r>
              <a:rPr lang="ru-RU" sz="2400" b="1" dirty="0">
                <a:solidFill>
                  <a:prstClr val="black"/>
                </a:solidFill>
                <a:latin typeface="Tahoma" pitchFamily="34" charset="0"/>
                <a:ea typeface="Tahoma" pitchFamily="34" charset="0"/>
                <a:cs typeface="Tahoma" pitchFamily="34" charset="0"/>
              </a:rPr>
              <a:t>"Здесь садиться нельзя" </a:t>
            </a:r>
            <a:r>
              <a:rPr lang="ru-RU" sz="2400" dirty="0">
                <a:solidFill>
                  <a:prstClr val="black"/>
                </a:solidFill>
                <a:latin typeface="Tahoma" pitchFamily="34" charset="0"/>
                <a:ea typeface="Tahoma" pitchFamily="34" charset="0"/>
                <a:cs typeface="Tahoma" pitchFamily="34" charset="0"/>
              </a:rPr>
              <a:t>- стоящий человек с перекрещенными над головой руками или крест из ткани.</a:t>
            </a:r>
          </a:p>
        </p:txBody>
      </p:sp>
    </p:spTree>
    <p:extLst>
      <p:ext uri="{BB962C8B-B14F-4D97-AF65-F5344CB8AC3E}">
        <p14:creationId xmlns:p14="http://schemas.microsoft.com/office/powerpoint/2010/main" val="338249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301006"/>
          </a:xfrm>
          <a:solidFill>
            <a:schemeClr val="accent6">
              <a:lumMod val="40000"/>
              <a:lumOff val="60000"/>
            </a:schemeClr>
          </a:solidFill>
          <a:ln w="57150">
            <a:solidFill>
              <a:srgbClr val="FF0000"/>
            </a:solidFill>
          </a:ln>
        </p:spPr>
        <p:txBody>
          <a:bodyPr>
            <a:normAutofit/>
          </a:bodyPr>
          <a:lstStyle/>
          <a:p>
            <a:r>
              <a:rPr lang="ru-RU" sz="3600" b="1" dirty="0" smtClean="0">
                <a:latin typeface="Tahoma" pitchFamily="34" charset="0"/>
                <a:ea typeface="Tahoma" pitchFamily="34" charset="0"/>
                <a:cs typeface="Tahoma" pitchFamily="34" charset="0"/>
              </a:rPr>
              <a:t>УПРОЩЕННАЯ СИСТЕМА СИГНАЛОВ БЕДСТВИЯ</a:t>
            </a:r>
            <a:endParaRPr lang="ru-RU" sz="3600" b="1" dirty="0">
              <a:latin typeface="Tahoma" pitchFamily="34" charset="0"/>
              <a:ea typeface="Tahoma" pitchFamily="34" charset="0"/>
              <a:cs typeface="Tahoma" pitchFamily="34" charset="0"/>
            </a:endParaRPr>
          </a:p>
        </p:txBody>
      </p:sp>
      <p:sp>
        <p:nvSpPr>
          <p:cNvPr id="3" name="Объект 2"/>
          <p:cNvSpPr>
            <a:spLocks noGrp="1"/>
          </p:cNvSpPr>
          <p:nvPr>
            <p:ph idx="1"/>
          </p:nvPr>
        </p:nvSpPr>
        <p:spPr>
          <a:xfrm>
            <a:off x="107504" y="1412776"/>
            <a:ext cx="8928992" cy="5328592"/>
          </a:xfrm>
        </p:spPr>
        <p:txBody>
          <a:bodyPr>
            <a:noAutofit/>
          </a:bodyPr>
          <a:lstStyle/>
          <a:p>
            <a:pPr marL="0" indent="0">
              <a:buNone/>
            </a:pPr>
            <a:r>
              <a:rPr lang="ru-RU" sz="2800" dirty="0" smtClean="0">
                <a:latin typeface="Tahoma" pitchFamily="34" charset="0"/>
                <a:ea typeface="Tahoma" pitchFamily="34" charset="0"/>
                <a:cs typeface="Tahoma" pitchFamily="34" charset="0"/>
              </a:rPr>
              <a:t>УНТВЕРСАЛЬНЫЙ ВО ВСЕХ ОТНОШЕНИЯХ </a:t>
            </a:r>
            <a:r>
              <a:rPr lang="en-US" sz="2800" b="1" dirty="0" smtClean="0">
                <a:latin typeface="Tahoma" pitchFamily="34" charset="0"/>
                <a:ea typeface="Tahoma" pitchFamily="34" charset="0"/>
                <a:cs typeface="Tahoma" pitchFamily="34" charset="0"/>
              </a:rPr>
              <a:t>SOS </a:t>
            </a:r>
            <a:r>
              <a:rPr lang="ru-RU" sz="2800" dirty="0" smtClean="0">
                <a:latin typeface="Tahoma" pitchFamily="34" charset="0"/>
                <a:ea typeface="Tahoma" pitchFamily="34" charset="0"/>
                <a:cs typeface="Tahoma" pitchFamily="34" charset="0"/>
              </a:rPr>
              <a:t>или любой световой или звуковой сигнал, повторенный три раза подряд через короткие промежутки времени.</a:t>
            </a:r>
            <a:r>
              <a:rPr lang="ru-RU" sz="2800" b="1" dirty="0" smtClean="0">
                <a:latin typeface="Tahoma" pitchFamily="34" charset="0"/>
                <a:ea typeface="Tahoma" pitchFamily="34" charset="0"/>
                <a:cs typeface="Tahoma" pitchFamily="34" charset="0"/>
              </a:rPr>
              <a:t> Три </a:t>
            </a:r>
            <a:r>
              <a:rPr lang="ru-RU" sz="2800" dirty="0" smtClean="0">
                <a:latin typeface="Tahoma" pitchFamily="34" charset="0"/>
                <a:ea typeface="Tahoma" pitchFamily="34" charset="0"/>
                <a:cs typeface="Tahoma" pitchFamily="34" charset="0"/>
              </a:rPr>
              <a:t>огня, три столба дыма, три громких свиста, три выстрела, три световые вспышки и пр., - главное сигнал должен  быть </a:t>
            </a:r>
            <a:r>
              <a:rPr lang="ru-RU" sz="2800" b="1" dirty="0" smtClean="0">
                <a:latin typeface="Tahoma" pitchFamily="34" charset="0"/>
                <a:ea typeface="Tahoma" pitchFamily="34" charset="0"/>
                <a:cs typeface="Tahoma" pitchFamily="34" charset="0"/>
              </a:rPr>
              <a:t>тройным.</a:t>
            </a:r>
          </a:p>
          <a:p>
            <a:pPr marL="0" indent="0">
              <a:buNone/>
            </a:pPr>
            <a:r>
              <a:rPr lang="ru-RU" sz="2800" dirty="0" smtClean="0">
                <a:latin typeface="Tahoma" pitchFamily="34" charset="0"/>
                <a:ea typeface="Tahoma" pitchFamily="34" charset="0"/>
                <a:cs typeface="Tahoma" pitchFamily="34" charset="0"/>
              </a:rPr>
              <a:t>Между подачей каждой группы сигналов следует выдерживать </a:t>
            </a:r>
            <a:r>
              <a:rPr lang="ru-RU" sz="2800" b="1" dirty="0" smtClean="0">
                <a:latin typeface="Tahoma" pitchFamily="34" charset="0"/>
                <a:ea typeface="Tahoma" pitchFamily="34" charset="0"/>
                <a:cs typeface="Tahoma" pitchFamily="34" charset="0"/>
              </a:rPr>
              <a:t>минутную паузу.</a:t>
            </a:r>
          </a:p>
          <a:p>
            <a:pPr marL="0" indent="0">
              <a:buNone/>
            </a:pPr>
            <a:r>
              <a:rPr lang="ru-RU" sz="2800" dirty="0" smtClean="0">
                <a:latin typeface="Tahoma" pitchFamily="34" charset="0"/>
                <a:ea typeface="Tahoma" pitchFamily="34" charset="0"/>
                <a:cs typeface="Tahoma" pitchFamily="34" charset="0"/>
              </a:rPr>
              <a:t>Международный сигнал бедствия, принятый в горах, выглядит несколько иначе: </a:t>
            </a:r>
            <a:r>
              <a:rPr lang="ru-RU" sz="2800" b="1" dirty="0" smtClean="0">
                <a:latin typeface="Tahoma" pitchFamily="34" charset="0"/>
                <a:ea typeface="Tahoma" pitchFamily="34" charset="0"/>
                <a:cs typeface="Tahoma" pitchFamily="34" charset="0"/>
              </a:rPr>
              <a:t>шесть</a:t>
            </a:r>
            <a:r>
              <a:rPr lang="ru-RU" sz="2800" dirty="0" smtClean="0">
                <a:latin typeface="Tahoma" pitchFamily="34" charset="0"/>
                <a:ea typeface="Tahoma" pitchFamily="34" charset="0"/>
                <a:cs typeface="Tahoma" pitchFamily="34" charset="0"/>
              </a:rPr>
              <a:t> свистков, световых вспышек или взмахов рукой в минуту, затем минутная пауза и повтор сигнала.</a:t>
            </a:r>
          </a:p>
        </p:txBody>
      </p:sp>
    </p:spTree>
    <p:extLst>
      <p:ext uri="{BB962C8B-B14F-4D97-AF65-F5344CB8AC3E}">
        <p14:creationId xmlns:p14="http://schemas.microsoft.com/office/powerpoint/2010/main" val="350520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leg\Downloads\file47929209_156f9c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5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12968" cy="6552728"/>
          </a:xfrm>
        </p:spPr>
        <p:txBody>
          <a:bodyPr>
            <a:normAutofit lnSpcReduction="10000"/>
          </a:bodyPr>
          <a:lstStyle/>
          <a:p>
            <a:r>
              <a:rPr lang="ru-RU" sz="2800" dirty="0" smtClean="0">
                <a:latin typeface="Tahoma" pitchFamily="34" charset="0"/>
                <a:ea typeface="Tahoma" pitchFamily="34" charset="0"/>
                <a:cs typeface="Tahoma" pitchFamily="34" charset="0"/>
              </a:rPr>
              <a:t>После подтверждения обнаружения и ухода судна или самолета потерпевшим необходимо приготовиться к эвакуации: упаковать вещи, по возможности подготовить посадочную площадку для спасательного вертолета или самолета, приготовить к транспортировки больных, раненых, ослабленных людей и т.д.</a:t>
            </a:r>
          </a:p>
          <a:p>
            <a:r>
              <a:rPr lang="ru-RU" sz="2800" dirty="0" smtClean="0">
                <a:latin typeface="Tahoma" pitchFamily="34" charset="0"/>
                <a:ea typeface="Tahoma" pitchFamily="34" charset="0"/>
                <a:cs typeface="Tahoma" pitchFamily="34" charset="0"/>
              </a:rPr>
              <a:t>Совершенно необязательно, что помощь прибудет немедленно. Спасательные операции могут растягиваться на часы или даже сутки, а то и больше.</a:t>
            </a:r>
          </a:p>
          <a:p>
            <a:r>
              <a:rPr lang="ru-RU" sz="2800" dirty="0" smtClean="0">
                <a:latin typeface="Tahoma" pitchFamily="34" charset="0"/>
                <a:ea typeface="Tahoma" pitchFamily="34" charset="0"/>
                <a:cs typeface="Tahoma" pitchFamily="34" charset="0"/>
              </a:rPr>
              <a:t>Иногда самолеты и вертолеты сбрасывают над местом аварии специальные спасательные контейнеры со снаряжением, которое должно помочь потерпевшему.</a:t>
            </a:r>
            <a:endParaRPr lang="ru-RU"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8775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marL="0" indent="0">
              <a:buNone/>
            </a:pPr>
            <a:r>
              <a:rPr lang="ru-RU" dirty="0" smtClean="0">
                <a:latin typeface="Tahoma" pitchFamily="34" charset="0"/>
                <a:ea typeface="Tahoma" pitchFamily="34" charset="0"/>
                <a:cs typeface="Tahoma" pitchFamily="34" charset="0"/>
              </a:rPr>
              <a:t>	Если во время путешествия вы заметили чужой сигнал бедствия - примите все меры для оказания помощи. Сначала зафиксируйте место подачи сигнала- снимите с помощью компаса «пеленг», заметьте ориентиры в указанном направлении. Если пострадавшие находятся в труднодоступном месте, к ним должны выйти более опытные путешественники. Уходящие спасатели должны быть полностью автономны. Страхующая группа немедленно приступает к сооружению лагеря - разбить палатки, развести костёр, вскипятить воду, установить знаки- сигналы вокруг лагеря.      </a:t>
            </a:r>
            <a:endParaRPr lang="ru-RU"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04534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301006"/>
          </a:xfrm>
        </p:spPr>
        <p:style>
          <a:lnRef idx="1">
            <a:schemeClr val="accent2"/>
          </a:lnRef>
          <a:fillRef idx="2">
            <a:schemeClr val="accent2"/>
          </a:fillRef>
          <a:effectRef idx="1">
            <a:schemeClr val="accent2"/>
          </a:effectRef>
          <a:fontRef idx="minor">
            <a:schemeClr val="dk1"/>
          </a:fontRef>
        </p:style>
        <p:txBody>
          <a:bodyPr>
            <a:normAutofit/>
          </a:bodyPr>
          <a:lstStyle/>
          <a:p>
            <a:r>
              <a:rPr lang="ru-RU" sz="3200" b="1" dirty="0" smtClean="0">
                <a:latin typeface="Tahoma" pitchFamily="34" charset="0"/>
                <a:ea typeface="Tahoma" pitchFamily="34" charset="0"/>
                <a:cs typeface="Tahoma" pitchFamily="34" charset="0"/>
              </a:rPr>
              <a:t>ТУР - БАШЕНКА</a:t>
            </a:r>
            <a:endParaRPr lang="ru-RU" sz="3200" b="1" dirty="0">
              <a:latin typeface="Tahoma" pitchFamily="34" charset="0"/>
              <a:ea typeface="Tahoma" pitchFamily="34" charset="0"/>
              <a:cs typeface="Tahoma" pitchFamily="34" charset="0"/>
            </a:endParaRPr>
          </a:p>
        </p:txBody>
      </p:sp>
      <p:pic>
        <p:nvPicPr>
          <p:cNvPr id="2050" name="Picture 2" descr="C:\Users\oleg\Downloads\any2fbimgloader5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2680662"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9792" y="1700808"/>
            <a:ext cx="6336704" cy="496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ahoma" pitchFamily="34" charset="0"/>
                <a:ea typeface="Tahoma" pitchFamily="34" charset="0"/>
                <a:cs typeface="Tahoma" pitchFamily="34" charset="0"/>
              </a:rPr>
              <a:t>На земле на видном месте из камней, кусков льда, бревен создается далеко видимый тур – башенка. На его вершине закрепляется несколько двухметровых палок, к которым привязываются яркие лоскуты ткани, фольга, консервные банки. Под туром или рядом в защищенной от непогоды емкости –в бутылке, тройном полиэтиленовом мешке и пр.- оставляется записка в которой указывается:</a:t>
            </a:r>
          </a:p>
          <a:p>
            <a:pPr algn="ctr"/>
            <a:r>
              <a:rPr lang="ru-RU" sz="2000" dirty="0" smtClean="0">
                <a:solidFill>
                  <a:schemeClr val="tx1"/>
                </a:solidFill>
                <a:latin typeface="Tahoma" pitchFamily="34" charset="0"/>
                <a:ea typeface="Tahoma" pitchFamily="34" charset="0"/>
                <a:cs typeface="Tahoma" pitchFamily="34" charset="0"/>
              </a:rPr>
              <a:t>Данные потерпевших аварию (фамилии, домашние и рабочие адреса), кратко описывается происшедшее, перечисляется имеющиеся в распоряжении группы имущество и снаряжение (вода, продукты, сигнальные средства, оружие, одежда и пр.), обосновывается выбранное направление движения.</a:t>
            </a:r>
            <a:endParaRPr lang="ru-RU" sz="20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15656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8856984" cy="5755422"/>
          </a:xfrm>
          <a:prstGeom prst="rect">
            <a:avLst/>
          </a:prstGeom>
        </p:spPr>
        <p:txBody>
          <a:bodyPr wrap="square">
            <a:spAutoFit/>
          </a:bodyPr>
          <a:lstStyle/>
          <a:p>
            <a:pPr lvl="0">
              <a:spcBef>
                <a:spcPct val="20000"/>
              </a:spcBef>
            </a:pPr>
            <a:r>
              <a:rPr lang="ru-RU" sz="3200" dirty="0">
                <a:solidFill>
                  <a:prstClr val="black"/>
                </a:solidFill>
                <a:latin typeface="Tahoma" pitchFamily="34" charset="0"/>
                <a:ea typeface="Tahoma" pitchFamily="34" charset="0"/>
                <a:cs typeface="Tahoma" pitchFamily="34" charset="0"/>
              </a:rPr>
              <a:t>	</a:t>
            </a:r>
            <a:r>
              <a:rPr lang="ru-RU" sz="2800" dirty="0">
                <a:solidFill>
                  <a:prstClr val="black"/>
                </a:solidFill>
                <a:latin typeface="Tahoma" pitchFamily="34" charset="0"/>
                <a:ea typeface="Tahoma" pitchFamily="34" charset="0"/>
                <a:cs typeface="Tahoma" pitchFamily="34" charset="0"/>
              </a:rPr>
              <a:t>В ходе движения нужно как можно чаще помечать свой </a:t>
            </a:r>
            <a:r>
              <a:rPr lang="ru-RU" sz="2800" dirty="0" smtClean="0">
                <a:solidFill>
                  <a:prstClr val="black"/>
                </a:solidFill>
                <a:latin typeface="Tahoma" pitchFamily="34" charset="0"/>
                <a:ea typeface="Tahoma" pitchFamily="34" charset="0"/>
                <a:cs typeface="Tahoma" pitchFamily="34" charset="0"/>
              </a:rPr>
              <a:t>маршрут - </a:t>
            </a:r>
            <a:r>
              <a:rPr lang="ru-RU" sz="2800" dirty="0">
                <a:solidFill>
                  <a:prstClr val="black"/>
                </a:solidFill>
                <a:latin typeface="Tahoma" pitchFamily="34" charset="0"/>
                <a:ea typeface="Tahoma" pitchFamily="34" charset="0"/>
                <a:cs typeface="Tahoma" pitchFamily="34" charset="0"/>
              </a:rPr>
              <a:t>обламывать ветки, делать затёсы на стволах, складывать в заметных местах ненужные вещи. В труднопроходимой местности метки должны располагаться в пределах прямого обнаружения. В местах изменения направления движения следует ставить </a:t>
            </a:r>
            <a:r>
              <a:rPr lang="ru-RU" sz="2800" dirty="0" smtClean="0">
                <a:solidFill>
                  <a:prstClr val="black"/>
                </a:solidFill>
                <a:latin typeface="Tahoma" pitchFamily="34" charset="0"/>
                <a:ea typeface="Tahoma" pitchFamily="34" charset="0"/>
                <a:cs typeface="Tahoma" pitchFamily="34" charset="0"/>
              </a:rPr>
              <a:t>2 - 3 </a:t>
            </a:r>
            <a:r>
              <a:rPr lang="ru-RU" sz="2800" dirty="0">
                <a:solidFill>
                  <a:prstClr val="black"/>
                </a:solidFill>
                <a:latin typeface="Tahoma" pitchFamily="34" charset="0"/>
                <a:ea typeface="Tahoma" pitchFamily="34" charset="0"/>
                <a:cs typeface="Tahoma" pitchFamily="34" charset="0"/>
              </a:rPr>
              <a:t>большие </a:t>
            </a:r>
            <a:r>
              <a:rPr lang="ru-RU" sz="2800" dirty="0" smtClean="0">
                <a:solidFill>
                  <a:prstClr val="black"/>
                </a:solidFill>
                <a:latin typeface="Tahoma" pitchFamily="34" charset="0"/>
                <a:ea typeface="Tahoma" pitchFamily="34" charset="0"/>
                <a:cs typeface="Tahoma" pitchFamily="34" charset="0"/>
              </a:rPr>
              <a:t>метки - </a:t>
            </a:r>
            <a:r>
              <a:rPr lang="ru-RU" sz="2800" dirty="0">
                <a:solidFill>
                  <a:prstClr val="black"/>
                </a:solidFill>
                <a:latin typeface="Tahoma" pitchFamily="34" charset="0"/>
                <a:ea typeface="Tahoma" pitchFamily="34" charset="0"/>
                <a:cs typeface="Tahoma" pitchFamily="34" charset="0"/>
              </a:rPr>
              <a:t>крупный затёс на стволе дерева, полосы яркого материала, закреплённые на ветках дерева. Рядом с меткой выкладывают стрелку, указывающую направление движения. Помните: часто поставленные метки облегчают поиск пропавшей группы. </a:t>
            </a:r>
          </a:p>
        </p:txBody>
      </p:sp>
    </p:spTree>
    <p:extLst>
      <p:ext uri="{BB962C8B-B14F-4D97-AF65-F5344CB8AC3E}">
        <p14:creationId xmlns:p14="http://schemas.microsoft.com/office/powerpoint/2010/main" val="1658366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59415"/>
            <a:ext cx="9036496" cy="7503593"/>
          </a:xfrm>
          <a:prstGeom prst="rect">
            <a:avLst/>
          </a:prstGeom>
        </p:spPr>
        <p:txBody>
          <a:bodyPr wrap="square">
            <a:spAutoFit/>
          </a:bodyPr>
          <a:lstStyle/>
          <a:p>
            <a:pPr lvl="0">
              <a:spcBef>
                <a:spcPct val="20000"/>
              </a:spcBef>
            </a:pPr>
            <a:endParaRPr lang="ru-RU" sz="2800" dirty="0" smtClean="0">
              <a:solidFill>
                <a:prstClr val="black"/>
              </a:solidFill>
              <a:latin typeface="Tahoma" pitchFamily="34" charset="0"/>
              <a:ea typeface="Tahoma" pitchFamily="34" charset="0"/>
              <a:cs typeface="Tahoma" pitchFamily="34" charset="0"/>
            </a:endParaRPr>
          </a:p>
          <a:p>
            <a:pPr lvl="0">
              <a:spcBef>
                <a:spcPct val="20000"/>
              </a:spcBef>
            </a:pPr>
            <a:r>
              <a:rPr lang="ru-RU" sz="2800" dirty="0" smtClean="0">
                <a:solidFill>
                  <a:prstClr val="black"/>
                </a:solidFill>
                <a:latin typeface="Tahoma" pitchFamily="34" charset="0"/>
                <a:ea typeface="Tahoma" pitchFamily="34" charset="0"/>
                <a:cs typeface="Tahoma" pitchFamily="34" charset="0"/>
              </a:rPr>
              <a:t>С </a:t>
            </a:r>
            <a:r>
              <a:rPr lang="ru-RU" sz="2800" dirty="0">
                <a:solidFill>
                  <a:prstClr val="black"/>
                </a:solidFill>
                <a:latin typeface="Tahoma" pitchFamily="34" charset="0"/>
                <a:ea typeface="Tahoma" pitchFamily="34" charset="0"/>
                <a:cs typeface="Tahoma" pitchFamily="34" charset="0"/>
              </a:rPr>
              <a:t>той же целью, особенно зимой, желательно прокладывать свой путь по открытым пространствам, помня, что поисковые самолёты и вертолёты в первую очередь осматривать опушки, поляны, просеки, русла рек, на поверхности которых следы различаются очень хорошо. Как можно больше оставлять следов имеет смысл на поверхности линейных, доступных для осмотра с воздуха ориентиров: по середине широких просек, на заснеженном льду водоемов. Именно их авиаторы будут осматривать наиболее внимательно. По тем же причинам при движении вдоль реки или переправе через водные преграды следует выбирать места с открытыми широкими песчаными пляжами, на которых следы сохраняются довольно долго и хорошо заметны с воздуха.</a:t>
            </a:r>
          </a:p>
        </p:txBody>
      </p:sp>
    </p:spTree>
    <p:extLst>
      <p:ext uri="{BB962C8B-B14F-4D97-AF65-F5344CB8AC3E}">
        <p14:creationId xmlns:p14="http://schemas.microsoft.com/office/powerpoint/2010/main" val="422902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42" y="-58018"/>
            <a:ext cx="8229600" cy="58018"/>
          </a:xfrm>
        </p:spPr>
        <p:txBody>
          <a:bodyPr>
            <a:noAutofit/>
          </a:bodyPr>
          <a:lstStyle/>
          <a:p>
            <a:r>
              <a:rPr lang="ru-RU" sz="800" dirty="0" smtClean="0"/>
              <a:t>.</a:t>
            </a:r>
            <a:br>
              <a:rPr lang="ru-RU" sz="800" dirty="0" smtClean="0"/>
            </a:br>
            <a:endParaRPr lang="ru-RU" sz="800" dirty="0"/>
          </a:p>
        </p:txBody>
      </p:sp>
      <p:sp>
        <p:nvSpPr>
          <p:cNvPr id="3" name="Объект 2"/>
          <p:cNvSpPr>
            <a:spLocks noGrp="1"/>
          </p:cNvSpPr>
          <p:nvPr>
            <p:ph idx="1"/>
          </p:nvPr>
        </p:nvSpPr>
        <p:spPr>
          <a:xfrm>
            <a:off x="467544" y="188640"/>
            <a:ext cx="8219256" cy="6126164"/>
          </a:xfrm>
        </p:spPr>
        <p:txBody>
          <a:bodyPr>
            <a:normAutofit/>
          </a:bodyPr>
          <a:lstStyle/>
          <a:p>
            <a:endParaRPr lang="ru-RU" sz="2800" dirty="0" smtClean="0">
              <a:latin typeface="Tahoma" pitchFamily="34" charset="0"/>
              <a:ea typeface="Tahoma" pitchFamily="34" charset="0"/>
              <a:cs typeface="Tahoma" pitchFamily="34" charset="0"/>
            </a:endParaRPr>
          </a:p>
          <a:p>
            <a:endParaRPr lang="ru-RU" sz="2800" dirty="0">
              <a:latin typeface="Tahoma" pitchFamily="34" charset="0"/>
              <a:ea typeface="Tahoma" pitchFamily="34" charset="0"/>
              <a:cs typeface="Tahoma" pitchFamily="34" charset="0"/>
            </a:endParaRPr>
          </a:p>
          <a:p>
            <a:r>
              <a:rPr lang="ru-RU" dirty="0" smtClean="0">
                <a:latin typeface="Tahoma" pitchFamily="34" charset="0"/>
                <a:ea typeface="Tahoma" pitchFamily="34" charset="0"/>
                <a:cs typeface="Tahoma" pitchFamily="34" charset="0"/>
              </a:rPr>
              <a:t>Существует специальные и импровизированные сигналы, служащие для подтверждения спасательными командами, самолетами и судами факта обнаружения потерпевших.</a:t>
            </a:r>
          </a:p>
          <a:p>
            <a:r>
              <a:rPr lang="ru-RU" dirty="0" smtClean="0">
                <a:latin typeface="Tahoma" pitchFamily="34" charset="0"/>
                <a:ea typeface="Tahoma" pitchFamily="34" charset="0"/>
                <a:cs typeface="Tahoma" pitchFamily="34" charset="0"/>
              </a:rPr>
              <a:t>На этот случай также существует специальная знаковая система, где каждый маневр воздушного судна имеет какое-либо конкретное значение.</a:t>
            </a:r>
            <a:endParaRPr lang="ru-RU"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39620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528" y="188640"/>
            <a:ext cx="6288672" cy="6555641"/>
          </a:xfrm>
          <a:prstGeom prst="rect">
            <a:avLst/>
          </a:prstGeom>
        </p:spPr>
        <p:txBody>
          <a:bodyPr wrap="square">
            <a:spAutoFit/>
          </a:bodyPr>
          <a:lstStyle/>
          <a:p>
            <a:pPr lvl="0"/>
            <a:r>
              <a:rPr lang="ru-RU" dirty="0">
                <a:solidFill>
                  <a:prstClr val="black"/>
                </a:solidFill>
              </a:rPr>
              <a:t>1</a:t>
            </a:r>
            <a:r>
              <a:rPr lang="ru-RU" sz="2000" dirty="0">
                <a:solidFill>
                  <a:prstClr val="black"/>
                </a:solidFill>
                <a:latin typeface="Tahoma" pitchFamily="34" charset="0"/>
                <a:ea typeface="Tahoma" pitchFamily="34" charset="0"/>
                <a:cs typeface="Tahoma" pitchFamily="34" charset="0"/>
              </a:rPr>
              <a:t>. Две руки вверх, или непрерывные длинные сигналы (тире) - "Требую внимания. Наблюдайте за мной". </a:t>
            </a:r>
          </a:p>
          <a:p>
            <a:pPr lvl="0"/>
            <a:r>
              <a:rPr lang="ru-RU" sz="2000" dirty="0">
                <a:solidFill>
                  <a:prstClr val="black"/>
                </a:solidFill>
                <a:latin typeface="Tahoma" pitchFamily="34" charset="0"/>
                <a:ea typeface="Tahoma" pitchFamily="34" charset="0"/>
                <a:cs typeface="Tahoma" pitchFamily="34" charset="0"/>
              </a:rPr>
              <a:t>2. Одна рука вверх, или один короткий сигнал (точка) - "Мне требуется помощь одного-двух человек". </a:t>
            </a:r>
          </a:p>
          <a:p>
            <a:pPr lvl="0"/>
            <a:r>
              <a:rPr lang="ru-RU" sz="2000" dirty="0">
                <a:solidFill>
                  <a:prstClr val="black"/>
                </a:solidFill>
                <a:latin typeface="Tahoma" pitchFamily="34" charset="0"/>
                <a:ea typeface="Tahoma" pitchFamily="34" charset="0"/>
                <a:cs typeface="Tahoma" pitchFamily="34" charset="0"/>
              </a:rPr>
              <a:t>3. Встать боком, рука впереди себя, большой палец вверх, или один длинный сигнал (тире) - "У меня все нормально". </a:t>
            </a:r>
          </a:p>
          <a:p>
            <a:pPr lvl="0"/>
            <a:r>
              <a:rPr lang="ru-RU" sz="2000" dirty="0">
                <a:solidFill>
                  <a:prstClr val="black"/>
                </a:solidFill>
                <a:latin typeface="Tahoma" pitchFamily="34" charset="0"/>
                <a:ea typeface="Tahoma" pitchFamily="34" charset="0"/>
                <a:cs typeface="Tahoma" pitchFamily="34" charset="0"/>
              </a:rPr>
              <a:t>4. Две руки в стороны или два длинных сигнала (тире) - "Ничего не предпринимайте. Действую самостоятельно". </a:t>
            </a:r>
          </a:p>
          <a:p>
            <a:pPr lvl="0"/>
            <a:r>
              <a:rPr lang="ru-RU" sz="2000" dirty="0">
                <a:solidFill>
                  <a:prstClr val="black"/>
                </a:solidFill>
                <a:latin typeface="Tahoma" pitchFamily="34" charset="0"/>
                <a:ea typeface="Tahoma" pitchFamily="34" charset="0"/>
                <a:cs typeface="Tahoma" pitchFamily="34" charset="0"/>
              </a:rPr>
              <a:t>5. Рука в сторону или два коротких сигнала - "Идите ко мне". </a:t>
            </a:r>
          </a:p>
          <a:p>
            <a:pPr lvl="0"/>
            <a:r>
              <a:rPr lang="ru-RU" sz="2000" dirty="0">
                <a:solidFill>
                  <a:prstClr val="black"/>
                </a:solidFill>
                <a:latin typeface="Tahoma" pitchFamily="34" charset="0"/>
                <a:ea typeface="Tahoma" pitchFamily="34" charset="0"/>
                <a:cs typeface="Tahoma" pitchFamily="34" charset="0"/>
              </a:rPr>
              <a:t>6. Частое махание поднятыми руками или непрерывные короткие сигналы - "Аварийная ситуация. Требуется немедленная помощь". </a:t>
            </a:r>
          </a:p>
          <a:p>
            <a:pPr lvl="0"/>
            <a:r>
              <a:rPr lang="ru-RU" sz="2000" dirty="0">
                <a:solidFill>
                  <a:prstClr val="black"/>
                </a:solidFill>
                <a:latin typeface="Tahoma" pitchFamily="34" charset="0"/>
                <a:ea typeface="Tahoma" pitchFamily="34" charset="0"/>
                <a:cs typeface="Tahoma" pitchFamily="34" charset="0"/>
              </a:rPr>
              <a:t>7. Одна рука вверх, другая в сторону или чередование коротких и длинных сигналов - "Осмотритесь (прислушайтесь) по указанному мною направлению. Снимите азимут".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88640"/>
            <a:ext cx="2771800" cy="615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47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10000"/>
          </a:bodyPr>
          <a:lstStyle/>
          <a:p>
            <a:pPr marL="0" indent="0">
              <a:buNone/>
            </a:pPr>
            <a:r>
              <a:rPr lang="ru-RU" dirty="0" smtClean="0">
                <a:latin typeface="Tahoma" pitchFamily="34" charset="0"/>
                <a:ea typeface="Tahoma" pitchFamily="34" charset="0"/>
                <a:cs typeface="Tahoma" pitchFamily="34" charset="0"/>
              </a:rPr>
              <a:t>Аварийная сигнализация - дело не такое простое, как может показаться. </a:t>
            </a:r>
          </a:p>
          <a:p>
            <a:pPr marL="0" indent="0">
              <a:buNone/>
            </a:pPr>
            <a:r>
              <a:rPr lang="ru-RU" dirty="0" smtClean="0">
                <a:latin typeface="Tahoma" pitchFamily="34" charset="0"/>
                <a:ea typeface="Tahoma" pitchFamily="34" charset="0"/>
                <a:cs typeface="Tahoma" pitchFamily="34" charset="0"/>
              </a:rPr>
              <a:t>Всегда остается вероятность, что поданные вами сигнал кроме вас самих никто не заметит. Особенно это характерно для случаев, когда потерпевших специально не разыскивают. </a:t>
            </a:r>
          </a:p>
          <a:p>
            <a:pPr marL="0" indent="0">
              <a:buNone/>
            </a:pPr>
            <a:r>
              <a:rPr lang="ru-RU" dirty="0" smtClean="0">
                <a:latin typeface="Tahoma" pitchFamily="34" charset="0"/>
                <a:ea typeface="Tahoma" pitchFamily="34" charset="0"/>
                <a:cs typeface="Tahoma" pitchFamily="34" charset="0"/>
              </a:rPr>
              <a:t>Всякая спасательная операция отвлекает большее число людей от основной работы, подвергает их жизни повышенному риску, не считая крупных финансовых затрат. </a:t>
            </a:r>
            <a:r>
              <a:rPr lang="ru-RU" dirty="0">
                <a:latin typeface="Tahoma" pitchFamily="34" charset="0"/>
                <a:ea typeface="Tahoma" pitchFamily="34" charset="0"/>
                <a:cs typeface="Tahoma" pitchFamily="34" charset="0"/>
              </a:rPr>
              <a:t>П</a:t>
            </a:r>
            <a:r>
              <a:rPr lang="ru-RU" dirty="0" smtClean="0">
                <a:latin typeface="Tahoma" pitchFamily="34" charset="0"/>
                <a:ea typeface="Tahoma" pitchFamily="34" charset="0"/>
                <a:cs typeface="Tahoma" pitchFamily="34" charset="0"/>
              </a:rPr>
              <a:t>оэтому прежде чем решится подавать сигнал бедствия надо семь раз подумать!!! Любой сигнал бедствия следует применять только в истинно критической ситуации, непосредственно угрожающей жизни или здоровью людей.</a:t>
            </a:r>
            <a:endParaRPr lang="ru-RU"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39108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36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1354162"/>
          </a:xfrm>
        </p:spPr>
        <p:txBody>
          <a:bodyPr>
            <a:normAutofit fontScale="90000"/>
          </a:bodyPr>
          <a:lstStyle/>
          <a:p>
            <a:r>
              <a:rPr lang="ru-RU" b="1" dirty="0" smtClean="0">
                <a:latin typeface="Tahoma" pitchFamily="34" charset="0"/>
                <a:ea typeface="Tahoma" pitchFamily="34" charset="0"/>
                <a:cs typeface="Tahoma" pitchFamily="34" charset="0"/>
              </a:rPr>
              <a:t>ЭВАКУАЦИЯ С ИСПОЛЬЗОВАНИЕМ АВИАЦИИ</a:t>
            </a:r>
            <a:endParaRPr lang="ru-RU" b="1" dirty="0">
              <a:latin typeface="Tahoma" pitchFamily="34" charset="0"/>
              <a:ea typeface="Tahoma" pitchFamily="34" charset="0"/>
              <a:cs typeface="Tahoma" pitchFamily="34" charset="0"/>
            </a:endParaRPr>
          </a:p>
        </p:txBody>
      </p:sp>
      <p:sp>
        <p:nvSpPr>
          <p:cNvPr id="3" name="Объект 2"/>
          <p:cNvSpPr>
            <a:spLocks noGrp="1"/>
          </p:cNvSpPr>
          <p:nvPr>
            <p:ph idx="1"/>
          </p:nvPr>
        </p:nvSpPr>
        <p:spPr>
          <a:xfrm>
            <a:off x="179512" y="1556792"/>
            <a:ext cx="8964488" cy="5301208"/>
          </a:xfrm>
        </p:spPr>
        <p:txBody>
          <a:bodyPr>
            <a:noAutofit/>
          </a:bodyPr>
          <a:lstStyle/>
          <a:p>
            <a:pPr marL="0">
              <a:spcBef>
                <a:spcPts val="0"/>
              </a:spcBef>
            </a:pPr>
            <a:r>
              <a:rPr lang="ru-RU" sz="2700" dirty="0" smtClean="0">
                <a:latin typeface="Tahoma" pitchFamily="34" charset="0"/>
                <a:ea typeface="Tahoma" pitchFamily="34" charset="0"/>
                <a:cs typeface="Tahoma" pitchFamily="34" charset="0"/>
              </a:rPr>
              <a:t>Надо не далеко от лагеря отыскать подходящую для приема вертолетную или самолетную площадку. Размеры импровизированного аэродрома для разного типа самолетов различны. При необходимости спасатели сообщат необходимую информацию.</a:t>
            </a:r>
          </a:p>
          <a:p>
            <a:pPr marL="0">
              <a:spcBef>
                <a:spcPts val="0"/>
              </a:spcBef>
            </a:pPr>
            <a:r>
              <a:rPr lang="ru-RU" sz="2700" dirty="0" smtClean="0">
                <a:latin typeface="Tahoma" pitchFamily="34" charset="0"/>
                <a:ea typeface="Tahoma" pitchFamily="34" charset="0"/>
                <a:cs typeface="Tahoma" pitchFamily="34" charset="0"/>
              </a:rPr>
              <a:t>Располагаться площадка должна горизонтально, или с малым (не более 5 градусов) уклоном над склоном, или на вершине купола, от куда возможен так называемый самолетный взлет. Посадочная площадка располагается по углам и в центре хорошо </a:t>
            </a:r>
            <a:r>
              <a:rPr lang="ru-RU" sz="2700" dirty="0">
                <a:latin typeface="Tahoma" pitchFamily="34" charset="0"/>
                <a:ea typeface="Tahoma" pitchFamily="34" charset="0"/>
                <a:cs typeface="Tahoma" pitchFamily="34" charset="0"/>
              </a:rPr>
              <a:t>з</a:t>
            </a:r>
            <a:r>
              <a:rPr lang="ru-RU" sz="2700" dirty="0" smtClean="0">
                <a:latin typeface="Tahoma" pitchFamily="34" charset="0"/>
                <a:ea typeface="Tahoma" pitchFamily="34" charset="0"/>
                <a:cs typeface="Tahoma" pitchFamily="34" charset="0"/>
              </a:rPr>
              <a:t>акрепленными на грунте </a:t>
            </a:r>
            <a:r>
              <a:rPr lang="ru-RU" sz="2800" dirty="0" smtClean="0">
                <a:latin typeface="Tahoma" pitchFamily="34" charset="0"/>
                <a:ea typeface="Tahoma" pitchFamily="34" charset="0"/>
                <a:cs typeface="Tahoma" pitchFamily="34" charset="0"/>
              </a:rPr>
              <a:t>темными предметами.</a:t>
            </a:r>
            <a:endParaRPr lang="ru-RU"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8634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640960" cy="5904656"/>
          </a:xfrm>
        </p:spPr>
        <p:txBody>
          <a:bodyPr>
            <a:normAutofit/>
          </a:bodyPr>
          <a:lstStyle/>
          <a:p>
            <a:r>
              <a:rPr lang="ru-RU" sz="2800" dirty="0" smtClean="0">
                <a:latin typeface="Tahoma" pitchFamily="34" charset="0"/>
                <a:ea typeface="Tahoma" pitchFamily="34" charset="0"/>
                <a:cs typeface="Tahoma" pitchFamily="34" charset="0"/>
              </a:rPr>
              <a:t>Поверхность вертолетной площадки должна быть достаточно твердой. Пилоту вертолета желательно указывать направления ветра, при помощи самодельного флажка сигнального патрона, дыма, куска ткани. Ночью, при посадке вертолета, не следует направлять вверх лучи </a:t>
            </a:r>
            <a:r>
              <a:rPr lang="ru-RU" sz="2800" dirty="0" err="1" smtClean="0">
                <a:latin typeface="Tahoma" pitchFamily="34" charset="0"/>
                <a:ea typeface="Tahoma" pitchFamily="34" charset="0"/>
                <a:cs typeface="Tahoma" pitchFamily="34" charset="0"/>
              </a:rPr>
              <a:t>электрофонарей</a:t>
            </a:r>
            <a:r>
              <a:rPr lang="ru-RU" sz="2800" dirty="0" smtClean="0">
                <a:latin typeface="Tahoma" pitchFamily="34" charset="0"/>
                <a:ea typeface="Tahoma" pitchFamily="34" charset="0"/>
                <a:cs typeface="Tahoma" pitchFamily="34" charset="0"/>
              </a:rPr>
              <a:t>, так как экипаж может использовать для просмотра площадки приборы ночного видения. </a:t>
            </a:r>
          </a:p>
          <a:p>
            <a:r>
              <a:rPr lang="ru-RU" sz="2800" dirty="0" smtClean="0">
                <a:latin typeface="Tahoma" pitchFamily="34" charset="0"/>
                <a:ea typeface="Tahoma" pitchFamily="34" charset="0"/>
                <a:cs typeface="Tahoma" pitchFamily="34" charset="0"/>
              </a:rPr>
              <a:t>Подходить к севшему вертолету допустимо только по команде пилота или после полной остановки винтов и только спереди, в пределах поля зрения пилотов.</a:t>
            </a:r>
            <a:endParaRPr lang="ru-RU"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51249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6840760" cy="560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69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92696"/>
          </a:xfrm>
        </p:spPr>
        <p:txBody>
          <a:bodyPr>
            <a:normAutofit fontScale="70000" lnSpcReduction="20000"/>
          </a:bodyPr>
          <a:lstStyle/>
          <a:p>
            <a:pPr algn="l"/>
            <a:r>
              <a:rPr lang="ru-RU" dirty="0" smtClean="0">
                <a:solidFill>
                  <a:schemeClr val="tx1"/>
                </a:solidFill>
              </a:rPr>
              <a:t>Две руки вверх, или непрерывные длинные сигналы (тире) – «требую внимания. Наблюдайте за мной.»</a:t>
            </a:r>
            <a:endParaRPr lang="ru-RU"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57955"/>
            <a:ext cx="596265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444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latin typeface="Tahoma" pitchFamily="34" charset="0"/>
                <a:ea typeface="Tahoma" pitchFamily="34" charset="0"/>
                <a:cs typeface="Tahoma" pitchFamily="34" charset="0"/>
              </a:rPr>
              <a:t>Одна рука вверх, или один короткий сигнал(точка) – «мне требуется помощь одного – двух человек.»</a:t>
            </a:r>
            <a:endParaRPr lang="ru-RU" sz="2800" dirty="0">
              <a:latin typeface="Tahoma" pitchFamily="34" charset="0"/>
              <a:ea typeface="Tahoma" pitchFamily="34" charset="0"/>
              <a:cs typeface="Tahoma"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14926"/>
            <a:ext cx="50405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364088" y="1484784"/>
            <a:ext cx="3672408"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smtClean="0">
                <a:solidFill>
                  <a:schemeClr val="tx1"/>
                </a:solidFill>
                <a:latin typeface="Tahoma" pitchFamily="34" charset="0"/>
                <a:ea typeface="Tahoma" pitchFamily="34" charset="0"/>
                <a:cs typeface="Tahoma" pitchFamily="34" charset="0"/>
              </a:rPr>
              <a:t>Сигнал подается с периодичностью сигналов азбуки Морзе при помощи свистка, крика, фонаря, факела или с помощью «ручного семафора». Промежуток между сигналами равен </a:t>
            </a:r>
            <a:r>
              <a:rPr lang="ru-RU" sz="2800" b="1" dirty="0" smtClean="0">
                <a:solidFill>
                  <a:schemeClr val="tx1"/>
                </a:solidFill>
                <a:latin typeface="Tahoma" pitchFamily="34" charset="0"/>
                <a:ea typeface="Tahoma" pitchFamily="34" charset="0"/>
                <a:cs typeface="Tahoma" pitchFamily="34" charset="0"/>
              </a:rPr>
              <a:t>4 – 5 сек. </a:t>
            </a:r>
            <a:r>
              <a:rPr lang="ru-RU" sz="2800" dirty="0" smtClean="0">
                <a:solidFill>
                  <a:schemeClr val="tx1"/>
                </a:solidFill>
                <a:latin typeface="Tahoma" pitchFamily="34" charset="0"/>
                <a:ea typeface="Tahoma" pitchFamily="34" charset="0"/>
                <a:cs typeface="Tahoma" pitchFamily="34" charset="0"/>
              </a:rPr>
              <a:t>–трем тире.</a:t>
            </a:r>
            <a:endParaRPr lang="ru-RU" sz="28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17239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C:\Users\oleg\Downloads\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9" y="116632"/>
            <a:ext cx="883298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5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leg\Downloads\signaly-bedstviy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 y="1196752"/>
            <a:ext cx="902290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02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ahoma" pitchFamily="34" charset="0"/>
                <a:ea typeface="Tahoma" pitchFamily="34" charset="0"/>
                <a:cs typeface="Tahoma" pitchFamily="34" charset="0"/>
              </a:rPr>
              <a:t>Международная кодовая таблица</a:t>
            </a:r>
            <a:endParaRPr lang="ru-RU" b="1" dirty="0">
              <a:latin typeface="Tahoma" pitchFamily="34" charset="0"/>
              <a:ea typeface="Tahoma" pitchFamily="34" charset="0"/>
              <a:cs typeface="Tahoma" pitchFamily="34" charset="0"/>
            </a:endParaRPr>
          </a:p>
        </p:txBody>
      </p:sp>
      <p:sp>
        <p:nvSpPr>
          <p:cNvPr id="3" name="Объект 2"/>
          <p:cNvSpPr>
            <a:spLocks noGrp="1"/>
          </p:cNvSpPr>
          <p:nvPr>
            <p:ph idx="1"/>
          </p:nvPr>
        </p:nvSpPr>
        <p:spPr/>
        <p:txBody>
          <a:bodyPr/>
          <a:lstStyle/>
          <a:p>
            <a:pPr marL="0" indent="0">
              <a:buNone/>
            </a:pPr>
            <a:r>
              <a:rPr lang="ru-RU" dirty="0" smtClean="0">
                <a:latin typeface="Tahoma" pitchFamily="34" charset="0"/>
                <a:ea typeface="Tahoma" pitchFamily="34" charset="0"/>
                <a:cs typeface="Tahoma" pitchFamily="34" charset="0"/>
              </a:rPr>
              <a:t>Для потерпевших, лишённых аварийно-сигнального «инструментария», придуман ещё один способ аварийной сигнализации- международная кодовая таблица. Сигналы кодовой таблицы укладываются на склонах открытых холмов и полянах. Международный стандарт сигналов: 10м в длину, 3м в ширину, 3м между знаками.   </a:t>
            </a:r>
            <a:endParaRPr lang="ru-RU"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87461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leg\Download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14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5706177"/>
          </a:xfrm>
          <a:prstGeom prst="rect">
            <a:avLst/>
          </a:prstGeom>
        </p:spPr>
        <p:txBody>
          <a:bodyPr wrap="square">
            <a:spAutoFit/>
          </a:bodyPr>
          <a:lstStyle/>
          <a:p>
            <a:pPr marL="342900" lvl="0" indent="-342900" fontAlgn="base">
              <a:spcBef>
                <a:spcPct val="20000"/>
              </a:spcBef>
              <a:spcAft>
                <a:spcPct val="0"/>
              </a:spcAft>
              <a:buFontTx/>
              <a:buChar char="•"/>
              <a:defRPr/>
            </a:pPr>
            <a:r>
              <a:rPr lang="ru-RU" sz="2400" b="1" kern="0" dirty="0">
                <a:solidFill>
                  <a:srgbClr val="000000"/>
                </a:solidFill>
                <a:latin typeface="Times New Roman" pitchFamily="18" charset="0"/>
                <a:cs typeface="Times New Roman" pitchFamily="18" charset="0"/>
              </a:rPr>
              <a:t>Перечень рекомендуемых учебных изданий, Интернет-ресурсов.</a:t>
            </a:r>
            <a:endParaRPr lang="ru-RU" sz="24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FontTx/>
              <a:buChar char="•"/>
              <a:defRPr/>
            </a:pPr>
            <a:r>
              <a:rPr lang="ru-RU" sz="2400" i="1" kern="0" dirty="0">
                <a:solidFill>
                  <a:srgbClr val="000000"/>
                </a:solidFill>
                <a:latin typeface="Times New Roman" pitchFamily="18" charset="0"/>
                <a:cs typeface="Times New Roman" pitchFamily="18" charset="0"/>
              </a:rPr>
              <a:t>Основная литература</a:t>
            </a:r>
            <a:endParaRPr lang="ru-RU" sz="24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FontTx/>
              <a:buChar char="•"/>
              <a:defRPr/>
            </a:pPr>
            <a:r>
              <a:rPr lang="ru-RU" sz="2400" kern="0" dirty="0">
                <a:solidFill>
                  <a:srgbClr val="000000"/>
                </a:solidFill>
                <a:latin typeface="Times New Roman" pitchFamily="18" charset="0"/>
                <a:cs typeface="Times New Roman" pitchFamily="18" charset="0"/>
              </a:rPr>
              <a:t>1.Безопасность жизнедеятельности: учебник / Н.В. Косолапова, Н.А. Прокопенко. – 8-е изд., стер. – М. :КНОРУС, 2016. – 192 с. – (Среднее профессиональное образование</a:t>
            </a:r>
            <a:r>
              <a:rPr lang="ru-RU" sz="2400" kern="0" dirty="0" smtClean="0">
                <a:solidFill>
                  <a:srgbClr val="000000"/>
                </a:solidFill>
                <a:latin typeface="Times New Roman" pitchFamily="18" charset="0"/>
                <a:cs typeface="Times New Roman" pitchFamily="18" charset="0"/>
              </a:rPr>
              <a:t>).</a:t>
            </a:r>
          </a:p>
          <a:p>
            <a:pPr marL="342900" lvl="0" indent="-342900" fontAlgn="base">
              <a:spcBef>
                <a:spcPct val="20000"/>
              </a:spcBef>
              <a:spcAft>
                <a:spcPct val="0"/>
              </a:spcAft>
              <a:buFontTx/>
              <a:buChar char="•"/>
              <a:defRPr/>
            </a:pPr>
            <a:r>
              <a:rPr lang="ru-RU" sz="2400" kern="0" dirty="0" smtClean="0">
                <a:solidFill>
                  <a:srgbClr val="000000"/>
                </a:solidFill>
                <a:latin typeface="Times New Roman" pitchFamily="18" charset="0"/>
                <a:cs typeface="Times New Roman" pitchFamily="18" charset="0"/>
              </a:rPr>
              <a:t>Большая энциклопедия выживания. –М.: Изд-во </a:t>
            </a:r>
            <a:r>
              <a:rPr lang="ru-RU" sz="2400" kern="0" dirty="0" err="1" smtClean="0">
                <a:solidFill>
                  <a:srgbClr val="000000"/>
                </a:solidFill>
                <a:latin typeface="Times New Roman" pitchFamily="18" charset="0"/>
                <a:cs typeface="Times New Roman" pitchFamily="18" charset="0"/>
              </a:rPr>
              <a:t>Эксмо</a:t>
            </a:r>
            <a:r>
              <a:rPr lang="ru-RU" sz="2400" kern="0" dirty="0" smtClean="0">
                <a:solidFill>
                  <a:srgbClr val="000000"/>
                </a:solidFill>
                <a:latin typeface="Times New Roman" pitchFamily="18" charset="0"/>
                <a:cs typeface="Times New Roman" pitchFamily="18" charset="0"/>
              </a:rPr>
              <a:t>, 2005. -480 с., ил.</a:t>
            </a:r>
            <a:r>
              <a:rPr lang="ru-RU" sz="2400" i="1" kern="0" dirty="0">
                <a:solidFill>
                  <a:srgbClr val="000000"/>
                </a:solidFill>
                <a:latin typeface="Arial"/>
              </a:rPr>
              <a:t> </a:t>
            </a:r>
            <a:endParaRPr lang="ru-RU" sz="2400" kern="0" dirty="0">
              <a:solidFill>
                <a:srgbClr val="000000"/>
              </a:solidFill>
              <a:latin typeface="Arial"/>
            </a:endParaRPr>
          </a:p>
          <a:p>
            <a:pPr marL="342900" lvl="0" indent="-342900" fontAlgn="base">
              <a:spcBef>
                <a:spcPct val="20000"/>
              </a:spcBef>
              <a:spcAft>
                <a:spcPct val="0"/>
              </a:spcAft>
              <a:buFontTx/>
              <a:buChar char="•"/>
              <a:defRPr/>
            </a:pPr>
            <a:r>
              <a:rPr lang="ru-RU" sz="2400" i="1" kern="0" dirty="0">
                <a:solidFill>
                  <a:srgbClr val="000000"/>
                </a:solidFill>
                <a:latin typeface="Times New Roman" pitchFamily="18" charset="0"/>
                <a:cs typeface="Times New Roman" pitchFamily="18" charset="0"/>
              </a:rPr>
              <a:t>Электронные ресурсы</a:t>
            </a:r>
            <a:endParaRPr lang="ru-RU" sz="24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FontTx/>
              <a:buChar char="•"/>
              <a:defRPr/>
            </a:pPr>
            <a:r>
              <a:rPr lang="ru-RU" sz="2400" kern="0" dirty="0">
                <a:solidFill>
                  <a:srgbClr val="000000"/>
                </a:solidFill>
                <a:latin typeface="Times New Roman" pitchFamily="18" charset="0"/>
                <a:cs typeface="Times New Roman" pitchFamily="18" charset="0"/>
              </a:rPr>
              <a:t>1.</a:t>
            </a:r>
            <a:r>
              <a:rPr lang="en-US" sz="2400" kern="0" dirty="0">
                <a:solidFill>
                  <a:srgbClr val="000000"/>
                </a:solidFill>
                <a:latin typeface="Times New Roman" pitchFamily="18" charset="0"/>
                <a:cs typeface="Times New Roman" pitchFamily="18" charset="0"/>
              </a:rPr>
              <a:t>IPR books</a:t>
            </a:r>
            <a:endParaRPr lang="ru-RU" sz="24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FontTx/>
              <a:buChar char="•"/>
              <a:defRPr/>
            </a:pPr>
            <a:r>
              <a:rPr lang="ru-RU" sz="2400" kern="0" dirty="0">
                <a:solidFill>
                  <a:srgbClr val="000000"/>
                </a:solidFill>
                <a:latin typeface="Times New Roman" pitchFamily="18" charset="0"/>
                <a:cs typeface="Times New Roman" pitchFamily="18" charset="0"/>
              </a:rPr>
              <a:t>2</a:t>
            </a:r>
            <a:r>
              <a:rPr lang="ru-RU" sz="2400" kern="0" dirty="0" smtClean="0">
                <a:solidFill>
                  <a:srgbClr val="000000"/>
                </a:solidFill>
                <a:latin typeface="Times New Roman" pitchFamily="18" charset="0"/>
                <a:cs typeface="Times New Roman" pitchFamily="18" charset="0"/>
              </a:rPr>
              <a:t>.Безопасность </a:t>
            </a:r>
            <a:r>
              <a:rPr lang="ru-RU" sz="2400" kern="0" dirty="0">
                <a:solidFill>
                  <a:srgbClr val="000000"/>
                </a:solidFill>
                <a:latin typeface="Times New Roman" pitchFamily="18" charset="0"/>
                <a:cs typeface="Times New Roman" pitchFamily="18" charset="0"/>
              </a:rPr>
              <a:t>жизнедеятельности. Защита территорий и объектов эконом. в чрезвычайных </a:t>
            </a:r>
            <a:r>
              <a:rPr lang="ru-RU" sz="2400" kern="0" dirty="0" err="1">
                <a:solidFill>
                  <a:srgbClr val="000000"/>
                </a:solidFill>
                <a:latin typeface="Times New Roman" pitchFamily="18" charset="0"/>
                <a:cs typeface="Times New Roman" pitchFamily="18" charset="0"/>
              </a:rPr>
              <a:t>ситуац</a:t>
            </a:r>
            <a:r>
              <a:rPr lang="ru-RU" sz="2400" kern="0" dirty="0">
                <a:solidFill>
                  <a:srgbClr val="000000"/>
                </a:solidFill>
                <a:latin typeface="Times New Roman" pitchFamily="18" charset="0"/>
                <a:cs typeface="Times New Roman" pitchFamily="18" charset="0"/>
              </a:rPr>
              <a:t>.: Учеб. пос. / </a:t>
            </a:r>
            <a:r>
              <a:rPr lang="ru-RU" sz="2400" kern="0" dirty="0" err="1">
                <a:solidFill>
                  <a:srgbClr val="000000"/>
                </a:solidFill>
                <a:latin typeface="Times New Roman" pitchFamily="18" charset="0"/>
                <a:cs typeface="Times New Roman" pitchFamily="18" charset="0"/>
              </a:rPr>
              <a:t>М.Г.Оноприенко</a:t>
            </a:r>
            <a:r>
              <a:rPr lang="ru-RU" sz="2400" kern="0" dirty="0">
                <a:solidFill>
                  <a:srgbClr val="000000"/>
                </a:solidFill>
                <a:latin typeface="Times New Roman" pitchFamily="18" charset="0"/>
                <a:cs typeface="Times New Roman" pitchFamily="18" charset="0"/>
              </a:rPr>
              <a:t> - ИНФРА-М, 2014. - 400 с. http://znanium.com/bookread.php?book=435522.</a:t>
            </a:r>
          </a:p>
        </p:txBody>
      </p:sp>
    </p:spTree>
    <p:extLst>
      <p:ext uri="{BB962C8B-B14F-4D97-AF65-F5344CB8AC3E}">
        <p14:creationId xmlns:p14="http://schemas.microsoft.com/office/powerpoint/2010/main" val="495790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669" y="29675"/>
            <a:ext cx="8784976" cy="3490186"/>
          </a:xfrm>
          <a:prstGeom prst="rect">
            <a:avLst/>
          </a:prstGeom>
        </p:spPr>
        <p:txBody>
          <a:bodyPr wrap="square">
            <a:spAutoFit/>
          </a:bodyPr>
          <a:lstStyle/>
          <a:p>
            <a:pPr lvl="0" fontAlgn="base">
              <a:spcBef>
                <a:spcPct val="0"/>
              </a:spcBef>
              <a:spcAft>
                <a:spcPct val="0"/>
              </a:spcAft>
            </a:pPr>
            <a:r>
              <a:rPr lang="ru-RU" sz="2400" dirty="0">
                <a:solidFill>
                  <a:srgbClr val="000000"/>
                </a:solidFill>
                <a:latin typeface="Times New Roman" pitchFamily="18" charset="0"/>
                <a:cs typeface="Times New Roman" pitchFamily="18" charset="0"/>
              </a:rPr>
              <a:t>3</a:t>
            </a:r>
            <a:r>
              <a:rPr lang="ru-RU" sz="2400" i="1" dirty="0" smtClean="0">
                <a:solidFill>
                  <a:srgbClr val="000000"/>
                </a:solidFill>
                <a:latin typeface="Times New Roman" pitchFamily="18" charset="0"/>
                <a:cs typeface="Times New Roman" pitchFamily="18" charset="0"/>
              </a:rPr>
              <a:t>.</a:t>
            </a:r>
            <a:r>
              <a:rPr lang="ru-RU" sz="2400" dirty="0" smtClean="0">
                <a:solidFill>
                  <a:srgbClr val="000000"/>
                </a:solidFill>
                <a:latin typeface="Times New Roman" pitchFamily="18" charset="0"/>
                <a:cs typeface="Times New Roman" pitchFamily="18" charset="0"/>
              </a:rPr>
              <a:t>Никифоров</a:t>
            </a:r>
            <a:r>
              <a:rPr lang="ru-RU" sz="2400" dirty="0">
                <a:solidFill>
                  <a:srgbClr val="000000"/>
                </a:solidFill>
                <a:latin typeface="Times New Roman" pitchFamily="18" charset="0"/>
                <a:cs typeface="Times New Roman" pitchFamily="18" charset="0"/>
              </a:rPr>
              <a:t>, Л. Л. Безопасность жизнедеятельности [Электронный ресурс] : Учебное пособие для бакалавров / Л. Л. Никифоров, В. В. </a:t>
            </a:r>
            <a:r>
              <a:rPr lang="ru-RU" sz="2400" dirty="0" err="1">
                <a:solidFill>
                  <a:srgbClr val="000000"/>
                </a:solidFill>
                <a:latin typeface="Times New Roman" pitchFamily="18" charset="0"/>
                <a:cs typeface="Times New Roman" pitchFamily="18" charset="0"/>
              </a:rPr>
              <a:t>Персиянов</a:t>
            </a:r>
            <a:r>
              <a:rPr lang="ru-RU" sz="2400" dirty="0">
                <a:solidFill>
                  <a:srgbClr val="000000"/>
                </a:solidFill>
                <a:latin typeface="Times New Roman" pitchFamily="18" charset="0"/>
                <a:cs typeface="Times New Roman" pitchFamily="18" charset="0"/>
              </a:rPr>
              <a:t>. - М.: Дашков и К, 2013. </a:t>
            </a:r>
            <a:r>
              <a:rPr lang="ru-RU" sz="2400" dirty="0">
                <a:solidFill>
                  <a:srgbClr val="000000"/>
                </a:solidFill>
                <a:latin typeface="Times New Roman" pitchFamily="18" charset="0"/>
                <a:cs typeface="Times New Roman" pitchFamily="18" charset="0"/>
                <a:hlinkClick r:id="rId2"/>
              </a:rPr>
              <a:t>http://znanium.com/bookread.php?book=415279</a:t>
            </a:r>
            <a:r>
              <a:rPr lang="ru-RU" sz="2400" dirty="0">
                <a:solidFill>
                  <a:srgbClr val="000000"/>
                </a:solidFill>
                <a:latin typeface="Times New Roman" pitchFamily="18" charset="0"/>
                <a:cs typeface="Times New Roman" pitchFamily="18" charset="0"/>
              </a:rPr>
              <a:t>/ - 496 с.</a:t>
            </a:r>
          </a:p>
          <a:p>
            <a:pPr lvl="0" fontAlgn="base">
              <a:spcBef>
                <a:spcPct val="0"/>
              </a:spcBef>
              <a:spcAft>
                <a:spcPct val="0"/>
              </a:spcAft>
            </a:pPr>
            <a:r>
              <a:rPr lang="ru-RU" sz="2400" i="1" dirty="0">
                <a:solidFill>
                  <a:srgbClr val="000000"/>
                </a:solidFill>
                <a:latin typeface="Times New Roman" pitchFamily="18" charset="0"/>
                <a:cs typeface="Times New Roman" pitchFamily="18" charset="0"/>
              </a:rPr>
              <a:t>Дополнительная литература</a:t>
            </a:r>
            <a:endParaRPr lang="ru-RU" sz="2400" dirty="0">
              <a:solidFill>
                <a:srgbClr val="000000"/>
              </a:solidFill>
              <a:latin typeface="Times New Roman" pitchFamily="18" charset="0"/>
              <a:cs typeface="Times New Roman" pitchFamily="18" charset="0"/>
            </a:endParaRPr>
          </a:p>
          <a:p>
            <a:pPr lvl="0" fontAlgn="base">
              <a:spcBef>
                <a:spcPct val="0"/>
              </a:spcBef>
              <a:spcAft>
                <a:spcPct val="0"/>
              </a:spcAft>
            </a:pPr>
            <a:r>
              <a:rPr lang="ru-RU" sz="2400" dirty="0">
                <a:solidFill>
                  <a:srgbClr val="000000"/>
                </a:solidFill>
                <a:latin typeface="Times New Roman" pitchFamily="18" charset="0"/>
                <a:cs typeface="Times New Roman" pitchFamily="18" charset="0"/>
              </a:rPr>
              <a:t>1. Безопасность жизнедеятельности. Практикум: учебное пособие / Н.В. Косолапова, Н.А. Прокопенко. – М.: КНОРУС, 2015. – 160 с. – (Среднее профессиональное образование).</a:t>
            </a:r>
          </a:p>
          <a:p>
            <a:pPr marL="342900" lvl="0" indent="-342900" fontAlgn="base">
              <a:spcBef>
                <a:spcPct val="20000"/>
              </a:spcBef>
              <a:spcAft>
                <a:spcPct val="0"/>
              </a:spcAft>
              <a:buFontTx/>
              <a:buChar char="•"/>
              <a:defRPr/>
            </a:pPr>
            <a:endParaRPr lang="ru-RU" sz="2400" kern="0" dirty="0">
              <a:solidFill>
                <a:srgbClr val="000000"/>
              </a:solidFill>
              <a:latin typeface="Arial"/>
            </a:endParaRPr>
          </a:p>
        </p:txBody>
      </p:sp>
    </p:spTree>
    <p:extLst>
      <p:ext uri="{BB962C8B-B14F-4D97-AF65-F5344CB8AC3E}">
        <p14:creationId xmlns:p14="http://schemas.microsoft.com/office/powerpoint/2010/main" val="4077054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96752"/>
            <a:ext cx="6534472" cy="3785652"/>
          </a:xfrm>
          <a:prstGeom prst="rect">
            <a:avLst/>
          </a:prstGeom>
        </p:spPr>
        <p:txBody>
          <a:bodyPr wrap="square">
            <a:spAutoFit/>
          </a:bodyPr>
          <a:lstStyle/>
          <a:p>
            <a:pPr lvl="0" algn="ctr">
              <a:defRPr/>
            </a:pPr>
            <a:r>
              <a:rPr lang="ru-RU" sz="8000" b="1" kern="0" dirty="0">
                <a:solidFill>
                  <a:srgbClr val="000000"/>
                </a:solidFill>
                <a:latin typeface="Arial"/>
              </a:rPr>
              <a:t>Благодарю</a:t>
            </a:r>
            <a:br>
              <a:rPr lang="ru-RU" sz="8000" b="1" kern="0" dirty="0">
                <a:solidFill>
                  <a:srgbClr val="000000"/>
                </a:solidFill>
                <a:latin typeface="Arial"/>
              </a:rPr>
            </a:br>
            <a:r>
              <a:rPr lang="ru-RU" sz="8000" b="1" kern="0" dirty="0">
                <a:solidFill>
                  <a:srgbClr val="000000"/>
                </a:solidFill>
                <a:latin typeface="Arial"/>
              </a:rPr>
              <a:t>за</a:t>
            </a:r>
            <a:br>
              <a:rPr lang="ru-RU" sz="8000" b="1" kern="0" dirty="0">
                <a:solidFill>
                  <a:srgbClr val="000000"/>
                </a:solidFill>
                <a:latin typeface="Arial"/>
              </a:rPr>
            </a:br>
            <a:r>
              <a:rPr lang="ru-RU" sz="8000" b="1" kern="0" dirty="0">
                <a:solidFill>
                  <a:srgbClr val="000000"/>
                </a:solidFill>
                <a:latin typeface="Arial"/>
              </a:rPr>
              <a:t>внимание!</a:t>
            </a:r>
            <a:endParaRPr lang="ru-RU" kern="0" dirty="0">
              <a:solidFill>
                <a:sysClr val="windowText" lastClr="000000"/>
              </a:solidFill>
              <a:latin typeface="Arial" charset="0"/>
            </a:endParaRPr>
          </a:p>
        </p:txBody>
      </p:sp>
    </p:spTree>
    <p:extLst>
      <p:ext uri="{BB962C8B-B14F-4D97-AF65-F5344CB8AC3E}">
        <p14:creationId xmlns:p14="http://schemas.microsoft.com/office/powerpoint/2010/main" val="315177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6998"/>
            <a:ext cx="9144000" cy="6874998"/>
          </a:xfrm>
        </p:spPr>
        <p:txBody>
          <a:bodyPr/>
          <a:lstStyle/>
          <a:p>
            <a:pPr marL="0" indent="0">
              <a:buNone/>
            </a:pPr>
            <a:r>
              <a:rPr lang="ru-RU" dirty="0" smtClean="0">
                <a:latin typeface="Tahoma" pitchFamily="34" charset="0"/>
                <a:ea typeface="Tahoma" pitchFamily="34" charset="0"/>
                <a:cs typeface="Tahoma" pitchFamily="34" charset="0"/>
              </a:rPr>
              <a:t>Сигналы можно сделать практически из всего. Из разложенных на земле спальников, разрезанной палатки, одежды, кусков ткани, камней, веток, гальки и даже морских водорослей. Помимо выкладывания можно ещё и выкапывать.</a:t>
            </a:r>
          </a:p>
          <a:p>
            <a:pPr marL="0" indent="0">
              <a:buNone/>
            </a:pPr>
            <a:r>
              <a:rPr lang="ru-RU" dirty="0" smtClean="0">
                <a:latin typeface="Tahoma" pitchFamily="34" charset="0"/>
                <a:ea typeface="Tahoma" pitchFamily="34" charset="0"/>
                <a:cs typeface="Tahoma" pitchFamily="34" charset="0"/>
              </a:rPr>
              <a:t>На снегу сигнал «рисуется» с помощью золы от костра или вытаптывается обувью. Во всех случаях надо стремится обеспечить максимальный контраст цветового сигнала и фона, на котором он расположен. Иначе говоря, на светлой почве знаки должны быть более тёмными, на тёмной - светлыми.  </a:t>
            </a:r>
            <a:endParaRPr lang="ru-RU"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13486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buNone/>
            </a:pPr>
            <a:r>
              <a:rPr lang="ru-RU" dirty="0" smtClean="0">
                <a:latin typeface="Tahoma" pitchFamily="34" charset="0"/>
                <a:ea typeface="Tahoma" pitchFamily="34" charset="0"/>
                <a:cs typeface="Tahoma" pitchFamily="34" charset="0"/>
              </a:rPr>
              <a:t>В пустыне, где строительный материал выбирать не приходится, нагребаются невысокие валы из песка. Такой знак «работает» 2 раза в сутки- утром и вечером, когда солнце стоит низко над горизонтом. Густые тени, отброшенные искусственными песчаными валами, достаточно хорошо видны с воздуха. </a:t>
            </a:r>
          </a:p>
          <a:p>
            <a:pPr marL="0" indent="0">
              <a:buNone/>
            </a:pPr>
            <a:r>
              <a:rPr lang="ru-RU" dirty="0" smtClean="0">
                <a:latin typeface="Tahoma" pitchFamily="34" charset="0"/>
                <a:ea typeface="Tahoma" pitchFamily="34" charset="0"/>
                <a:cs typeface="Tahoma" pitchFamily="34" charset="0"/>
              </a:rPr>
              <a:t>Каждый знак кодовой таблицы имеет единственное известное пилоту поискового самолёта значение. </a:t>
            </a:r>
          </a:p>
          <a:p>
            <a:pPr marL="0" indent="0">
              <a:buNone/>
            </a:pPr>
            <a:r>
              <a:rPr lang="ru-RU" dirty="0" smtClean="0"/>
              <a:t>  </a:t>
            </a:r>
            <a:endParaRPr lang="ru-RU" dirty="0"/>
          </a:p>
        </p:txBody>
      </p:sp>
    </p:spTree>
    <p:extLst>
      <p:ext uri="{BB962C8B-B14F-4D97-AF65-F5344CB8AC3E}">
        <p14:creationId xmlns:p14="http://schemas.microsoft.com/office/powerpoint/2010/main" val="298960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buNone/>
            </a:pPr>
            <a:r>
              <a:rPr lang="ru-RU" b="1" dirty="0" smtClean="0">
                <a:latin typeface="Tahoma" pitchFamily="34" charset="0"/>
                <a:ea typeface="Tahoma" pitchFamily="34" charset="0"/>
                <a:cs typeface="Tahoma" pitchFamily="34" charset="0"/>
              </a:rPr>
              <a:t>Выдумывать собственные сигналы не стоит, а если вы забыли, как расшифровывается знак, можно выложить на земле общеизвестный сигнал </a:t>
            </a:r>
            <a:r>
              <a:rPr lang="en-US" b="1" dirty="0" smtClean="0">
                <a:latin typeface="Tahoma" pitchFamily="34" charset="0"/>
                <a:ea typeface="Tahoma" pitchFamily="34" charset="0"/>
                <a:cs typeface="Tahoma" pitchFamily="34" charset="0"/>
              </a:rPr>
              <a:t>SOS</a:t>
            </a:r>
            <a:r>
              <a:rPr lang="ru-RU" b="1" dirty="0" smtClean="0">
                <a:latin typeface="Tahoma" pitchFamily="34" charset="0"/>
                <a:ea typeface="Tahoma" pitchFamily="34" charset="0"/>
                <a:cs typeface="Tahoma" pitchFamily="34" charset="0"/>
              </a:rPr>
              <a:t>. </a:t>
            </a:r>
          </a:p>
          <a:p>
            <a:pPr marL="0" indent="0">
              <a:buNone/>
            </a:pPr>
            <a:r>
              <a:rPr lang="ru-RU" dirty="0" smtClean="0">
                <a:latin typeface="Tahoma" pitchFamily="34" charset="0"/>
                <a:ea typeface="Tahoma" pitchFamily="34" charset="0"/>
                <a:cs typeface="Tahoma" pitchFamily="34" charset="0"/>
              </a:rPr>
              <a:t>В аварийной ситуации нельзя ограничиваться установкой одного - двух сигналов. Сигналы должны быть разнообразны. Лучше если потерпевшие бедствие будут знать международную авиационную аварийную жестовую сигнализацию, используемую для передачи информации пилотами поисково- спасательных самолётов и вертолётов. </a:t>
            </a:r>
            <a:r>
              <a:rPr lang="ru-RU" b="1" dirty="0" smtClean="0">
                <a:latin typeface="Tahoma" pitchFamily="34" charset="0"/>
                <a:ea typeface="Tahoma" pitchFamily="34" charset="0"/>
                <a:cs typeface="Tahoma" pitchFamily="34" charset="0"/>
              </a:rPr>
              <a:t> </a:t>
            </a:r>
            <a:endParaRPr lang="ru-RU"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57318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35" t="5485" r="3999" b="445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52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8357"/>
            <a:ext cx="9115400" cy="68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091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009531"/>
          </a:xfrm>
        </p:spPr>
        <p:txBody>
          <a:bodyPr>
            <a:noAutofit/>
          </a:bodyPr>
          <a:lstStyle/>
          <a:p>
            <a:r>
              <a:rPr lang="ru-RU" dirty="0" smtClean="0">
                <a:latin typeface="Tahoma" pitchFamily="34" charset="0"/>
                <a:ea typeface="Tahoma" pitchFamily="34" charset="0"/>
                <a:cs typeface="Tahoma" pitchFamily="34" charset="0"/>
              </a:rPr>
              <a:t>Крупный пассажирский самолет скорее всего проявит большую сдержанность и никаких подобных маневров совершать не будет, но обязательно сообщит о замеченном сигнале соответствующим службам.</a:t>
            </a:r>
          </a:p>
          <a:p>
            <a:r>
              <a:rPr lang="ru-RU" dirty="0" smtClean="0">
                <a:latin typeface="Tahoma" pitchFamily="34" charset="0"/>
                <a:ea typeface="Tahoma" pitchFamily="34" charset="0"/>
                <a:cs typeface="Tahoma" pitchFamily="34" charset="0"/>
              </a:rPr>
              <a:t>Вертолет зависнет над местом аварии, возможно, сбросит вымпел или любой другой подручный предмет с запиской или без нее.</a:t>
            </a:r>
          </a:p>
          <a:p>
            <a:r>
              <a:rPr lang="ru-RU" dirty="0" smtClean="0">
                <a:latin typeface="Tahoma" pitchFamily="34" charset="0"/>
                <a:ea typeface="Tahoma" pitchFamily="34" charset="0"/>
                <a:cs typeface="Tahoma" pitchFamily="34" charset="0"/>
              </a:rPr>
              <a:t>Судно застопорит ход и подаст специальные, оговоренные морским уставом сигналы.</a:t>
            </a:r>
          </a:p>
        </p:txBody>
      </p:sp>
    </p:spTree>
    <p:extLst>
      <p:ext uri="{BB962C8B-B14F-4D97-AF65-F5344CB8AC3E}">
        <p14:creationId xmlns:p14="http://schemas.microsoft.com/office/powerpoint/2010/main" val="254042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1554</Words>
  <Application>Microsoft Office PowerPoint</Application>
  <PresentationFormat>Экран (4:3)</PresentationFormat>
  <Paragraphs>69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АВТОНОМНОЕ ВЫЖИВАНИЕ ЧЕЛОВЕКА В ПРИРОДЕ. </vt:lpstr>
      <vt:lpstr>. </vt:lpstr>
      <vt:lpstr>Международная кодовая таблица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Российская жестовая система, Воздушно –Космических Сил.</vt:lpstr>
      <vt:lpstr>Презентация PowerPoint</vt:lpstr>
      <vt:lpstr>Презентация PowerPoint</vt:lpstr>
      <vt:lpstr>УПРОЩЕННАЯ СИСТЕМА СИГНАЛОВ БЕДСТВИЯ</vt:lpstr>
      <vt:lpstr>Презентация PowerPoint</vt:lpstr>
      <vt:lpstr>Презентация PowerPoint</vt:lpstr>
      <vt:lpstr>Презентация PowerPoint</vt:lpstr>
      <vt:lpstr>ТУР - БАШЕНКА</vt:lpstr>
      <vt:lpstr>Презентация PowerPoint</vt:lpstr>
      <vt:lpstr>Презентация PowerPoint</vt:lpstr>
      <vt:lpstr>Презентация PowerPoint</vt:lpstr>
      <vt:lpstr>Презентация PowerPoint</vt:lpstr>
      <vt:lpstr>Презентация PowerPoint</vt:lpstr>
      <vt:lpstr>ЭВАКУАЦИЯ С ИСПОЛЬЗОВАНИЕМ АВИАЦИИ</vt:lpstr>
      <vt:lpstr>Презентация PowerPoint</vt:lpstr>
      <vt:lpstr>Презентация PowerPoint</vt:lpstr>
      <vt:lpstr>Презентация PowerPoint</vt:lpstr>
      <vt:lpstr>Одна рука вверх, или один короткий сигнал(точка) – «мне требуется помощь одного – двух человек.»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ПОДТВЕРЖДЕНИЕ ПРИЕМА СИГНАЛА БЕДСТВИЯ</dc:title>
  <dc:creator>oleg</dc:creator>
  <cp:lastModifiedBy>nbook5</cp:lastModifiedBy>
  <cp:revision>56</cp:revision>
  <dcterms:created xsi:type="dcterms:W3CDTF">2019-02-19T10:57:57Z</dcterms:created>
  <dcterms:modified xsi:type="dcterms:W3CDTF">2019-03-11T13:13:30Z</dcterms:modified>
</cp:coreProperties>
</file>