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0" r:id="rId2"/>
    <p:sldMasterId id="2147483705" r:id="rId3"/>
    <p:sldMasterId id="2147483720" r:id="rId4"/>
    <p:sldMasterId id="2147483735" r:id="rId5"/>
  </p:sldMasterIdLst>
  <p:notesMasterIdLst>
    <p:notesMasterId r:id="rId52"/>
  </p:notesMasterIdLst>
  <p:sldIdLst>
    <p:sldId id="300" r:id="rId6"/>
    <p:sldId id="290" r:id="rId7"/>
    <p:sldId id="263" r:id="rId8"/>
    <p:sldId id="267" r:id="rId9"/>
    <p:sldId id="264" r:id="rId10"/>
    <p:sldId id="275" r:id="rId11"/>
    <p:sldId id="274" r:id="rId12"/>
    <p:sldId id="272" r:id="rId13"/>
    <p:sldId id="273" r:id="rId14"/>
    <p:sldId id="265" r:id="rId15"/>
    <p:sldId id="268" r:id="rId16"/>
    <p:sldId id="270" r:id="rId17"/>
    <p:sldId id="269" r:id="rId18"/>
    <p:sldId id="258" r:id="rId19"/>
    <p:sldId id="276" r:id="rId20"/>
    <p:sldId id="277" r:id="rId21"/>
    <p:sldId id="278" r:id="rId22"/>
    <p:sldId id="279" r:id="rId23"/>
    <p:sldId id="271" r:id="rId24"/>
    <p:sldId id="257" r:id="rId25"/>
    <p:sldId id="303" r:id="rId26"/>
    <p:sldId id="304" r:id="rId27"/>
    <p:sldId id="305" r:id="rId28"/>
    <p:sldId id="302" r:id="rId29"/>
    <p:sldId id="309" r:id="rId30"/>
    <p:sldId id="306" r:id="rId31"/>
    <p:sldId id="262" r:id="rId32"/>
    <p:sldId id="310" r:id="rId33"/>
    <p:sldId id="311" r:id="rId34"/>
    <p:sldId id="291" r:id="rId35"/>
    <p:sldId id="312" r:id="rId36"/>
    <p:sldId id="307" r:id="rId37"/>
    <p:sldId id="313" r:id="rId38"/>
    <p:sldId id="294" r:id="rId39"/>
    <p:sldId id="293" r:id="rId40"/>
    <p:sldId id="308" r:id="rId41"/>
    <p:sldId id="296" r:id="rId42"/>
    <p:sldId id="281" r:id="rId43"/>
    <p:sldId id="282" r:id="rId44"/>
    <p:sldId id="286" r:id="rId45"/>
    <p:sldId id="287" r:id="rId46"/>
    <p:sldId id="288" r:id="rId47"/>
    <p:sldId id="283" r:id="rId48"/>
    <p:sldId id="284" r:id="rId49"/>
    <p:sldId id="285" r:id="rId50"/>
    <p:sldId id="289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4BE54-A733-4C52-93CD-6B3B9CC861A9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4FB1D-FE4E-466B-BAE7-06BBFA2C5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5875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4FB1D-FE4E-466B-BAE7-06BBFA2C569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12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623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3623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C302C-4216-48DB-9A17-3EACECFCAB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114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3108B-25D4-4F00-ACBD-6E5778EB8C3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19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F4DC4-34BC-48BB-A49E-12CD5EE10D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10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E23B7-2D6F-45F0-AC1A-7FA9CFC4EC0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839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71D3-C598-4AA2-B967-5B25FB28EB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07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EA5A-BFC9-43BD-8792-9D68224AC3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49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623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3623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C302C-4216-48DB-9A17-3EACECFCAB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958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169D6-0AE1-41F1-91B6-C184B2D34F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142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8E20-1FE8-4111-9A61-4912BDF7562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455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B4E74-EB27-458C-905B-78476305B7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469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F1DD1-D670-41D1-80F7-0EC8943065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67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169D6-0AE1-41F1-91B6-C184B2D34F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806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97BD9-544A-402B-B0E7-322C44D0F61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930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98547-B678-4FAC-ABD3-9B342AB2F7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111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E5A2-856D-4AAE-A486-B1C704B2D8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550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FE0DE-CDBD-46F2-B3A1-95258D6C4E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608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3108B-25D4-4F00-ACBD-6E5778EB8C3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962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F4DC4-34BC-48BB-A49E-12CD5EE10D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499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E23B7-2D6F-45F0-AC1A-7FA9CFC4EC0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569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71D3-C598-4AA2-B967-5B25FB28EB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3895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EA5A-BFC9-43BD-8792-9D68224AC3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330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623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3623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C302C-4216-48DB-9A17-3EACECFCAB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88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8E20-1FE8-4111-9A61-4912BDF7562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320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169D6-0AE1-41F1-91B6-C184B2D34F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984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8E20-1FE8-4111-9A61-4912BDF7562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9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B4E74-EB27-458C-905B-78476305B7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69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F1DD1-D670-41D1-80F7-0EC8943065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599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97BD9-544A-402B-B0E7-322C44D0F61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829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98547-B678-4FAC-ABD3-9B342AB2F7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861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E5A2-856D-4AAE-A486-B1C704B2D8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32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FE0DE-CDBD-46F2-B3A1-95258D6C4E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447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3108B-25D4-4F00-ACBD-6E5778EB8C3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8683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F4DC4-34BC-48BB-A49E-12CD5EE10D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03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B4E74-EB27-458C-905B-78476305B7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7091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E23B7-2D6F-45F0-AC1A-7FA9CFC4EC0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621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71D3-C598-4AA2-B967-5B25FB28EB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628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EA5A-BFC9-43BD-8792-9D68224AC3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510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623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3623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C302C-4216-48DB-9A17-3EACECFCAB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226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169D6-0AE1-41F1-91B6-C184B2D34F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634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8E20-1FE8-4111-9A61-4912BDF7562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180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B4E74-EB27-458C-905B-78476305B7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665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F1DD1-D670-41D1-80F7-0EC8943065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3799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97BD9-544A-402B-B0E7-322C44D0F61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341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98547-B678-4FAC-ABD3-9B342AB2F7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35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F1DD1-D670-41D1-80F7-0EC8943065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5246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E5A2-856D-4AAE-A486-B1C704B2D8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924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FE0DE-CDBD-46F2-B3A1-95258D6C4E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571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3108B-25D4-4F00-ACBD-6E5778EB8C3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324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F4DC4-34BC-48BB-A49E-12CD5EE10D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1518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E23B7-2D6F-45F0-AC1A-7FA9CFC4EC0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7640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71D3-C598-4AA2-B967-5B25FB28EB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677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EA5A-BFC9-43BD-8792-9D68224AC3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300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623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3623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C302C-4216-48DB-9A17-3EACECFCAB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8732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169D6-0AE1-41F1-91B6-C184B2D34F4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988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8E20-1FE8-4111-9A61-4912BDF7562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16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97BD9-544A-402B-B0E7-322C44D0F61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42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B4E74-EB27-458C-905B-78476305B7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533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F1DD1-D670-41D1-80F7-0EC8943065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990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97BD9-544A-402B-B0E7-322C44D0F61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47979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98547-B678-4FAC-ABD3-9B342AB2F7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0001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E5A2-856D-4AAE-A486-B1C704B2D8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7280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FE0DE-CDBD-46F2-B3A1-95258D6C4E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0934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3108B-25D4-4F00-ACBD-6E5778EB8C3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278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F4DC4-34BC-48BB-A49E-12CD5EE10D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8623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E23B7-2D6F-45F0-AC1A-7FA9CFC4EC0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4876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71D3-C598-4AA2-B967-5B25FB28EB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82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98547-B678-4FAC-ABD3-9B342AB2F7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2378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EA5A-BFC9-43BD-8792-9D68224AC3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040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E5A2-856D-4AAE-A486-B1C704B2D8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992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FE0DE-CDBD-46F2-B3A1-95258D6C4E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63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351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351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51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520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520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0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77927-EE84-42D4-BE28-3C50B20B1D80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2497426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351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351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51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520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520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0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77927-EE84-42D4-BE28-3C50B20B1D80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8884952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351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351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51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520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520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0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77927-EE84-42D4-BE28-3C50B20B1D80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7551723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351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351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51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520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520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0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77927-EE84-42D4-BE28-3C50B20B1D80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2284971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351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351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351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51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51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520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520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0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77927-EE84-42D4-BE28-3C50B20B1D80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35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4640332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Monotype Corsiva" panose="03010101010201010101" pitchFamily="66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лиматическая карта ми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868" y="1053034"/>
            <a:ext cx="7129289" cy="3796257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87623" y="144314"/>
            <a:ext cx="6795767" cy="908720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dirty="0" smtClean="0">
                <a:solidFill>
                  <a:srgbClr val="0070C0"/>
                </a:solidFill>
              </a:rPr>
              <a:t>Климат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19672" y="5032375"/>
            <a:ext cx="7416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b="1" dirty="0" err="1" smtClean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Филобок</a:t>
            </a:r>
            <a:r>
              <a:rPr lang="ru-RU" altLang="ru-RU" b="1" dirty="0" smtClean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Анатолий Анатольевич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географических наук, доцент кафедры экономической, социальной и политической географии ФГБОУ ВО «Кубанский государственный университет»</a:t>
            </a:r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32375"/>
            <a:ext cx="18256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3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limatoobrazujushhie_fakto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0300"/>
            <a:ext cx="9144000" cy="6317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ечения в 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220520" cy="5379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Морские течения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45485"/>
            <a:ext cx="8928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>
                <a:solidFill>
                  <a:srgbClr val="000000"/>
                </a:solidFill>
                <a:latin typeface="Arial"/>
                <a:cs typeface="Arial"/>
              </a:rPr>
              <a:t>На влажность воздуха прибрежных районов влияют океанические течения: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>
                <a:solidFill>
                  <a:srgbClr val="000000"/>
                </a:solidFill>
                <a:latin typeface="Arial"/>
                <a:cs typeface="Arial"/>
              </a:rPr>
              <a:t>у ЗАПАДНЫХ берегов – ХОЛОДНЫЕ течения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>
                <a:solidFill>
                  <a:srgbClr val="000000"/>
                </a:solidFill>
                <a:latin typeface="Arial"/>
                <a:cs typeface="Arial"/>
              </a:rPr>
              <a:t>у ВОСТОЧНЫХ берегов – ТЕПЛЫЕ течения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003232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Распределение суши и моря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image08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8208912" cy="58582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07" y="1196752"/>
            <a:ext cx="9117693" cy="53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Удаление от морей и океанов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yasa_klimat_1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423084" cy="6093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Климатические пояса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quator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6804248" cy="3645024"/>
          </a:xfrm>
          <a:prstGeom prst="rect">
            <a:avLst/>
          </a:prstGeom>
        </p:spPr>
      </p:pic>
      <p:pic>
        <p:nvPicPr>
          <p:cNvPr id="4" name="Рисунок 3" descr="Subequator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1022" y="3651544"/>
            <a:ext cx="6352978" cy="3206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628199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Субэкваториальный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Экваториальный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subekvatorialniy_klimaticheskiy_poyas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7072"/>
            <a:ext cx="2627784" cy="1970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ekvatorialniy_klimaticheskiy_poya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2060848"/>
            <a:ext cx="2411760" cy="1356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ubtropic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0303" y="3578012"/>
            <a:ext cx="6483697" cy="3279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800000" flipV="1">
            <a:off x="17748" y="635543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Субтропический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Tropic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6372199" cy="3225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Тропический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tropicheskiy-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2896" y="1412776"/>
            <a:ext cx="2841104" cy="2130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Без назва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93096"/>
            <a:ext cx="2619375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merenniy_klimaticheskiy_poy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2634308"/>
            <a:ext cx="7848872" cy="39896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094" y="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Умеренный пояс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umerenniy_klimaticheskiy_poyas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2974407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umerenniy_klimaticheskiy_poyas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620688"/>
            <a:ext cx="3096344" cy="2046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near-Prague-Europe-temperate-clima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4611" y="548680"/>
            <a:ext cx="2899389" cy="2174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38816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ol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32240" cy="3501008"/>
          </a:xfrm>
          <a:prstGeom prst="rect">
            <a:avLst/>
          </a:prstGeom>
        </p:spPr>
      </p:pic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470575"/>
            <a:ext cx="6444208" cy="3387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80526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Арктический (антарктический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48064" y="0"/>
            <a:ext cx="3995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Субарктический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(субантарктический)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antarkticheskii-i-arktichesk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1484784"/>
            <a:ext cx="2214713" cy="1544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arkticheskiy_poia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93096"/>
            <a:ext cx="2555776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20688"/>
            <a:ext cx="855361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411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limate_map_of_the_world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3328"/>
            <a:ext cx="9144000" cy="66313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713788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000099"/>
                </a:solidFill>
              </a:rPr>
              <a:t>Следствия географического положения России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542212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25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8838" y="457200"/>
            <a:ext cx="4475162" cy="48799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000099"/>
                </a:solidFill>
              </a:rPr>
              <a:t>Высота Солнца над горизонтом в день летнего солнцестояния :</a:t>
            </a:r>
            <a:br>
              <a:rPr lang="ru-RU" sz="3600" dirty="0" smtClean="0">
                <a:solidFill>
                  <a:srgbClr val="000099"/>
                </a:solidFill>
              </a:rPr>
            </a:br>
            <a:r>
              <a:rPr lang="en-US" sz="3600" dirty="0" smtClean="0">
                <a:solidFill>
                  <a:srgbClr val="000099"/>
                </a:solidFill>
              </a:rPr>
              <a:t>a </a:t>
            </a:r>
            <a:r>
              <a:rPr lang="ru-RU" sz="3600" dirty="0" smtClean="0">
                <a:solidFill>
                  <a:srgbClr val="000099"/>
                </a:solidFill>
              </a:rPr>
              <a:t>– мыс Челюскинец;</a:t>
            </a:r>
            <a:br>
              <a:rPr lang="ru-RU" sz="3600" dirty="0" smtClean="0">
                <a:solidFill>
                  <a:srgbClr val="000099"/>
                </a:solidFill>
              </a:rPr>
            </a:br>
            <a:r>
              <a:rPr lang="ru-RU" sz="3600" dirty="0" smtClean="0">
                <a:solidFill>
                  <a:srgbClr val="000099"/>
                </a:solidFill>
              </a:rPr>
              <a:t>б- г.</a:t>
            </a:r>
            <a:r>
              <a:rPr lang="en-US" sz="3600" dirty="0" smtClean="0">
                <a:solidFill>
                  <a:srgbClr val="000099"/>
                </a:solidFill>
              </a:rPr>
              <a:t> </a:t>
            </a:r>
            <a:r>
              <a:rPr lang="ru-RU" sz="3600" dirty="0" smtClean="0">
                <a:solidFill>
                  <a:srgbClr val="000099"/>
                </a:solidFill>
              </a:rPr>
              <a:t>Краснодар.</a:t>
            </a:r>
            <a:r>
              <a:rPr lang="ru-RU" sz="3600" dirty="0" smtClean="0"/>
              <a:t> </a:t>
            </a:r>
          </a:p>
        </p:txBody>
      </p:sp>
      <p:pic>
        <p:nvPicPr>
          <p:cNvPr id="33795" name="Рисунок 1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"/>
          <a:stretch>
            <a:fillRect/>
          </a:stretch>
        </p:blipFill>
        <p:spPr>
          <a:xfrm>
            <a:off x="179388" y="457200"/>
            <a:ext cx="4351337" cy="56880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770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17" r="7480" b="23528"/>
          <a:stretch>
            <a:fillRect/>
          </a:stretch>
        </p:blipFill>
        <p:spPr bwMode="auto">
          <a:xfrm>
            <a:off x="467544" y="566682"/>
            <a:ext cx="8388424" cy="629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55776" y="0"/>
            <a:ext cx="45388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 dirty="0">
                <a:solidFill>
                  <a:srgbClr val="000099"/>
                </a:solidFill>
                <a:latin typeface="+mj-lt"/>
              </a:rPr>
              <a:t>Зона Севера России</a:t>
            </a:r>
          </a:p>
        </p:txBody>
      </p:sp>
    </p:spTree>
    <p:extLst>
      <p:ext uri="{BB962C8B-B14F-4D97-AF65-F5344CB8AC3E}">
        <p14:creationId xmlns:p14="http://schemas.microsoft.com/office/powerpoint/2010/main" xmlns="" val="369663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табл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908050"/>
            <a:ext cx="8640763" cy="43211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87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16632"/>
            <a:ext cx="8167969" cy="656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4441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rgbClr val="000099"/>
                </a:solidFill>
              </a:rPr>
              <a:t>Степень дискомфорта в холодный период года ( по Н.Ф. Реймерсу)</a:t>
            </a:r>
            <a:r>
              <a:rPr lang="ru-RU" sz="4000" smtClean="0"/>
              <a:t> </a:t>
            </a:r>
          </a:p>
        </p:txBody>
      </p:sp>
      <p:pic>
        <p:nvPicPr>
          <p:cNvPr id="37891" name="Рисунок 2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6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42988" y="1417639"/>
            <a:ext cx="7043545" cy="54403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8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19" y="906136"/>
            <a:ext cx="9096375" cy="5972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11663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Климатические зоны и пояса России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39" y="404664"/>
            <a:ext cx="4572000" cy="34718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7163" y="0"/>
            <a:ext cx="3669674" cy="5339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Воздушные массы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7306" y="3212976"/>
            <a:ext cx="5746694" cy="3850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3718" y="1171349"/>
            <a:ext cx="4370282" cy="14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5823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07" y="764704"/>
            <a:ext cx="5538517" cy="32948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99704"/>
            <a:ext cx="5906087" cy="4119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Атмосферные фронты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065" y="2780928"/>
            <a:ext cx="3911935" cy="44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567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alance_diagram_sim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7811918" cy="6093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0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Солнечная радиация</a:t>
            </a:r>
            <a:endParaRPr lang="ru-RU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908720"/>
            <a:ext cx="8247972" cy="5689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11663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Атмосферные фронты на территории России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763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38" y="857250"/>
            <a:ext cx="8615966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210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4724" y="188640"/>
            <a:ext cx="5437299" cy="2477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Влажность воздуха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3550625"/>
            <a:ext cx="6440836" cy="3307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48680"/>
            <a:ext cx="5859159" cy="35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653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68580" cy="64807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Атмосферные осадки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980728"/>
            <a:ext cx="8879779" cy="541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303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6948264" cy="37916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931224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Атмосферные осадки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273" y="3672857"/>
            <a:ext cx="6378388" cy="31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9225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094" y="1196752"/>
            <a:ext cx="9542164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Испаряемость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794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345" y="1494755"/>
            <a:ext cx="8332274" cy="51521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994172"/>
          </a:xfrm>
        </p:spPr>
        <p:txBody>
          <a:bodyPr/>
          <a:lstStyle/>
          <a:p>
            <a:pPr algn="ctr"/>
            <a:r>
              <a:rPr lang="ru-RU" sz="3000" b="1" dirty="0">
                <a:solidFill>
                  <a:srgbClr val="002060"/>
                </a:solidFill>
                <a:ea typeface="Times New Roman" panose="02020603050405020304" pitchFamily="18" charset="0"/>
              </a:rPr>
              <a:t>Коэффициент увлажнения и его географическое </a:t>
            </a:r>
            <a:r>
              <a:rPr lang="ru-RU" sz="30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распределение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175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Неблагоприятные климатические явления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638" y="1445451"/>
            <a:ext cx="2592288" cy="1472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7445" y="3136040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Ливневые дожди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6166" y="1445451"/>
            <a:ext cx="2804163" cy="1467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824551" y="3008429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Ураганы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638" y="3725985"/>
            <a:ext cx="2798177" cy="1834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55926" y="580244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Засухи</a:t>
            </a: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6569" y="1427283"/>
            <a:ext cx="2701602" cy="1625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380312" y="31360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Град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5349" y="3725984"/>
            <a:ext cx="2726169" cy="180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6948264" y="5771669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Заморозки</a:t>
            </a:r>
            <a:endParaRPr lang="ru-RU" sz="20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3764818"/>
            <a:ext cx="2774240" cy="184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4334714" y="5867980"/>
            <a:ext cx="170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Грозы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657257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499176" cy="70609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Климатограммы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56520"/>
            <a:ext cx="8208912" cy="460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autogen_3017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5486400" cy="23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9979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416" y="404664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5306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1237" y="4005064"/>
            <a:ext cx="5940151" cy="3200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0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Географическая широта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801453"/>
            <a:ext cx="892899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От географической широты зависит угол наклона солнечных лучей, а значит: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AutoNum type="arabicParenR"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количество тепла;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AutoNum type="arabicParenR"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смена температурных режимов по сезонам года;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AutoNum type="arabicParenR"/>
            </a:pPr>
            <a:r>
              <a:rPr lang="ru-RU" sz="2000" kern="0" dirty="0" err="1">
                <a:solidFill>
                  <a:srgbClr val="000000"/>
                </a:solidFill>
                <a:latin typeface="Arial"/>
                <a:cs typeface="Arial"/>
              </a:rPr>
              <a:t>континентальность</a:t>
            </a: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 климата;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AutoNum type="arabicParenR"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увлажнение территории.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AutoNum type="arabicParenR"/>
            </a:pPr>
            <a:endParaRPr lang="ru-RU" sz="20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Максимальную сумму солнечной радиации получают экваториальные районы, а к полюсам суммарная солнечная радиация уменьшается.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99184"/>
            <a:ext cx="864096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если t +24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º</a:t>
            </a: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 С … +26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º</a:t>
            </a: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С в течении всего года – значит это экваториальный пояс;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если t выше +20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º</a:t>
            </a: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С и амплитуда незначительная (около 3 – 7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º</a:t>
            </a: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С), значит – это субэкваториальный пояс;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если амплитуда больше, но зимние температуры не опускаются ниже +10, то это тропический пояс;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если зимние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 около 0 или +3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 º</a:t>
            </a: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С - +5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 º</a:t>
            </a: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С, то это субтропический пояс;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если появляются отрицательные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ru-RU" sz="2400" kern="0" dirty="0">
                <a:solidFill>
                  <a:srgbClr val="000000"/>
                </a:solidFill>
                <a:latin typeface="Arial"/>
                <a:cs typeface="Arial"/>
              </a:rPr>
              <a:t>, то это умеренный, субарктический или арктический пояс.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116632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Определение типа климата по температуре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908719"/>
            <a:ext cx="2880320" cy="1460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3330" y="635987"/>
            <a:ext cx="2735708" cy="20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07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8" y="116632"/>
            <a:ext cx="9102807" cy="108012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Определение типа климата по количеству осадков и режиму их выпадения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3" y="2037580"/>
            <a:ext cx="2888271" cy="30857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201986"/>
            <a:ext cx="62281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если годовое количество осадков более 2000 мм – это экваториальный или морской климат;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если осадков в течении года также много, но есть месяцы  с низким количеством осадков – это субтропический климат;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если среднегодовое количество осадков менее 150-200 мм – это тропический климат;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если в летнее время осадков очень мало, а зимой – много (среднегодовое от 700 до 1000 мм), то это субтропический (средиземноморский) климат;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000" kern="0" dirty="0">
                <a:solidFill>
                  <a:srgbClr val="000000"/>
                </a:solidFill>
                <a:latin typeface="Arial"/>
                <a:cs typeface="Arial"/>
              </a:rPr>
              <a:t>если, наоборот, в зимнее время осадков мало, а 2/3 осадков выпадает летом, то это муссонный климат. В умеренном поясе в таком климате годовое количество не превышает 800 мм, а в субтропическом достигает 1500 мм.</a:t>
            </a:r>
          </a:p>
        </p:txBody>
      </p:sp>
    </p:spTree>
    <p:extLst>
      <p:ext uri="{BB962C8B-B14F-4D97-AF65-F5344CB8AC3E}">
        <p14:creationId xmlns:p14="http://schemas.microsoft.com/office/powerpoint/2010/main" xmlns="" val="662543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Климатограммы</a:t>
            </a:r>
            <a:r>
              <a:rPr lang="ru-RU" b="1" dirty="0" smtClean="0">
                <a:solidFill>
                  <a:srgbClr val="002060"/>
                </a:solidFill>
              </a:rPr>
              <a:t> умеренного пояса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Объект 12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14" b="2543"/>
          <a:stretch/>
        </p:blipFill>
        <p:spPr bwMode="auto">
          <a:xfrm>
            <a:off x="614742" y="1417638"/>
            <a:ext cx="7914515" cy="51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2380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0788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1. Какой </a:t>
            </a:r>
            <a:r>
              <a:rPr lang="ru-RU" sz="2000">
                <a:solidFill>
                  <a:srgbClr val="000000"/>
                </a:solidFill>
                <a:latin typeface="Verdana" panose="020B0604030504040204" pitchFamily="34" charset="0"/>
              </a:rPr>
              <a:t>из </a:t>
            </a:r>
            <a:r>
              <a:rPr lang="ru-RU" sz="2000" smtClean="0">
                <a:solidFill>
                  <a:srgbClr val="000000"/>
                </a:solidFill>
                <a:latin typeface="Verdana" panose="020B0604030504040204" pitchFamily="34" charset="0"/>
              </a:rPr>
              <a:t>перечисленных городов России расположен </a:t>
            </a:r>
            <a:r>
              <a:rPr lang="ru-RU" sz="2000">
                <a:solidFill>
                  <a:srgbClr val="000000"/>
                </a:solidFill>
                <a:latin typeface="Verdana" panose="020B0604030504040204" pitchFamily="34" charset="0"/>
              </a:rPr>
              <a:t>в </a:t>
            </a:r>
            <a:r>
              <a:rPr lang="ru-RU" sz="2000" smtClean="0">
                <a:solidFill>
                  <a:srgbClr val="000000"/>
                </a:solidFill>
                <a:latin typeface="Verdana" panose="020B0604030504040204" pitchFamily="34" charset="0"/>
              </a:rPr>
              <a:t>области муссонного климата умеренного климатического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пояса?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1) Калининград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2) Владивосток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3) Мурманск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4) Астрахань</a:t>
            </a:r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0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Тест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34272" y="70788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2.Укажите главные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климатообразующие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факторы:</a:t>
            </a:r>
            <a:endParaRPr 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вулканизм и землетрясения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приливы и отливы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географическая долгота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особенности рельефа суши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удалённость от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океана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Деятельность человека</a:t>
            </a:r>
            <a:endParaRPr 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408" y="4149080"/>
            <a:ext cx="8586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Выберите субъект Российской Федерации, в пределах которого имеются территории с субтропическим климатом:</a:t>
            </a:r>
          </a:p>
          <a:p>
            <a:endParaRPr 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А) Ростовская область; Б) Краснодарский край; В) Астраханская область; Г) Ставропольский край.</a:t>
            </a:r>
          </a:p>
        </p:txBody>
      </p:sp>
    </p:spTree>
    <p:extLst>
      <p:ext uri="{BB962C8B-B14F-4D97-AF65-F5344CB8AC3E}">
        <p14:creationId xmlns:p14="http://schemas.microsoft.com/office/powerpoint/2010/main" xmlns="" val="617139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7450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Ответы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0788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</a:rPr>
              <a:t>1.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Какой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из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перечисленных городов России расположен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в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области муссонного климата умеренного климатического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пояса?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1) Калининград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2) Владивосток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3) Мурманск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</a:rPr>
              <a:t>4) Астрахань</a:t>
            </a:r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34272" y="70788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2.Укажите главные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климатообразующие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факторы:</a:t>
            </a:r>
            <a:endParaRPr 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вулканизм и землетрясения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приливы и отливы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географическая долгота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особенности рельефа суши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удалённость от </a:t>
            </a:r>
            <a:r>
              <a:rPr lang="ru-RU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океана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Деятельность человека</a:t>
            </a:r>
            <a:endParaRPr 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8456" y="4077072"/>
            <a:ext cx="7722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Выберите субъект Российской Федерации, в пределах которого имеются территории с субтропическим климатом:</a:t>
            </a:r>
          </a:p>
          <a:p>
            <a:endParaRPr 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А) Ростовская область; </a:t>
            </a:r>
            <a:r>
              <a:rPr lang="ru-RU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</a:t>
            </a: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Краснодарский край; 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В) Астраханская область; Г) Ставропольский край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04462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828600" y="-138502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</a:t>
            </a:r>
            <a:r>
              <a:rPr lang="ru-RU" sz="4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адания</a:t>
            </a:r>
            <a:endParaRPr lang="ru-RU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58" y="3573016"/>
            <a:ext cx="605271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fontAlgn="base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Задание2. На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рисунке показаны </a:t>
            </a:r>
            <a:r>
              <a:rPr lang="ru-RU" dirty="0" err="1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климатограммы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составленные 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городов </a:t>
            </a:r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и Z,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расположенных 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Европе примерно 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одинаковой широте 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 на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одинаковой высоте 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над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уровнем 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моря.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Определите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какой из этих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городов расположен восточнее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fontAlgn="base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обоснования Вашего ответа приведите 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два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довода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0000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569384"/>
            <a:ext cx="5276850" cy="310451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Прямоугольник 6"/>
          <p:cNvSpPr/>
          <p:nvPr/>
        </p:nvSpPr>
        <p:spPr>
          <a:xfrm>
            <a:off x="5680960" y="22527"/>
            <a:ext cx="3436387" cy="378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Задание 1. Как 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</a:rPr>
              <a:t>называется область высокого атмосферного давления, с формированием которой в зимний период во многих городах Сибири связана сухая морозная погода и инверсия температуры в приземном слое?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1382" y="3944852"/>
            <a:ext cx="3095965" cy="23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741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25144"/>
            <a:ext cx="8640960" cy="2018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335"/>
              </a:spcBef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335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Задание 2. </a:t>
            </a:r>
            <a:r>
              <a:rPr lang="ru-RU" sz="2400" b="1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Восточнее расположен </a:t>
            </a:r>
            <a:r>
              <a:rPr lang="ru-RU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город Х, т.к.</a:t>
            </a:r>
            <a:endParaRPr lang="ru-RU" sz="2400" b="1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335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1) в </a:t>
            </a:r>
            <a:r>
              <a:rPr lang="ru-RU" sz="2400" b="1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городе </a:t>
            </a:r>
            <a:r>
              <a:rPr lang="ru-RU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Х </a:t>
            </a:r>
            <a:r>
              <a:rPr lang="ru-RU" sz="2400" b="1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выпадает меньше атмосферных осадков</a:t>
            </a:r>
            <a:r>
              <a:rPr lang="ru-RU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335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2) в </a:t>
            </a:r>
            <a:r>
              <a:rPr lang="ru-RU" sz="2400" b="1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городе </a:t>
            </a:r>
            <a:r>
              <a:rPr lang="ru-RU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Х более </a:t>
            </a:r>
            <a:r>
              <a:rPr lang="ru-RU" sz="2400" b="1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холодные </a:t>
            </a:r>
            <a:r>
              <a:rPr lang="ru-RU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зимы (</a:t>
            </a:r>
            <a:r>
              <a:rPr lang="ru-RU" sz="2400" b="1" dirty="0" smtClean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больше годовая амплитуда температур воздуха</a:t>
            </a:r>
            <a:r>
              <a:rPr lang="ru-RU" sz="2400" b="1" dirty="0">
                <a:solidFill>
                  <a:srgbClr val="00000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).</a:t>
            </a:r>
            <a:endParaRPr lang="ru-RU" sz="24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1663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ОТВЕТЫ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067" y="1128658"/>
            <a:ext cx="3502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Задание 1. Антициклон</a:t>
            </a:r>
            <a:endParaRPr lang="ru-RU" sz="2400" b="1" dirty="0"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908720"/>
            <a:ext cx="577437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06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3-640x5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19" y="478206"/>
            <a:ext cx="5616624" cy="3758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46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Циркуляция воздушных масс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3835" y="4365103"/>
            <a:ext cx="5180164" cy="24583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51245" y="1058697"/>
            <a:ext cx="34927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>
                <a:solidFill>
                  <a:srgbClr val="000000"/>
                </a:solidFill>
                <a:latin typeface="Arial"/>
                <a:cs typeface="Arial"/>
              </a:rPr>
              <a:t>Общая циркуляция </a:t>
            </a:r>
            <a:r>
              <a:rPr lang="ru-RU" sz="2000" b="1" kern="0" dirty="0" smtClean="0">
                <a:solidFill>
                  <a:srgbClr val="000000"/>
                </a:solidFill>
                <a:latin typeface="Arial"/>
                <a:cs typeface="Arial"/>
              </a:rPr>
              <a:t>атмосфер</a:t>
            </a:r>
            <a:r>
              <a:rPr lang="ru-RU" sz="2000" b="1" kern="0" dirty="0">
                <a:solidFill>
                  <a:srgbClr val="000000"/>
                </a:solidFill>
                <a:latin typeface="Arial"/>
                <a:cs typeface="Arial"/>
              </a:rPr>
              <a:t>ы</a:t>
            </a:r>
            <a:r>
              <a:rPr lang="ru-RU" sz="2000" b="1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2000" b="1" kern="0" dirty="0">
                <a:solidFill>
                  <a:srgbClr val="000000"/>
                </a:solidFill>
                <a:latin typeface="Arial"/>
                <a:cs typeface="Arial"/>
              </a:rPr>
              <a:t>- это планетарная система воздушных течений на земном шаре, которая способствует переносу тепла и влаги из одних районов в другие</a:t>
            </a:r>
            <a:r>
              <a:rPr lang="ru-RU" sz="2000" b="1" kern="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ru-RU" sz="2000" b="1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118789"/>
            <a:ext cx="382069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endParaRPr lang="ru-RU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Над поверхностью Земли формируются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AutoNum type="arabicParenR"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пояса низкого (Н) давления над ЭКВАТОРОМ и ПОЛЯРНЫМИ КРУГАМИ;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AutoNum type="arabicParenR"/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пояса высокого (В) давления над ТРОПИКАМИ и ПОЛЮСАМИ.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sz="14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Между поясами пониженного и повышенного давления возникают постоянные ветры.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64932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886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Зависимость климата от рельефа</a:t>
            </a:r>
            <a:endParaRPr lang="ru-RU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4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692696"/>
            <a:ext cx="6768752" cy="59489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4669"/>
            <a:ext cx="8983577" cy="566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Температура воздуха зависит от типа подстилающей поверхности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Глобус">
  <a:themeElements>
    <a:clrScheme name="Глобус 6">
      <a:dk1>
        <a:srgbClr val="5B7B65"/>
      </a:dk1>
      <a:lt1>
        <a:srgbClr val="FFFFFF"/>
      </a:lt1>
      <a:dk2>
        <a:srgbClr val="9ABE9D"/>
      </a:dk2>
      <a:lt2>
        <a:srgbClr val="336600"/>
      </a:lt2>
      <a:accent1>
        <a:srgbClr val="00CC66"/>
      </a:accent1>
      <a:accent2>
        <a:srgbClr val="4E7050"/>
      </a:accent2>
      <a:accent3>
        <a:srgbClr val="CADBCC"/>
      </a:accent3>
      <a:accent4>
        <a:srgbClr val="DADADA"/>
      </a:accent4>
      <a:accent5>
        <a:srgbClr val="AAE2B8"/>
      </a:accent5>
      <a:accent6>
        <a:srgbClr val="466548"/>
      </a:accent6>
      <a:hlink>
        <a:srgbClr val="FFFFCC"/>
      </a:hlink>
      <a:folHlink>
        <a:srgbClr val="9CE8A3"/>
      </a:folHlink>
    </a:clrScheme>
    <a:fontScheme name="Глобус">
      <a:majorFont>
        <a:latin typeface="Monotype Corsiva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лобус">
  <a:themeElements>
    <a:clrScheme name="Глобус 6">
      <a:dk1>
        <a:srgbClr val="5B7B65"/>
      </a:dk1>
      <a:lt1>
        <a:srgbClr val="FFFFFF"/>
      </a:lt1>
      <a:dk2>
        <a:srgbClr val="9ABE9D"/>
      </a:dk2>
      <a:lt2>
        <a:srgbClr val="336600"/>
      </a:lt2>
      <a:accent1>
        <a:srgbClr val="00CC66"/>
      </a:accent1>
      <a:accent2>
        <a:srgbClr val="4E7050"/>
      </a:accent2>
      <a:accent3>
        <a:srgbClr val="CADBCC"/>
      </a:accent3>
      <a:accent4>
        <a:srgbClr val="DADADA"/>
      </a:accent4>
      <a:accent5>
        <a:srgbClr val="AAE2B8"/>
      </a:accent5>
      <a:accent6>
        <a:srgbClr val="466548"/>
      </a:accent6>
      <a:hlink>
        <a:srgbClr val="FFFFCC"/>
      </a:hlink>
      <a:folHlink>
        <a:srgbClr val="9CE8A3"/>
      </a:folHlink>
    </a:clrScheme>
    <a:fontScheme name="Глобус">
      <a:majorFont>
        <a:latin typeface="Monotype Corsiva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Глобус">
  <a:themeElements>
    <a:clrScheme name="Глобус 6">
      <a:dk1>
        <a:srgbClr val="5B7B65"/>
      </a:dk1>
      <a:lt1>
        <a:srgbClr val="FFFFFF"/>
      </a:lt1>
      <a:dk2>
        <a:srgbClr val="9ABE9D"/>
      </a:dk2>
      <a:lt2>
        <a:srgbClr val="336600"/>
      </a:lt2>
      <a:accent1>
        <a:srgbClr val="00CC66"/>
      </a:accent1>
      <a:accent2>
        <a:srgbClr val="4E7050"/>
      </a:accent2>
      <a:accent3>
        <a:srgbClr val="CADBCC"/>
      </a:accent3>
      <a:accent4>
        <a:srgbClr val="DADADA"/>
      </a:accent4>
      <a:accent5>
        <a:srgbClr val="AAE2B8"/>
      </a:accent5>
      <a:accent6>
        <a:srgbClr val="466548"/>
      </a:accent6>
      <a:hlink>
        <a:srgbClr val="FFFFCC"/>
      </a:hlink>
      <a:folHlink>
        <a:srgbClr val="9CE8A3"/>
      </a:folHlink>
    </a:clrScheme>
    <a:fontScheme name="Глобус">
      <a:majorFont>
        <a:latin typeface="Monotype Corsiva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Глобус">
  <a:themeElements>
    <a:clrScheme name="Глобус 6">
      <a:dk1>
        <a:srgbClr val="5B7B65"/>
      </a:dk1>
      <a:lt1>
        <a:srgbClr val="FFFFFF"/>
      </a:lt1>
      <a:dk2>
        <a:srgbClr val="9ABE9D"/>
      </a:dk2>
      <a:lt2>
        <a:srgbClr val="336600"/>
      </a:lt2>
      <a:accent1>
        <a:srgbClr val="00CC66"/>
      </a:accent1>
      <a:accent2>
        <a:srgbClr val="4E7050"/>
      </a:accent2>
      <a:accent3>
        <a:srgbClr val="CADBCC"/>
      </a:accent3>
      <a:accent4>
        <a:srgbClr val="DADADA"/>
      </a:accent4>
      <a:accent5>
        <a:srgbClr val="AAE2B8"/>
      </a:accent5>
      <a:accent6>
        <a:srgbClr val="466548"/>
      </a:accent6>
      <a:hlink>
        <a:srgbClr val="FFFFCC"/>
      </a:hlink>
      <a:folHlink>
        <a:srgbClr val="9CE8A3"/>
      </a:folHlink>
    </a:clrScheme>
    <a:fontScheme name="Глобус">
      <a:majorFont>
        <a:latin typeface="Monotype Corsiva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Глобус">
  <a:themeElements>
    <a:clrScheme name="Глобус 6">
      <a:dk1>
        <a:srgbClr val="5B7B65"/>
      </a:dk1>
      <a:lt1>
        <a:srgbClr val="FFFFFF"/>
      </a:lt1>
      <a:dk2>
        <a:srgbClr val="9ABE9D"/>
      </a:dk2>
      <a:lt2>
        <a:srgbClr val="336600"/>
      </a:lt2>
      <a:accent1>
        <a:srgbClr val="00CC66"/>
      </a:accent1>
      <a:accent2>
        <a:srgbClr val="4E7050"/>
      </a:accent2>
      <a:accent3>
        <a:srgbClr val="CADBCC"/>
      </a:accent3>
      <a:accent4>
        <a:srgbClr val="DADADA"/>
      </a:accent4>
      <a:accent5>
        <a:srgbClr val="AAE2B8"/>
      </a:accent5>
      <a:accent6>
        <a:srgbClr val="466548"/>
      </a:accent6>
      <a:hlink>
        <a:srgbClr val="FFFFCC"/>
      </a:hlink>
      <a:folHlink>
        <a:srgbClr val="9CE8A3"/>
      </a:folHlink>
    </a:clrScheme>
    <a:fontScheme name="Глобус">
      <a:majorFont>
        <a:latin typeface="Monotype Corsiva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717</Words>
  <Application>Microsoft Office PowerPoint</Application>
  <PresentationFormat>Экран (4:3)</PresentationFormat>
  <Paragraphs>120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1_Глобус</vt:lpstr>
      <vt:lpstr>Глобус</vt:lpstr>
      <vt:lpstr>2_Глобус</vt:lpstr>
      <vt:lpstr>3_Глобус</vt:lpstr>
      <vt:lpstr>4_Глобус</vt:lpstr>
      <vt:lpstr>Климат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Распределение суши и моря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Следствия географического положения России</vt:lpstr>
      <vt:lpstr>Высота Солнца над горизонтом в день летнего солнцестояния : a – мыс Челюскинец; б- г. Краснодар. </vt:lpstr>
      <vt:lpstr>Слайд 23</vt:lpstr>
      <vt:lpstr>Слайд 24</vt:lpstr>
      <vt:lpstr>Слайд 25</vt:lpstr>
      <vt:lpstr>Степень дискомфорта в холодный период года ( по Н.Ф. Реймерсу) </vt:lpstr>
      <vt:lpstr>Слайд 27</vt:lpstr>
      <vt:lpstr>Воздушные массы</vt:lpstr>
      <vt:lpstr>Атмосферные фронты</vt:lpstr>
      <vt:lpstr>Слайд 30</vt:lpstr>
      <vt:lpstr>Слайд 31</vt:lpstr>
      <vt:lpstr>Влажность воздуха</vt:lpstr>
      <vt:lpstr>Атмосферные осадки</vt:lpstr>
      <vt:lpstr>Атмосферные осадки</vt:lpstr>
      <vt:lpstr>Слайд 35</vt:lpstr>
      <vt:lpstr>Коэффициент увлажнения и его географическое распределение</vt:lpstr>
      <vt:lpstr>Неблагоприятные климатические явления </vt:lpstr>
      <vt:lpstr>Климатограммы</vt:lpstr>
      <vt:lpstr>Слайд 39</vt:lpstr>
      <vt:lpstr>Слайд 40</vt:lpstr>
      <vt:lpstr>Определение типа климата по количеству осадков и режиму их выпадения</vt:lpstr>
      <vt:lpstr>Климатограммы умеренного пояса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Климат</dc:title>
  <dc:creator>User1</dc:creator>
  <cp:lastModifiedBy>Вероника</cp:lastModifiedBy>
  <cp:revision>41</cp:revision>
  <dcterms:created xsi:type="dcterms:W3CDTF">2018-12-12T16:21:44Z</dcterms:created>
  <dcterms:modified xsi:type="dcterms:W3CDTF">2018-12-17T12:23:32Z</dcterms:modified>
</cp:coreProperties>
</file>