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4" r:id="rId2"/>
    <p:sldId id="311" r:id="rId3"/>
    <p:sldId id="267" r:id="rId4"/>
    <p:sldId id="268" r:id="rId5"/>
    <p:sldId id="312" r:id="rId6"/>
    <p:sldId id="269" r:id="rId7"/>
    <p:sldId id="265" r:id="rId8"/>
    <p:sldId id="271" r:id="rId9"/>
    <p:sldId id="270" r:id="rId10"/>
    <p:sldId id="272" r:id="rId11"/>
    <p:sldId id="31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314" r:id="rId22"/>
    <p:sldId id="315" r:id="rId23"/>
    <p:sldId id="282" r:id="rId24"/>
    <p:sldId id="283" r:id="rId25"/>
    <p:sldId id="284" r:id="rId26"/>
    <p:sldId id="288" r:id="rId27"/>
    <p:sldId id="320" r:id="rId28"/>
    <p:sldId id="316" r:id="rId29"/>
    <p:sldId id="318" r:id="rId30"/>
    <p:sldId id="291" r:id="rId31"/>
    <p:sldId id="290" r:id="rId32"/>
    <p:sldId id="285" r:id="rId33"/>
    <p:sldId id="293" r:id="rId34"/>
    <p:sldId id="294" r:id="rId35"/>
    <p:sldId id="319" r:id="rId36"/>
    <p:sldId id="296" r:id="rId37"/>
    <p:sldId id="297" r:id="rId38"/>
    <p:sldId id="298" r:id="rId39"/>
    <p:sldId id="295" r:id="rId40"/>
    <p:sldId id="300" r:id="rId41"/>
    <p:sldId id="299" r:id="rId42"/>
    <p:sldId id="321" r:id="rId43"/>
    <p:sldId id="301" r:id="rId44"/>
    <p:sldId id="302" r:id="rId45"/>
    <p:sldId id="304" r:id="rId46"/>
    <p:sldId id="322" r:id="rId47"/>
    <p:sldId id="305" r:id="rId48"/>
    <p:sldId id="306" r:id="rId49"/>
    <p:sldId id="307" r:id="rId50"/>
    <p:sldId id="308" r:id="rId51"/>
    <p:sldId id="309" r:id="rId52"/>
    <p:sldId id="310" r:id="rId53"/>
    <p:sldId id="258" r:id="rId54"/>
    <p:sldId id="325" r:id="rId55"/>
    <p:sldId id="324" r:id="rId56"/>
    <p:sldId id="327" r:id="rId57"/>
    <p:sldId id="329" r:id="rId58"/>
    <p:sldId id="328" r:id="rId59"/>
    <p:sldId id="326" r:id="rId60"/>
    <p:sldId id="323" r:id="rId61"/>
    <p:sldId id="332" r:id="rId62"/>
    <p:sldId id="331" r:id="rId63"/>
    <p:sldId id="333" r:id="rId64"/>
    <p:sldId id="330" r:id="rId65"/>
    <p:sldId id="33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A3CF-95AB-40A0-860D-28DC7398EC4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5B7F-B830-4D5C-B795-8BE07B8E0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415E6-EBCB-4E5B-B236-0FC3BFE357F1}" type="slidenum">
              <a:rPr lang="ru-RU"/>
              <a:pPr/>
              <a:t>24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61745-37EF-46CD-BC2A-BEB1C06E6512}" type="slidenum">
              <a:rPr lang="ru-RU"/>
              <a:pPr/>
              <a:t>25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86AE1-1E65-4AF8-A4B7-50D9D5FE728E}" type="slidenum">
              <a:rPr lang="ru-RU"/>
              <a:pPr/>
              <a:t>26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DAE7F-DAEB-4319-A2E2-F54A833F31E9}" type="slidenum">
              <a:rPr lang="ru-RU"/>
              <a:pPr/>
              <a:t>31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12D0-6978-4BB3-94DC-98364340304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FBCD-CE10-4096-99D6-08C9944D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Tata\(d)%20movi\!!!Festival\__Temp\624768\&#1055;&#1088;&#1077;&#1079;&#1077;&#1085;&#1090;&#1072;&#1094;&#1080;&#1103;,%20ppt\3175.AVI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548680"/>
            <a:ext cx="6944816" cy="2270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Советская культура </a:t>
            </a:r>
            <a:r>
              <a:rPr lang="ru-RU" sz="3600" b="1" dirty="0">
                <a:solidFill>
                  <a:srgbClr val="FF0000"/>
                </a:solidFill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</a:rPr>
              <a:t>годы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Великой Отечественной войны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ÐÐ°ÑÑÐ¸Ð½ÐºÐ¸ Ð¿Ð¾ Ð·Ð°Ð¿ÑÐ¾ÑÑ ÐºÑÐ»ÑÑÑÑÐ° Ð² Ð³Ð¾Ð´Ñ Ð²Ð¾Ð¹Ð½Ñ 1941-45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4932896" cy="35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_98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58451" cy="5724873"/>
          </a:xfrm>
          <a:prstGeom prst="rect">
            <a:avLst/>
          </a:prstGeom>
          <a:noFill/>
        </p:spPr>
      </p:pic>
      <p:pic>
        <p:nvPicPr>
          <p:cNvPr id="28681" name="Picture 9" descr="c_9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42683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Мастерская «Окна ТАСС»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Всего за годы войны было выпущено свыше 1200 «Окон ТАСС», которые распространялись и за рубежом - в США, Швеции, Индии и других странах. </a:t>
            </a:r>
          </a:p>
          <a:p>
            <a:r>
              <a:rPr lang="ru-RU" dirty="0"/>
              <a:t>Содержание «Окон ТАСС» было разнообразным: информация о последних событиях на фронте; призывы к бдительности; к укреплению единства фронта и тыла; сатирические памфлеты на врага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570186"/>
          </a:xfrm>
        </p:spPr>
        <p:txBody>
          <a:bodyPr>
            <a:normAutofit fontScale="90000"/>
          </a:bodyPr>
          <a:lstStyle/>
          <a:p>
            <a:r>
              <a:rPr lang="ru-RU" sz="2000" b="1" dirty="0" err="1"/>
              <a:t>Кукрыниксы</a:t>
            </a:r>
            <a:r>
              <a:rPr lang="ru-RU" sz="2000" dirty="0"/>
              <a:t> — творческий коллектив советских художников-графиков и живописцев, в который входили действительные члены АХ СССР, народные художники СССР , Герои Социалистического Труда Михаил Васильевич </a:t>
            </a:r>
            <a:r>
              <a:rPr lang="ru-RU" sz="2000" b="1" dirty="0"/>
              <a:t>Ку</a:t>
            </a:r>
            <a:r>
              <a:rPr lang="ru-RU" sz="2000" dirty="0"/>
              <a:t>приянов , Порфирий Никитич </a:t>
            </a:r>
            <a:r>
              <a:rPr lang="ru-RU" sz="2000" b="1" dirty="0"/>
              <a:t>Кры</a:t>
            </a:r>
            <a:r>
              <a:rPr lang="ru-RU" sz="2000" dirty="0"/>
              <a:t>лов и </a:t>
            </a:r>
            <a:r>
              <a:rPr lang="ru-RU" sz="2000" b="1" dirty="0"/>
              <a:t>Н</a:t>
            </a:r>
            <a:r>
              <a:rPr lang="ru-RU" sz="2000" dirty="0"/>
              <a:t>иколай Александрович </a:t>
            </a:r>
            <a:r>
              <a:rPr lang="ru-RU" sz="2000" b="1" dirty="0"/>
              <a:t>С</a:t>
            </a:r>
            <a:r>
              <a:rPr lang="ru-RU" sz="2000" dirty="0"/>
              <a:t>околов.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1268" name="Picture 4" descr="post-1183119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272808" cy="4548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810000" cy="5676900"/>
          </a:xfrm>
          <a:prstGeom prst="rect">
            <a:avLst/>
          </a:prstGeom>
          <a:noFill/>
        </p:spPr>
      </p:pic>
      <p:pic>
        <p:nvPicPr>
          <p:cNvPr id="13317" name="Picture 5" descr="3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696744" cy="653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02128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Кукрыниксы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Таня.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x1-ta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16824" cy="5809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5877272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Кукрыниксы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Бегство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фашистов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Новгорода. 1944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0017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480720" cy="558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5805264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Кукрыниксы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Конец. 1944</a:t>
            </a:r>
          </a:p>
        </p:txBody>
      </p:sp>
      <p:pic>
        <p:nvPicPr>
          <p:cNvPr id="21510" name="Picture 6" descr="31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056784" cy="538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5877272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Дейнека А.А. Оборона Севастополя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3" name="Picture 5" descr="s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1542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5892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Дейнека А.А. Окраины Москвы. Ноябрь 1941 года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5" descr="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60840" cy="531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Достоянием массовой аудитории стало </a:t>
            </a:r>
            <a:r>
              <a:rPr lang="ru-RU" b="1" dirty="0"/>
              <a:t>искусство плаката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Плакаты </a:t>
            </a:r>
            <a:r>
              <a:rPr lang="ru-RU" dirty="0"/>
              <a:t>периода 1941–1945 годов подразделяется на две большие группы:</a:t>
            </a:r>
          </a:p>
          <a:p>
            <a:pPr lvl="0"/>
            <a:r>
              <a:rPr lang="ru-RU" dirty="0"/>
              <a:t>плакат героический</a:t>
            </a:r>
          </a:p>
          <a:p>
            <a:pPr lvl="0"/>
            <a:r>
              <a:rPr lang="ru-RU" dirty="0"/>
              <a:t>плакат </a:t>
            </a:r>
            <a:r>
              <a:rPr lang="ru-RU" dirty="0" smtClean="0"/>
              <a:t>сатирический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589240"/>
            <a:ext cx="8458200" cy="850106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К.Ф. Парад на Красной площади в Москве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 ноября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1941 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6" descr="k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6984776" cy="490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33256"/>
            <a:ext cx="7200800" cy="5760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Пластов А.А. Фашист пролетел. 1942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rsu.edu.ru/wp-content/uploads/e-learning/History_of_Art/Pictures/imgs/new/plastov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5669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Герасимов С. Мать партизана. 1943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ÐÐ¿Ð¸ÑÐ°Ð½Ð¸Ðµ ÐºÐ°ÑÑÐ¸Ð½Ñ Ð¡ÐµÑÐ³ÐµÑ ÐÐµÑÐ°ÑÐ¸Ð¼Ð¾Ð²Ð° Â«ÐÐ°ÑÑ Ð¿Ð°ÑÑÐ¸Ð·Ð°Ð½Ð°Â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69127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Картинка 8 из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6216">
            <a:off x="2541762" y="461027"/>
            <a:ext cx="2779713" cy="3886200"/>
          </a:xfrm>
          <a:prstGeom prst="rect">
            <a:avLst/>
          </a:prstGeom>
          <a:noFill/>
        </p:spPr>
      </p:pic>
      <p:pic>
        <p:nvPicPr>
          <p:cNvPr id="4" name="Рисунок 3" descr="ÐÐ°ÑÑÐ¸Ð½ÐºÐ¸ Ð¿Ð¾ Ð·Ð°Ð¿ÑÐ¾ÑÑ Ð¼Ð°ÑÐº ÑÐ°Ð¼Ð¾Ð¹Ð»Ð¾Ð²Ð¸Ñ Ð»Ð¸ÑÑÐ½ÑÐºÐ¸Ð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2235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96136" y="3717032"/>
            <a:ext cx="3106688" cy="4369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Марк Лисянский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842" name="Picture 2" descr="ÐÐ°ÑÑÐ¸Ð½ÐºÐ¸ Ð¿Ð¾ Ð·Ð°Ð¿ÑÐ¾ÑÑ ÐÐ¸ÐºÐ¾Ð»Ð°Ñ ÐÑÐµÐµÐ²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2073830" cy="288032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5877272"/>
            <a:ext cx="3106688" cy="4369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Николай Асеев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645024"/>
            <a:ext cx="6477000" cy="29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Алексей Лебедев 1912 -1941</a:t>
            </a:r>
            <a:endParaRPr lang="ru-RU" sz="2000" dirty="0"/>
          </a:p>
          <a:p>
            <a:pPr algn="ctr">
              <a:buNone/>
            </a:pPr>
            <a:r>
              <a:rPr lang="ru-RU" sz="2000" dirty="0" smtClean="0"/>
              <a:t>Иван Рогов  1913 -</a:t>
            </a:r>
            <a:r>
              <a:rPr lang="ru-RU" sz="2000" dirty="0"/>
              <a:t>1942</a:t>
            </a:r>
          </a:p>
          <a:p>
            <a:pPr algn="ctr">
              <a:buNone/>
            </a:pPr>
            <a:r>
              <a:rPr lang="ru-RU" sz="2000" dirty="0"/>
              <a:t>Николай </a:t>
            </a:r>
            <a:r>
              <a:rPr lang="ru-RU" sz="2000" dirty="0" smtClean="0"/>
              <a:t>Майоров  1919 -1942</a:t>
            </a:r>
          </a:p>
          <a:p>
            <a:pPr algn="ctr">
              <a:buNone/>
            </a:pPr>
            <a:r>
              <a:rPr lang="ru-RU" sz="2000" dirty="0" smtClean="0"/>
              <a:t>Георгий Суворов  1919 -1944</a:t>
            </a:r>
          </a:p>
          <a:p>
            <a:pPr algn="ctr">
              <a:buNone/>
            </a:pPr>
            <a:r>
              <a:rPr lang="ru-RU" sz="2000" dirty="0" err="1" smtClean="0"/>
              <a:t>Фатых</a:t>
            </a:r>
            <a:r>
              <a:rPr lang="ru-RU" sz="2000" dirty="0" smtClean="0"/>
              <a:t> Карим  1909 -1945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764704"/>
            <a:ext cx="7992888" cy="24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/>
              <a:t>Около двух тысяч писателей ушли на фронт. </a:t>
            </a:r>
            <a:endParaRPr lang="ru-RU" sz="32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/>
              <a:t>Пятьсот </a:t>
            </a:r>
            <a:r>
              <a:rPr lang="ru-RU" sz="3200" dirty="0"/>
              <a:t>из них были награждены орденами и медалями. </a:t>
            </a:r>
            <a:endParaRPr lang="ru-RU" sz="32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/>
              <a:t>Восемнадцать </a:t>
            </a:r>
            <a:r>
              <a:rPr lang="ru-RU" sz="3200" dirty="0"/>
              <a:t>стали Героями Советского Союза. </a:t>
            </a:r>
            <a:endParaRPr lang="ru-RU" sz="32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/>
              <a:t>Более </a:t>
            </a:r>
            <a:r>
              <a:rPr lang="ru-RU" sz="3200" dirty="0"/>
              <a:t>четырехсот из них не вернулись.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15816" y="4581128"/>
            <a:ext cx="3962400" cy="1368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/>
              <a:t>Командир взвода бронебойщиков Георгий Суворов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погиб </a:t>
            </a:r>
            <a:r>
              <a:rPr lang="ru-RU" sz="2000" dirty="0"/>
              <a:t>13 февраля 1943 года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переправе через р. Нарву</a:t>
            </a:r>
          </a:p>
        </p:txBody>
      </p:sp>
      <p:pic>
        <p:nvPicPr>
          <p:cNvPr id="57349" name="Picture 5" descr="Суворов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445916" cy="3089579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Ð½Ð¸ÐºÐ¾Ð»Ð°Ð¹ Ð¼Ð°Ð¹Ð¾ÑÐ¾Ð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1968153" cy="3038426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35696" y="548680"/>
            <a:ext cx="39624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600" dirty="0" smtClean="0"/>
              <a:t>В октябре 1941 года на фронт уходит добровольцем в действующую армию Николай Майоров.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600" dirty="0" smtClean="0"/>
              <a:t>Он был политруком пулеметной роты 1106-го стрелкового полка 331-й дивизии, погиб на фронте.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32" y="4365104"/>
            <a:ext cx="4053136" cy="22231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«Сражаюсь, верую, люблю»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Э. Асадов</a:t>
            </a:r>
          </a:p>
        </p:txBody>
      </p:sp>
      <p:pic>
        <p:nvPicPr>
          <p:cNvPr id="59395" name="Picture 3" descr="Асадов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48472" cy="640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6237312"/>
            <a:ext cx="3106688" cy="43691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Алексей Сурков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33056"/>
            <a:ext cx="2530624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Борис Полевой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±Ð¾ÑÐ¸Ñ Ð¿Ð¾Ð»ÐµÐ²Ð¾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9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°Ð»ÐµÐºÑÐµÐ¹ ÑÑÑÐºÐ¾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188640"/>
            <a:ext cx="39091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Военными корреспондентами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были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Всеволод Витальевич Вишневский,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Борис Леонтьевич Горбатов,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Борис Николаевич Полевой,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Николай Семенович Тихонов,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Василий Семенович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Гроссман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Михаил Александрович Шолохов,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Алексей Александрович Сурков,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Аркадий Петрович Гайдар,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Сергей Владимирович Михалков и др.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ÐÐ°ÑÑÐ¸Ð½ÐºÐ¸ Ð¿Ð¾ Ð·Ð°Ð¿ÑÐ¾ÑÑ Ð±Ð¾ÑÐ¸Ñ Ð»ÐµÐ¾Ð½ÑÑÐµÐ²Ð¸Ñ Ð³Ð¾ÑÐ±Ð°ÑÐ¾Ð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20888"/>
            <a:ext cx="2538786" cy="33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805264"/>
            <a:ext cx="3106688" cy="4369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Борис Горбатов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2" name="Rectangle 8"/>
          <p:cNvSpPr>
            <a:spLocks noGrp="1" noChangeArrowheads="1"/>
          </p:cNvSpPr>
          <p:nvPr>
            <p:ph type="title"/>
          </p:nvPr>
        </p:nvSpPr>
        <p:spPr>
          <a:xfrm>
            <a:off x="5076056" y="5661248"/>
            <a:ext cx="3837112" cy="85010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Александр Твардовский</a:t>
            </a:r>
          </a:p>
        </p:txBody>
      </p:sp>
      <p:pic>
        <p:nvPicPr>
          <p:cNvPr id="93189" name="Picture 5" descr="Картинка 16 из 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1"/>
            <a:ext cx="4608512" cy="6453133"/>
          </a:xfrm>
          <a:prstGeom prst="rect">
            <a:avLst/>
          </a:prstGeom>
          <a:noFill/>
        </p:spPr>
      </p:pic>
      <p:pic>
        <p:nvPicPr>
          <p:cNvPr id="93191" name="Picture 7" descr="Картинка 10 из 6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0543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Важное значение в годы войны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приобрела поэзия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«Священная война» В. И. Лебедева-Кумача, </a:t>
            </a:r>
          </a:p>
          <a:p>
            <a:pPr>
              <a:buNone/>
            </a:pPr>
            <a:r>
              <a:rPr lang="ru-RU" sz="2400" dirty="0" smtClean="0"/>
              <a:t>«В лесу прифронтовом» М. В. Исаковского,</a:t>
            </a:r>
          </a:p>
          <a:p>
            <a:pPr>
              <a:buNone/>
            </a:pPr>
            <a:r>
              <a:rPr lang="ru-RU" sz="2400" dirty="0" smtClean="0"/>
              <a:t>«Шумел сурово Брянский лес» А. В. Софронова </a:t>
            </a:r>
            <a:endParaRPr lang="ru-RU" sz="2400" dirty="0"/>
          </a:p>
        </p:txBody>
      </p:sp>
      <p:pic>
        <p:nvPicPr>
          <p:cNvPr id="4" name="Рисунок 3" descr="ÐÐ°ÑÑÐ¸Ð½ÐºÐ¸ Ð¿Ð¾ Ð·Ð°Ð¿ÑÐ¾ÑÑ 1941-19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81046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IMG_12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744416" cy="5671357"/>
          </a:xfrm>
          <a:prstGeom prst="rect">
            <a:avLst/>
          </a:prstGeom>
          <a:noFill/>
        </p:spPr>
      </p:pic>
      <p:pic>
        <p:nvPicPr>
          <p:cNvPr id="4" name="Picture 6" descr="74078764_3202685_088ecc2955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682751" cy="58589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165304"/>
            <a:ext cx="141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Мухин Б.</a:t>
            </a:r>
            <a:endParaRPr lang="ru-RU" sz="2400" dirty="0" err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6093296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 err="1">
                <a:latin typeface="Times New Roman" pitchFamily="18" charset="0"/>
                <a:ea typeface="+mj-ea"/>
                <a:cs typeface="Times New Roman" pitchFamily="18" charset="0"/>
              </a:rPr>
              <a:t>Кокорекин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А.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5517232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Невиданной популярностью пользовалась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лирика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К.М. Симонова</a:t>
            </a:r>
          </a:p>
        </p:txBody>
      </p:sp>
      <p:pic>
        <p:nvPicPr>
          <p:cNvPr id="67589" name="Picture 5" descr="Картинка 2 из 6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381375" cy="4800600"/>
          </a:xfrm>
          <a:prstGeom prst="rect">
            <a:avLst/>
          </a:prstGeom>
          <a:noFill/>
        </p:spPr>
      </p:pic>
      <p:pic>
        <p:nvPicPr>
          <p:cNvPr id="67592" name="Picture 8" descr="simon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290353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17232"/>
            <a:ext cx="3491880" cy="85010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Булат Окуджава</a:t>
            </a:r>
          </a:p>
        </p:txBody>
      </p:sp>
      <p:pic>
        <p:nvPicPr>
          <p:cNvPr id="65539" name="Picture 3" descr="Окудж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498" y="116632"/>
            <a:ext cx="5045894" cy="6192688"/>
          </a:xfrm>
          <a:prstGeom prst="rect">
            <a:avLst/>
          </a:prstGeom>
          <a:noFill/>
        </p:spPr>
      </p:pic>
      <p:pic>
        <p:nvPicPr>
          <p:cNvPr id="65540" name="Picture 4" descr="Окуджа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8640"/>
            <a:ext cx="3096344" cy="4210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5445224"/>
            <a:ext cx="3621088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Берггольц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Картинка 5 из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20480" cy="6394310"/>
          </a:xfrm>
          <a:prstGeom prst="rect">
            <a:avLst/>
          </a:prstGeom>
          <a:noFill/>
        </p:spPr>
      </p:pic>
      <p:pic>
        <p:nvPicPr>
          <p:cNvPr id="31752" name="Picture 8" descr="Картинка 7 из 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76650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Картинка 9 из 30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589787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645024"/>
            <a:ext cx="4464496" cy="25922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«Священная война»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стихи В.И. Лебедева-Кумача,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 А.В. Александрова. 1941 г.</a:t>
            </a:r>
          </a:p>
        </p:txBody>
      </p:sp>
      <p:pic>
        <p:nvPicPr>
          <p:cNvPr id="37899" name="Picture 11" descr="Картинка 5 из 15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903712" cy="3312368"/>
          </a:xfrm>
          <a:prstGeom prst="rect">
            <a:avLst/>
          </a:prstGeom>
          <a:noFill/>
        </p:spPr>
      </p:pic>
      <p:pic>
        <p:nvPicPr>
          <p:cNvPr id="4" name="Рисунок 3" descr="ÐÐ°ÑÑÐ¸Ð½ÐºÐ¸ Ð¿Ð¾ Ð·Ð°Ð¿ÑÐ¾ÑÑ Ð¿ÐµÑÐ²ÑÐµ Ð´Ð½Ð¸ Ð²ÐµÐ»Ð¸ÐºÐ¾Ð¹ Ð¾ÑÐµÑÐµÑÑÐ²ÐµÐ½Ð½Ð¾Ð¹ Ð²Ð¾Ð¹Ð½Ñ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9685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Золотой фонд советской песенной культуры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Песня смелых» В. Белого (текст А. Суркова),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Ой туманы мои, </a:t>
            </a:r>
            <a:r>
              <a:rPr lang="ru-RU" dirty="0" err="1"/>
              <a:t>растуманы</a:t>
            </a:r>
            <a:r>
              <a:rPr lang="ru-RU" dirty="0"/>
              <a:t>» В. Захарова (текст М. Исаковского),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Шумел сурово брянский лес» С. </a:t>
            </a:r>
            <a:r>
              <a:rPr lang="ru-RU" dirty="0" err="1"/>
              <a:t>Каца</a:t>
            </a:r>
            <a:r>
              <a:rPr lang="ru-RU" dirty="0"/>
              <a:t> (текст А. Софронова),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Песня о Днепре» М. Фрадкина (текст Е. </a:t>
            </a:r>
            <a:r>
              <a:rPr lang="ru-RU" dirty="0" err="1"/>
              <a:t>Долматовского</a:t>
            </a:r>
            <a:r>
              <a:rPr lang="ru-RU" dirty="0"/>
              <a:t>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Заветный камень» (текст А. Жарова)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Песня защитников Москвы» Б. Мокроусова (текст А. Суркова),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Самовары-самопалы», «Вася-Василек», «Где орел раскинул крылья» А. Новикова (текст С. </a:t>
            </a:r>
            <a:r>
              <a:rPr lang="ru-RU" dirty="0" err="1"/>
              <a:t>Алымова</a:t>
            </a:r>
            <a:r>
              <a:rPr lang="ru-RU" dirty="0"/>
              <a:t>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В землянке» К. </a:t>
            </a:r>
            <a:r>
              <a:rPr lang="ru-RU" dirty="0" err="1"/>
              <a:t>Листова</a:t>
            </a:r>
            <a:r>
              <a:rPr lang="ru-RU" dirty="0"/>
              <a:t> (текст А. Суркова) и многие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66124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Лидия Русланова</a:t>
            </a:r>
          </a:p>
        </p:txBody>
      </p:sp>
      <p:pic>
        <p:nvPicPr>
          <p:cNvPr id="35845" name="Picture 5" descr="Картинка 15 из 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595688" cy="5257800"/>
          </a:xfrm>
          <a:prstGeom prst="rect">
            <a:avLst/>
          </a:prstGeom>
          <a:noFill/>
        </p:spPr>
      </p:pic>
      <p:pic>
        <p:nvPicPr>
          <p:cNvPr id="35847" name="Picture 7" descr="Картинка 18 из 9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Клавдия Шульженко</a:t>
            </a:r>
          </a:p>
        </p:txBody>
      </p:sp>
      <p:pic>
        <p:nvPicPr>
          <p:cNvPr id="38925" name="Picture 13" descr="Картинка 6 из 8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105400" cy="501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5805264"/>
            <a:ext cx="4032448" cy="7479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Леонид Утёсов</a:t>
            </a:r>
          </a:p>
        </p:txBody>
      </p:sp>
      <p:pic>
        <p:nvPicPr>
          <p:cNvPr id="40968" name="Picture 8" descr="caba1628c860d6d26131c34e2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576638" cy="4648200"/>
          </a:xfrm>
          <a:prstGeom prst="rect">
            <a:avLst/>
          </a:prstGeom>
          <a:noFill/>
        </p:spPr>
      </p:pic>
      <p:pic>
        <p:nvPicPr>
          <p:cNvPr id="40971" name="Picture 11" descr="Картинка 8 из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570" y="692696"/>
            <a:ext cx="511543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 августа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1942 г.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блокадном Ленинграде была исполнена Седьмая симфония Д.Д.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Шостаковича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ÐÐ°ÑÑÐ¸Ð½ÐºÐ¸ Ð¿Ð¾ Ð·Ð°Ð¿ÑÐ¾ÑÑ Ð±Ð»Ð¾ÐºÐ°Ð´Ð° Ð»ÐµÐ½Ð¸Ð½Ð³ÑÐ°Ð´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9685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±Ð»Ð¾ÐºÐ°Ð´Ð° Ð»ÐµÐ½Ð¸Ð½Ð³ÑÐ°Ð´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7079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36096" y="5661248"/>
            <a:ext cx="3462536" cy="648072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Тоидзе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И. 1941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6391" name="Picture 7" descr="1postedr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08512" cy="639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085184"/>
            <a:ext cx="8229600" cy="106613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Диктор Всесоюзного радио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Юрий Левитан</a:t>
            </a:r>
          </a:p>
        </p:txBody>
      </p:sp>
      <p:pic>
        <p:nvPicPr>
          <p:cNvPr id="86019" name="Picture 3" descr="Картинка 3 из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5"/>
            <a:ext cx="5328592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Картинка 13 из 4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181600" cy="362426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4077072"/>
            <a:ext cx="8229600" cy="207424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243 оператора-документалиста</a:t>
            </a: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отснято 5 </a:t>
            </a:r>
            <a:r>
              <a:rPr lang="ru-RU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метров пленки</a:t>
            </a: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выпущено 400 номеров «</a:t>
            </a:r>
            <a:r>
              <a:rPr lang="ru-RU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Союзкиножурнала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65 номеров киножурнала «Новости дня»</a:t>
            </a: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более 100 документальных картин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295232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Картинка 1 из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2520280" cy="391716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40152" y="3356992"/>
            <a:ext cx="295232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2467952" cy="3384376"/>
          </a:xfrm>
          <a:prstGeom prst="rect">
            <a:avLst/>
          </a:prstGeom>
          <a:noFill/>
        </p:spPr>
      </p:pic>
      <p:pic>
        <p:nvPicPr>
          <p:cNvPr id="7" name="Рисунок 6" descr="http://tvkinoradio.ru/upload/ckeditor/article/images/01%20main%20%D0%B2%D0%BD%D1%83%D1%82%D1%80%D1%8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3948795" cy="262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9904" y="4589512"/>
            <a:ext cx="295232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Васильевич Ермолов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Григорий Васильевич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Гибер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3212976"/>
            <a:ext cx="30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Операторы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Микоша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Рымарев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дни обороны Севастополя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 фронтовой кинооператор</a:t>
            </a:r>
          </a:p>
        </p:txBody>
      </p:sp>
      <p:pic>
        <p:nvPicPr>
          <p:cNvPr id="73733" name="Picture 5" descr="Картинка 1 из 6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57500" cy="4114800"/>
          </a:xfrm>
          <a:prstGeom prst="rect">
            <a:avLst/>
          </a:prstGeom>
          <a:noFill/>
        </p:spPr>
      </p:pic>
      <p:pic>
        <p:nvPicPr>
          <p:cNvPr id="73735" name="Picture 7" descr="Картинка 9 из 6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953000" cy="368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Картинка 32 из 6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47700"/>
            <a:ext cx="7124700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317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9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76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ÐÐ°ÑÑÐ¸Ð½ÐºÐ¸ Ð¿Ð¾ Ð·Ð°Ð¿ÑÐ¾ÑÑ ÑÐ²Ð¸Ð½Ð°ÑÐºÐ° Ð¸ Ð¿Ð°ÑÑÑÑ Ð°ÐºÑÐµÑÑ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086550" cy="31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ÑÐ²Ð¸Ð½Ð°ÑÐºÐ° Ð¸ Ð¿Ð°ÑÑÑÑ Ð°ÐºÑÐµÑÑ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3790612" cy="20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ÑÐ²Ð¸Ð½Ð°ÑÐºÐ° Ð¸ Ð¿Ð°ÑÑÑÑ Ð°ÐºÑÐµÑÑ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4043531" cy="227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¼Ð°ÑÐµÐ½ÑÐºÐ° Ð°ÐºÑÐµÑÑ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04864"/>
            <a:ext cx="2860040" cy="42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355976" y="5373216"/>
            <a:ext cx="434116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Фильм «Секретарь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райкома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Режиссёр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Пырьев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7" name="Picture 5" descr="Секретарь райк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012646" cy="5616624"/>
          </a:xfrm>
          <a:prstGeom prst="rect">
            <a:avLst/>
          </a:prstGeom>
          <a:noFill/>
        </p:spPr>
      </p:pic>
      <p:pic>
        <p:nvPicPr>
          <p:cNvPr id="100358" name="Picture 6" descr="Секр райк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521200" cy="359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530120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Фильм «Она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защищает Родину».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Режиссёр Ф.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Эрмлер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05" name="Picture 5" descr="она защища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79725" cy="4114800"/>
          </a:xfrm>
          <a:prstGeom prst="rect">
            <a:avLst/>
          </a:prstGeom>
          <a:noFill/>
        </p:spPr>
      </p:pic>
      <p:pic>
        <p:nvPicPr>
          <p:cNvPr id="102406" name="Picture 6" descr="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124450" cy="35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Зо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238500" cy="5086350"/>
          </a:xfrm>
          <a:prstGeom prst="rect">
            <a:avLst/>
          </a:prstGeom>
          <a:noFill/>
        </p:spPr>
      </p:pic>
      <p:pic>
        <p:nvPicPr>
          <p:cNvPr id="104453" name="Picture 5" descr="Нашеств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44646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837112" cy="92211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Корецкий В.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1942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8" descr="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4752528" cy="666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Пар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2921000" cy="5257800"/>
          </a:xfrm>
          <a:prstGeom prst="rect">
            <a:avLst/>
          </a:prstGeom>
          <a:noFill/>
        </p:spPr>
      </p:pic>
      <p:pic>
        <p:nvPicPr>
          <p:cNvPr id="105477" name="Picture 5" descr="фро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513" y="838200"/>
            <a:ext cx="386238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0_kutuzov_post1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419600" cy="3454400"/>
          </a:xfrm>
          <a:prstGeom prst="rect">
            <a:avLst/>
          </a:prstGeom>
          <a:noFill/>
        </p:spPr>
      </p:pic>
      <p:pic>
        <p:nvPicPr>
          <p:cNvPr id="106501" name="Picture 5" descr="6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533400"/>
            <a:ext cx="4227512" cy="613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Фильм «Александр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Невский», режиссёр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Эйзенштейн</a:t>
            </a:r>
          </a:p>
        </p:txBody>
      </p:sp>
      <p:pic>
        <p:nvPicPr>
          <p:cNvPr id="80901" name="Picture 5" descr="Картинка 8 из 1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272808" cy="549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140968"/>
            <a:ext cx="288032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Марина Ладынина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ÐÐ¾ÑÐ¸Ñ-ÐÐ½Ð´ÑÐµÐµÐ²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9040"/>
            <a:ext cx="1828800" cy="24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ÐÐ°ÑÑÐ¸Ð½ÐºÐ¸ Ð¿Ð¾ Ð·Ð°Ð¿ÑÐ¾ÑÑ Ð±Ð¾ÑÐ¸Ñ Ð½Ð¸ÐºÐ¾Ð»Ð°ÐµÐ²Ð¸Ñ ÑÐ¸ÑÐº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1973052" cy="280831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5949280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Борис Чирков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Ð£Ð¶Ð²Ð¸Ð¹Â ÐÐ°ÑÐ°Ð»ÑÑ ÐÐ¸ÑÐ°Ð¹Ð»Ð¾Ð²Ð½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19748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47864" y="476672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Наталья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Ужвий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ÐÐ°ÑÑÐ¸Ð½ÐºÐ¸ Ð¿Ð¾ Ð·Ð°Ð¿ÑÐ¾ÑÑ ÐÐ°ÑÐ¸Ð½Ð° ÐÐ»ÐµÐºÑÐµÐµÐ²Ð½Ð° ÐÐ°Ð´ÑÐ½Ð¸Ð½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95936" y="4293096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Борис Андреев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годы войны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сформировано </a:t>
            </a:r>
            <a:r>
              <a:rPr lang="ru-RU" dirty="0" smtClean="0"/>
              <a:t>около 400 театрально-концертных и цирковых бригад,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создано </a:t>
            </a:r>
            <a:r>
              <a:rPr lang="ru-RU" dirty="0" smtClean="0"/>
              <a:t>25 фронтовых театров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фронт выезжало 42 тыс. </a:t>
            </a:r>
            <a:r>
              <a:rPr lang="ru-RU" dirty="0" smtClean="0"/>
              <a:t>артистов</a:t>
            </a:r>
          </a:p>
          <a:p>
            <a:pPr>
              <a:buNone/>
            </a:pPr>
            <a:r>
              <a:rPr lang="ru-RU" dirty="0" smtClean="0"/>
              <a:t>дано </a:t>
            </a:r>
            <a:r>
              <a:rPr lang="ru-RU" dirty="0" smtClean="0"/>
              <a:t>1350 тыс. представлений,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том числе 437 тыс. непосредственно на </a:t>
            </a:r>
            <a:r>
              <a:rPr lang="ru-RU" dirty="0" smtClean="0"/>
              <a:t>передовой 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01008"/>
            <a:ext cx="3034680" cy="157504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Сцена из спектакля «Нашествие». 1943. Малый 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ÐÐ°ÑÑÐ¸Ð½ÐºÐ¸ Ð¿Ð¾ Ð·Ð°Ð¿ÑÐ¾ÑÑ Â«ÐÐ°ÑÐµÑÑÐ²Ð¸ÐµÂ» (1943 Ð³., ÑÐµÐ¶Ð¸ÑÑÐµÑ Ð. Ð¯. Ð¡ÑÐ´Ð°ÐºÐ¾Ð²),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ÑÐµÐ°ÑÑÐ° Ð¸Ð¼ÐµÐ½Ð¸ ÐÐ°ÑÑÐ°Ð½Ð³Ð¾Ð²Ð° Â«Ð¤ÑÐ¾Ð½ÑÂ» (19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833374" cy="318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68144" y="1628800"/>
            <a:ext cx="3034680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Сцена из спектакля «Фронт». 1942.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им. Вахтангова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Вклад науки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На </a:t>
            </a:r>
            <a:r>
              <a:rPr lang="ru-RU" dirty="0" smtClean="0"/>
              <a:t>восток были эвакуированы 76 научно-исследовательских институтов, в составе которых работали 118 академиков, 182 члена-корреспондента АН СССР, тысячи научных сотрудников. </a:t>
            </a:r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ÐºÑÑÑÐ°ÑÐ¾Ð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9679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2664296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Ферсман А.Е.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ÐÐ°ÑÑÐ¸Ð½ÐºÐ¸ Ð¿Ð¾ Ð·Ð°Ð¿ÑÐ¾ÑÑ Ð. Ð. Ð¤ÐµÑÑÐ¼Ð°Ð½Ñ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aul S Alexandroff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013176"/>
            <a:ext cx="266429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Александров П.А.</a:t>
            </a:r>
          </a:p>
        </p:txBody>
      </p:sp>
      <p:pic>
        <p:nvPicPr>
          <p:cNvPr id="7" name="Рисунок 6" descr="ÐÐ°ÑÑÐ¸Ð½ÐºÐ¸ Ð¿Ð¾ Ð·Ð°Ð¿ÑÐ¾ÑÑ Ð. Ð. ÐÐ°Ð¿Ð¸Ñ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2656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03848" y="2996952"/>
            <a:ext cx="266429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Капица П.Л.</a:t>
            </a:r>
          </a:p>
        </p:txBody>
      </p:sp>
      <p:pic>
        <p:nvPicPr>
          <p:cNvPr id="9" name="Рисунок 8" descr="Ð. Ð. ÐÐ°ÐµÐ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8640"/>
            <a:ext cx="2095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84168" y="2780928"/>
            <a:ext cx="266429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Гаев Б.А.</a:t>
            </a:r>
          </a:p>
        </p:txBody>
      </p:sp>
      <p:pic>
        <p:nvPicPr>
          <p:cNvPr id="11" name="Рисунок 10" descr="ÐÐ°ÑÑÐ¸Ð½ÐºÐ¸ Ð¿Ð¾ Ð·Ð°Ð¿ÑÐ¾ÑÑ ÐºÑÑÑÐ°ÑÐ¾Ð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45024"/>
            <a:ext cx="3821479" cy="21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508104" y="5877272"/>
            <a:ext cx="266429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Курчатов И.В.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Ученые-медики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949280"/>
            <a:ext cx="2098576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Бурденко Н.Н.</a:t>
            </a: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ÐÐ°ÑÑÐ¸Ð½ÐºÐ¸ Ð¿Ð¾ Ð·Ð°Ð¿ÑÐ¾ÑÑ Ð°ÐºÐ°Ð´ÐµÐ¼Ð¸Ðº Ð. Ð. ÐÑÑÐ´ÐµÐ½Ðº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284984"/>
            <a:ext cx="2592287" cy="2592288"/>
          </a:xfrm>
          <a:prstGeom prst="rect">
            <a:avLst/>
          </a:prstGeom>
          <a:noFill/>
        </p:spPr>
      </p:pic>
      <p:pic>
        <p:nvPicPr>
          <p:cNvPr id="5" name="Рисунок 4" descr="ÐÐ°ÑÑÐ¸Ð½ÐºÐ¸ Ð¿Ð¾ Ð·Ð°Ð¿ÑÐ¾ÑÑ Ð. Ð. ÐÐ°ÐºÑÐ»Ðµ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64088" y="1412776"/>
            <a:ext cx="209857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Бакулев А.Н.</a:t>
            </a:r>
          </a:p>
        </p:txBody>
      </p:sp>
      <p:pic>
        <p:nvPicPr>
          <p:cNvPr id="7" name="Рисунок 6" descr="ÐÐ°ÑÑÐ¸Ð½ÐºÐ¸ Ð¿Ð¾ Ð·Ð°Ð¿ÑÐ¾ÑÑ Ð° Ð² Ð²Ð¸ÑÐ½ÐµÐ²ÑÐºÐ¸Ð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1580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228184" y="2780928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Вишневский А.В.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Создатели </a:t>
            </a:r>
            <a:r>
              <a:rPr lang="ru-RU" sz="3200" dirty="0" smtClean="0"/>
              <a:t>оружия и военной </a:t>
            </a:r>
            <a:r>
              <a:rPr lang="ru-RU" sz="3200" dirty="0" smtClean="0"/>
              <a:t>техники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. Г. </a:t>
            </a:r>
            <a:r>
              <a:rPr lang="ru-RU" dirty="0" err="1" smtClean="0"/>
              <a:t>Грабин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И</a:t>
            </a:r>
            <a:r>
              <a:rPr lang="ru-RU" dirty="0" smtClean="0"/>
              <a:t>. И. </a:t>
            </a:r>
            <a:r>
              <a:rPr lang="ru-RU" dirty="0" smtClean="0"/>
              <a:t>Иванов, </a:t>
            </a:r>
          </a:p>
          <a:p>
            <a:r>
              <a:rPr lang="ru-RU" dirty="0" smtClean="0"/>
              <a:t>М</a:t>
            </a:r>
            <a:r>
              <a:rPr lang="ru-RU" dirty="0" smtClean="0"/>
              <a:t>. Я. </a:t>
            </a:r>
            <a:r>
              <a:rPr lang="ru-RU" dirty="0" err="1" smtClean="0"/>
              <a:t>Крупчатников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Ф</a:t>
            </a:r>
            <a:r>
              <a:rPr lang="ru-RU" dirty="0" smtClean="0"/>
              <a:t>. Ф. </a:t>
            </a:r>
            <a:r>
              <a:rPr lang="ru-RU" dirty="0" smtClean="0"/>
              <a:t>Петров, </a:t>
            </a:r>
          </a:p>
          <a:p>
            <a:r>
              <a:rPr lang="ru-RU" dirty="0" smtClean="0"/>
              <a:t>Б</a:t>
            </a:r>
            <a:r>
              <a:rPr lang="ru-RU" dirty="0" smtClean="0"/>
              <a:t>. И. </a:t>
            </a:r>
            <a:r>
              <a:rPr lang="ru-RU" dirty="0" err="1" smtClean="0"/>
              <a:t>Шавырин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Н. Е. </a:t>
            </a:r>
            <a:r>
              <a:rPr lang="ru-RU" dirty="0" smtClean="0"/>
              <a:t>Березин,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. В. </a:t>
            </a:r>
            <a:r>
              <a:rPr lang="ru-RU" dirty="0" smtClean="0"/>
              <a:t>Владимиров,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. А. </a:t>
            </a:r>
            <a:r>
              <a:rPr lang="ru-RU" dirty="0" smtClean="0"/>
              <a:t>Дегтярев,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. Г. </a:t>
            </a:r>
            <a:r>
              <a:rPr lang="ru-RU" dirty="0" smtClean="0"/>
              <a:t>Симонов, </a:t>
            </a:r>
          </a:p>
          <a:p>
            <a:r>
              <a:rPr lang="ru-RU" dirty="0" smtClean="0"/>
              <a:t>Ф</a:t>
            </a:r>
            <a:r>
              <a:rPr lang="ru-RU" dirty="0" smtClean="0"/>
              <a:t>. В. </a:t>
            </a:r>
            <a:r>
              <a:rPr lang="ru-RU" dirty="0" smtClean="0"/>
              <a:t>Токарев, 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 С. </a:t>
            </a:r>
            <a:r>
              <a:rPr lang="ru-RU" dirty="0" smtClean="0"/>
              <a:t>Шпагин, </a:t>
            </a:r>
          </a:p>
          <a:p>
            <a:r>
              <a:rPr lang="ru-RU" dirty="0" smtClean="0"/>
              <a:t>Б</a:t>
            </a:r>
            <a:r>
              <a:rPr lang="ru-RU" dirty="0" smtClean="0"/>
              <a:t>. Г. </a:t>
            </a:r>
            <a:r>
              <a:rPr lang="ru-RU" dirty="0" err="1" smtClean="0"/>
              <a:t>Шпитальный</a:t>
            </a:r>
            <a:r>
              <a:rPr lang="ru-RU" dirty="0" smtClean="0"/>
              <a:t> и др.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poster-194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6632"/>
            <a:ext cx="3825553" cy="56358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89623" y="5877272"/>
            <a:ext cx="150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В. Иванов</a:t>
            </a:r>
          </a:p>
        </p:txBody>
      </p:sp>
      <p:pic>
        <p:nvPicPr>
          <p:cNvPr id="10" name="Picture 4" descr="0_17c9e_32fdfec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320480" cy="612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492896"/>
            <a:ext cx="397078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152-мм гаубица образца 1943 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ÐÐ°ÑÑÐ¸Ð½ÐºÐ¸ Ð¿Ð¾ Ð·Ð°Ð¿ÑÐ¾ÑÑ 152-Ð¼Ð¼ Ð³Ð°ÑÐ±Ð¸Ñ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152-Ð¼Ð¼ Ð³Ð°ÑÐ±Ð¸Ñ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ÑÐ¾Ð²ÐµÑÑÐºÐ¸Ðµ ÑÐ°Ð½ÐºÐ¸ 1942-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4048" y="476672"/>
            <a:ext cx="2818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Танк Т-34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Самолетостроение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Авиаконструкторы 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. А. Архангельский, </a:t>
            </a:r>
            <a:r>
              <a:rPr lang="ru-RU" dirty="0" smtClean="0"/>
              <a:t>М</a:t>
            </a:r>
            <a:r>
              <a:rPr lang="ru-RU" dirty="0" smtClean="0"/>
              <a:t>. И. Гуревич,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. В. Ильюшин, </a:t>
            </a:r>
            <a:r>
              <a:rPr lang="ru-RU" dirty="0" smtClean="0"/>
              <a:t>С</a:t>
            </a:r>
            <a:r>
              <a:rPr lang="ru-RU" dirty="0" smtClean="0"/>
              <a:t>. А. Лавочкин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А. И. Микоян, </a:t>
            </a:r>
            <a:r>
              <a:rPr lang="ru-RU" dirty="0" smtClean="0"/>
              <a:t>В</a:t>
            </a:r>
            <a:r>
              <a:rPr lang="ru-RU" dirty="0" smtClean="0"/>
              <a:t>. М. Мясищев,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. М. </a:t>
            </a:r>
            <a:r>
              <a:rPr lang="ru-RU" dirty="0" err="1" smtClean="0"/>
              <a:t>Петляков</a:t>
            </a:r>
            <a:r>
              <a:rPr lang="ru-RU" dirty="0" smtClean="0"/>
              <a:t>, </a:t>
            </a:r>
            <a:r>
              <a:rPr lang="ru-RU" dirty="0" smtClean="0"/>
              <a:t>Н</a:t>
            </a:r>
            <a:r>
              <a:rPr lang="ru-RU" dirty="0" smtClean="0"/>
              <a:t>. Н. Поликарпов,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. О. Сухой, </a:t>
            </a:r>
            <a:r>
              <a:rPr lang="ru-RU" dirty="0" smtClean="0"/>
              <a:t>А</a:t>
            </a:r>
            <a:r>
              <a:rPr lang="ru-RU" dirty="0" smtClean="0"/>
              <a:t>. Н. Туполев,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. С. Яковлев,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создатели </a:t>
            </a:r>
            <a:r>
              <a:rPr lang="ru-RU" dirty="0" smtClean="0"/>
              <a:t>авиамоторов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. Я. Климов,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. А. Микулин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С. К. </a:t>
            </a:r>
            <a:r>
              <a:rPr lang="ru-RU" dirty="0" err="1" smtClean="0"/>
              <a:t>Туманский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А. Д. Швецов. </a:t>
            </a:r>
          </a:p>
          <a:p>
            <a:endParaRPr lang="ru-RU" dirty="0"/>
          </a:p>
        </p:txBody>
      </p:sp>
      <p:pic>
        <p:nvPicPr>
          <p:cNvPr id="4" name="Рисунок 3" descr="https://topwar.ru/uploads/posts/2012-09/1346973890_la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831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Штурмовик ИЛ-2</a:t>
            </a:r>
            <a:endParaRPr lang="ru-RU" sz="3200" dirty="0"/>
          </a:p>
        </p:txBody>
      </p:sp>
      <p:pic>
        <p:nvPicPr>
          <p:cNvPr id="4" name="Содержимое 3" descr="ÐÐ°ÑÑÐ¸Ð½ÐºÐ¸ Ð¿Ð¾ Ð·Ð°Ð¿ÑÐ¾ÑÑ ÑÑÑÑÐ¼Ð¾Ð²Ð¸Ðº Ð¸Ð»-2. Ð»ÐµÑÐ°ÑÑÐ¸Ð¹ ÑÐ°Ð½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4633"/>
            <a:ext cx="8229600" cy="419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/>
              <a:t>Во время войны были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разрушены </a:t>
            </a:r>
            <a:r>
              <a:rPr lang="ru-RU" dirty="0" smtClean="0"/>
              <a:t>84 тыс. школ, вузов, более 600 научно-исследовательских институтов, сотни лабораторий;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сожжены </a:t>
            </a:r>
            <a:r>
              <a:rPr lang="ru-RU" dirty="0" smtClean="0"/>
              <a:t>и разграблены 430 музеев, 44 тыс. дворцов культуры, библиотек, клубов,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сотни </a:t>
            </a:r>
            <a:r>
              <a:rPr lang="ru-RU" dirty="0" smtClean="0"/>
              <a:t>хранилищ исторических сокровищ русского, украинского, белорусского, литовского, латвийского, эстонского и других народов Советского Союза.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2530624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Павловск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´Ð¾Ð¼ â Ð¼ÑÐ·ÐµÐ¹ Ð.Ð. Ð¢Ð¾Ð»ÑÑÐ¾Ð³Ð¾ Ð² Ð¯ÑÐ½Ð¾Ð¹ ÐÐ¾Ð»ÑÐ½Ðµ 1942-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92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Ð¼ÐµÐ½ÐµÑ-ÐÐ¾Ð´Ð¾Ð»ÑÑÐºÐ¸Ð¹ - ÐÐ°Ð¼ÐµÐ½ÐµÑ-ÐÐ¾Ð´Ð¾Ð»ÑÑÐºÐ¸Ð¹. ÐÐ¾ÐºÐ·Ð°Ð», ÑÐ°Ð·ÑÑÑÐµÐ½Ð½ÑÐ¹ Ð²Ð¾ Ð²ÑÐµÐ¼Ñ ÐÐÐ Ð£ÐºÑÐ°Ð¸Ð½Ð° , Ð¥Ð¼ÐµÐ»ÑÐ½Ð¸ÑÐºÐ°Ñ Ð¾Ð±Ð»Ð°ÑÑÑ , ÐÐ°Ð¼ÐµÐ½ÐµÑ-ÐÐ¾Ð´Ð¾Ð»ÑÑÐºÐ¸Ð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3536222" cy="23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5733256"/>
            <a:ext cx="25306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Каменец-Подольский</a:t>
            </a:r>
          </a:p>
        </p:txBody>
      </p:sp>
      <p:pic>
        <p:nvPicPr>
          <p:cNvPr id="7" name="Рисунок 6" descr="ÐÐ°ÑÑÐ¸Ð½ÐºÐ¸ Ð¿Ð¾ Ð·Ð°Ð¿ÑÐ¾ÑÑ ÑÑÐ½Ð°Ñ Ð¿Ð¾Ð»ÑÐ½Ð° ÑÐ¾Ð»ÑÑÐ¾Ð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463432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228184" y="5589240"/>
            <a:ext cx="253062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Дом-музей Л.Н.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Толстого. </a:t>
            </a: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Ясная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Поляна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351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800" dirty="0"/>
          </a:p>
        </p:txBody>
      </p:sp>
      <p:pic>
        <p:nvPicPr>
          <p:cNvPr id="9221" name="Picture 5" descr="4769F05D8569-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84476" cy="5712634"/>
          </a:xfrm>
          <a:prstGeom prst="rect">
            <a:avLst/>
          </a:prstGeom>
          <a:noFill/>
        </p:spPr>
      </p:pic>
      <p:pic>
        <p:nvPicPr>
          <p:cNvPr id="9222" name="Picture 6" descr="7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7646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877272"/>
            <a:ext cx="8229600" cy="72278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 err="1">
                <a:latin typeface="Times New Roman" pitchFamily="18" charset="0"/>
                <a:ea typeface="+mj-ea"/>
                <a:cs typeface="Times New Roman" pitchFamily="18" charset="0"/>
              </a:rPr>
              <a:t>Шмаринов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Д.А. Раздавить фашистское чудовище. 1941 </a:t>
            </a:r>
          </a:p>
        </p:txBody>
      </p:sp>
      <p:pic>
        <p:nvPicPr>
          <p:cNvPr id="15365" name="Picture 5" descr="15%2003%201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32848" cy="5457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6165304"/>
            <a:ext cx="5381600" cy="4572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Борис Ефимов – мастер карикатуры</a:t>
            </a:r>
          </a:p>
        </p:txBody>
      </p:sp>
      <p:pic>
        <p:nvPicPr>
          <p:cNvPr id="26629" name="Picture 5" descr="Картинка 13 из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384376" cy="3221073"/>
          </a:xfrm>
          <a:prstGeom prst="rect">
            <a:avLst/>
          </a:prstGeom>
          <a:noFill/>
        </p:spPr>
      </p:pic>
      <p:pic>
        <p:nvPicPr>
          <p:cNvPr id="26634" name="Picture 10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07123" cy="594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940</Words>
  <Application>Microsoft Office PowerPoint</Application>
  <PresentationFormat>Экран (4:3)</PresentationFormat>
  <Paragraphs>150</Paragraphs>
  <Slides>65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Советская культура в годы  Великой Отечественной войны</vt:lpstr>
      <vt:lpstr>Слайд 2</vt:lpstr>
      <vt:lpstr>Слайд 3</vt:lpstr>
      <vt:lpstr>Слайд 4</vt:lpstr>
      <vt:lpstr>Корецкий В. 1942 г. </vt:lpstr>
      <vt:lpstr>Слайд 6</vt:lpstr>
      <vt:lpstr>Слайд 7</vt:lpstr>
      <vt:lpstr>Слайд 8</vt:lpstr>
      <vt:lpstr>Борис Ефимов – мастер карикатуры</vt:lpstr>
      <vt:lpstr>Слайд 10</vt:lpstr>
      <vt:lpstr>Мастерская «Окна ТАСС»</vt:lpstr>
      <vt:lpstr>Кукрыниксы — творческий коллектив советских художников-графиков и живописцев, в который входили действительные члены АХ СССР, народные художники СССР , Герои Социалистического Труда Михаил Васильевич Куприянов , Порфирий Никитич Крылов и Николай Александрович Соколов. </vt:lpstr>
      <vt:lpstr>Слайд 13</vt:lpstr>
      <vt:lpstr>Слайд 14</vt:lpstr>
      <vt:lpstr>Кукрыниксы. Таня. 1942</vt:lpstr>
      <vt:lpstr>Кукрыниксы. Бегство фашистов из Новгорода. 1944</vt:lpstr>
      <vt:lpstr>Кукрыниксы. Конец. 1944</vt:lpstr>
      <vt:lpstr>Дейнека А.А. Оборона Севастополя </vt:lpstr>
      <vt:lpstr>  Дейнека А.А. Окраины Москвы. Ноябрь 1941 года </vt:lpstr>
      <vt:lpstr>Юон  К.Ф. Парад на Красной площади в Москве  7 ноября 1941 г. </vt:lpstr>
      <vt:lpstr>Пластов А.А. Фашист пролетел. 1942</vt:lpstr>
      <vt:lpstr>Герасимов С. Мать партизана. 1943</vt:lpstr>
      <vt:lpstr>Слайд 23</vt:lpstr>
      <vt:lpstr>Слайд 24</vt:lpstr>
      <vt:lpstr>Слайд 25</vt:lpstr>
      <vt:lpstr>«Сражаюсь, верую, люблю» Э. Асадов</vt:lpstr>
      <vt:lpstr>Алексей Сурков</vt:lpstr>
      <vt:lpstr>Александр Твардовский</vt:lpstr>
      <vt:lpstr>Важное значение в годы войны  приобрела поэзия</vt:lpstr>
      <vt:lpstr>Невиданной популярностью пользовалась  лирика К.М. Симонова</vt:lpstr>
      <vt:lpstr>Булат Окуджава</vt:lpstr>
      <vt:lpstr>Ольга Берггольц</vt:lpstr>
      <vt:lpstr>Слайд 33</vt:lpstr>
      <vt:lpstr>«Священная война» стихи В.И. Лебедева-Кумача,  музыка А.В. Александрова. 1941 г.</vt:lpstr>
      <vt:lpstr>Золотой фонд советской песенной культуры </vt:lpstr>
      <vt:lpstr>Лидия Русланова</vt:lpstr>
      <vt:lpstr>Клавдия Шульженко</vt:lpstr>
      <vt:lpstr>Леонид Утёсов</vt:lpstr>
      <vt:lpstr>9 августа 1942 г. в блокадном Ленинграде была исполнена Седьмая симфония Д.Д. Шостаковича</vt:lpstr>
      <vt:lpstr>Диктор Всесоюзного радио  Юрий Левитан</vt:lpstr>
      <vt:lpstr>Слайд 41</vt:lpstr>
      <vt:lpstr> </vt:lpstr>
      <vt:lpstr>Роман Кармен –  фронтовой кинооператор</vt:lpstr>
      <vt:lpstr>Слайд 44</vt:lpstr>
      <vt:lpstr>Слайд 45</vt:lpstr>
      <vt:lpstr>Слайд 46</vt:lpstr>
      <vt:lpstr>Фильм «Секретарь райкома».  Режиссёр И. Пырьев</vt:lpstr>
      <vt:lpstr>Фильм «Она защищает Родину». Режиссёр Ф. Эрмлер </vt:lpstr>
      <vt:lpstr>Слайд 49</vt:lpstr>
      <vt:lpstr>Слайд 50</vt:lpstr>
      <vt:lpstr>Слайд 51</vt:lpstr>
      <vt:lpstr>Фильм «Александр Невский», режиссёр С. Эйзенштейн</vt:lpstr>
      <vt:lpstr>Марина Ладынина</vt:lpstr>
      <vt:lpstr>В годы войны</vt:lpstr>
      <vt:lpstr>Сцена из спектакля «Нашествие». 1943. Малый театр </vt:lpstr>
      <vt:lpstr>Вклад науки</vt:lpstr>
      <vt:lpstr>Ферсман А.Е.</vt:lpstr>
      <vt:lpstr>Ученые-медики</vt:lpstr>
      <vt:lpstr>Создатели оружия и военной техники</vt:lpstr>
      <vt:lpstr>152-мм гаубица образца 1943 г. </vt:lpstr>
      <vt:lpstr>Самолетостроение </vt:lpstr>
      <vt:lpstr>Штурмовик ИЛ-2</vt:lpstr>
      <vt:lpstr>Во время войны были </vt:lpstr>
      <vt:lpstr>Павловск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2018-12-12T18:31:52Z</dcterms:created>
  <dcterms:modified xsi:type="dcterms:W3CDTF">2018-12-14T10:33:03Z</dcterms:modified>
</cp:coreProperties>
</file>