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4"/>
  </p:notesMasterIdLst>
  <p:sldIdLst>
    <p:sldId id="277" r:id="rId2"/>
    <p:sldId id="261" r:id="rId3"/>
    <p:sldId id="262" r:id="rId4"/>
    <p:sldId id="258" r:id="rId5"/>
    <p:sldId id="260" r:id="rId6"/>
    <p:sldId id="265" r:id="rId7"/>
    <p:sldId id="266" r:id="rId8"/>
    <p:sldId id="268" r:id="rId9"/>
    <p:sldId id="271" r:id="rId10"/>
    <p:sldId id="272" r:id="rId11"/>
    <p:sldId id="269" r:id="rId12"/>
    <p:sldId id="273" r:id="rId13"/>
    <p:sldId id="274" r:id="rId14"/>
    <p:sldId id="276" r:id="rId15"/>
    <p:sldId id="270" r:id="rId16"/>
    <p:sldId id="275" r:id="rId17"/>
    <p:sldId id="278" r:id="rId18"/>
    <p:sldId id="279" r:id="rId19"/>
    <p:sldId id="280" r:id="rId20"/>
    <p:sldId id="281" r:id="rId21"/>
    <p:sldId id="282" r:id="rId22"/>
    <p:sldId id="283" r:id="rId23"/>
    <p:sldId id="285" r:id="rId24"/>
    <p:sldId id="286" r:id="rId25"/>
    <p:sldId id="287" r:id="rId26"/>
    <p:sldId id="288" r:id="rId27"/>
    <p:sldId id="289" r:id="rId28"/>
    <p:sldId id="290" r:id="rId29"/>
    <p:sldId id="292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CCFFCC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06/relationships/legacyDocTextInfo" Target="legacyDocTextInfo.bin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drawings/_rels/vmlDrawing2.vml.rels><?xml version="1.0" encoding="UTF-8" standalone="yes"?>
<Relationships xmlns="http://schemas.openxmlformats.org/package/2006/relationships"><Relationship Id="rId1" Type="http://schemas.microsoft.com/office/2006/relationships/legacyDiagramText" Target="legacyDiagramText4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7.bin"/><Relationship Id="rId2" Type="http://schemas.microsoft.com/office/2006/relationships/legacyDiagramText" Target="legacyDiagramText6.bin"/><Relationship Id="rId1" Type="http://schemas.microsoft.com/office/2006/relationships/legacyDiagramText" Target="legacyDiagramText5.bin"/><Relationship Id="rId5" Type="http://schemas.microsoft.com/office/2006/relationships/legacyDiagramText" Target="legacyDiagramText9.bin"/><Relationship Id="rId4" Type="http://schemas.microsoft.com/office/2006/relationships/legacyDiagramText" Target="legacyDiagramText8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7A934B68-DF30-4116-9B57-685BD4758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56D371-D34D-4302-8B2B-056A66A36E9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4781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CC3DDD7-3AD2-49B7-9D9D-EF517C55446E}" type="slidenum">
              <a:rPr lang="ru-RU" altLang="ru-RU" smtClean="0">
                <a:latin typeface="Arial" charset="0"/>
                <a:cs typeface="Arial" charset="0"/>
              </a:rPr>
              <a:pPr/>
              <a:t>21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3FA782-7E78-4114-881D-8A5BD4F525AB}" type="slidenum">
              <a:rPr lang="ru-RU" altLang="ru-RU" smtClean="0">
                <a:latin typeface="Arial" charset="0"/>
                <a:cs typeface="Arial" charset="0"/>
              </a:rPr>
              <a:pPr/>
              <a:t>22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612792E3-F487-499E-88C5-61D179A4E9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AD5E1-E9D5-4A47-A3A8-148229821A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BAD3E-3657-4129-9605-037C331E6C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86165-6588-45A6-B80F-701AA5B33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CAE61-1D26-457D-B52B-62FC4B8EA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95C20-2263-40F0-9ADD-22A9CCEC5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B5575AC-66D3-48A1-B6F3-07DAEFE95C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5F303079-2241-49E1-A502-6F01BECC9C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512941-968A-42B2-9A62-65BF51F2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B9851A-E1B7-4548-9FD0-C2CB278054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09FA9F9-7FF1-4993-8C3E-D2F337A444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D705EA-972D-454C-B0EF-6CA18DB444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34E15CBB-CD86-45DC-B927-DB8FC84515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55B099EC-F86E-4D8E-9654-F37634F704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855A0B-CA52-4444-A5D3-963550B3BA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755576" y="1196752"/>
            <a:ext cx="7704856" cy="2664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chemeClr val="accent5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Жизненные формы </a:t>
            </a:r>
            <a:r>
              <a:rPr lang="ru-RU" sz="3600" kern="10" dirty="0" smtClean="0">
                <a:ln w="9525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chemeClr val="accent5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растений </a:t>
            </a:r>
          </a:p>
          <a:p>
            <a:pPr algn="ctr"/>
            <a:endParaRPr lang="ru-RU" sz="3600" kern="10" dirty="0" smtClean="0">
              <a:ln w="9525">
                <a:solidFill>
                  <a:srgbClr val="339933"/>
                </a:solidFill>
                <a:round/>
                <a:headEnd/>
                <a:tailEnd/>
              </a:ln>
              <a:solidFill>
                <a:schemeClr val="accent5">
                  <a:lumMod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 dirty="0" smtClean="0">
                <a:ln w="9525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chemeClr val="accent5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Строение семян</a:t>
            </a:r>
          </a:p>
          <a:p>
            <a:pPr algn="ctr"/>
            <a:endParaRPr lang="ru-RU" sz="3600" kern="10" dirty="0" smtClean="0">
              <a:ln w="9525">
                <a:solidFill>
                  <a:srgbClr val="339933"/>
                </a:solidFill>
                <a:round/>
                <a:headEnd/>
                <a:tailEnd/>
              </a:ln>
              <a:solidFill>
                <a:schemeClr val="accent5">
                  <a:lumMod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kern="10" dirty="0" smtClean="0">
                <a:ln w="9525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chemeClr val="accent5">
                    <a:lumMod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Строение корня</a:t>
            </a:r>
            <a:endParaRPr lang="ru-RU" sz="3600" kern="10" dirty="0">
              <a:ln w="9525">
                <a:solidFill>
                  <a:srgbClr val="339933"/>
                </a:solidFill>
                <a:round/>
                <a:headEnd/>
                <a:tailEnd/>
              </a:ln>
              <a:solidFill>
                <a:schemeClr val="accent5">
                  <a:lumMod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2286000" y="5003322"/>
            <a:ext cx="6172200" cy="1371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Магистр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биологии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И.С. Федулова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640960" cy="2016224"/>
          </a:xfrm>
        </p:spPr>
        <p:txBody>
          <a:bodyPr>
            <a:noAutofit/>
          </a:bodyPr>
          <a:lstStyle/>
          <a:p>
            <a:pPr lvl="0" algn="ctr"/>
            <a:r>
              <a:rPr lang="ru-RU" sz="42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Особенности строения семян других однодольных и двудольных растений</a:t>
            </a:r>
            <a:r>
              <a:rPr lang="ru-RU" sz="42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/>
            </a:r>
            <a:br>
              <a:rPr lang="ru-RU" sz="42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</a:br>
            <a:endParaRPr lang="ru-RU" sz="42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4" name="Picture 3" descr="E:\Урок на 15 декабря\миндаль.jpg"/>
          <p:cNvPicPr>
            <a:picLocks noChangeAspect="1" noChangeArrowheads="1"/>
          </p:cNvPicPr>
          <p:nvPr/>
        </p:nvPicPr>
        <p:blipFill rotWithShape="1">
          <a:blip r:embed="rId2" cstate="email"/>
          <a:srcRect l="5654" r="-4685" b="18773"/>
          <a:stretch/>
        </p:blipFill>
        <p:spPr bwMode="auto">
          <a:xfrm>
            <a:off x="450761" y="2348880"/>
            <a:ext cx="3686630" cy="3661529"/>
          </a:xfrm>
          <a:prstGeom prst="rect">
            <a:avLst/>
          </a:prstGeom>
          <a:noFill/>
        </p:spPr>
      </p:pic>
      <p:pic>
        <p:nvPicPr>
          <p:cNvPr id="5" name="Picture 4" descr="E:\Урок на 15 декабря\частуха.jpg"/>
          <p:cNvPicPr>
            <a:picLocks noChangeAspect="1" noChangeArrowheads="1"/>
          </p:cNvPicPr>
          <p:nvPr/>
        </p:nvPicPr>
        <p:blipFill rotWithShape="1">
          <a:blip r:embed="rId3" cstate="email"/>
          <a:srcRect l="3848" r="4641" b="23014"/>
          <a:stretch/>
        </p:blipFill>
        <p:spPr bwMode="auto">
          <a:xfrm>
            <a:off x="4716016" y="2276872"/>
            <a:ext cx="3438660" cy="357483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99592" y="6010409"/>
            <a:ext cx="2409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Миндаль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24128" y="6010409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Частуха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70375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5" name="Organization Chart 7"/>
          <p:cNvGraphicFramePr>
            <a:graphicFrameLocks noGrp="1"/>
          </p:cNvGraphicFramePr>
          <p:nvPr>
            <p:ph type="dgm" idx="1"/>
          </p:nvPr>
        </p:nvGraphicFramePr>
        <p:xfrm>
          <a:off x="457200" y="152400"/>
          <a:ext cx="8229600" cy="4724400"/>
        </p:xfrm>
        <a:graphic>
          <a:graphicData uri="http://schemas.openxmlformats.org/drawingml/2006/compatibility">
            <com:legacyDrawing xmlns:com="http://schemas.openxmlformats.org/drawingml/2006/compatibility" spid="_x0000_s20482"/>
          </a:graphicData>
        </a:graphic>
      </p:graphicFrame>
      <p:pic>
        <p:nvPicPr>
          <p:cNvPr id="32787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029200"/>
            <a:ext cx="1295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9" name="Picture 21" descr="pho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5029200"/>
            <a:ext cx="15240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0" name="Picture 22" descr="5ybl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5029200"/>
            <a:ext cx="1371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1" name="Picture 23" descr="горо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96200" y="5029200"/>
            <a:ext cx="127317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2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5029200"/>
            <a:ext cx="1295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3" name="Picture 25" descr="кукуруза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00200" y="5029200"/>
            <a:ext cx="150495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327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7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 Black" pitchFamily="34" charset="0"/>
              </a:rPr>
              <a:t>Однодольные растения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/>
              <a:latin typeface="Arial Black" pitchFamily="34" charset="0"/>
            </a:endParaRPr>
          </a:p>
        </p:txBody>
      </p:sp>
      <p:pic>
        <p:nvPicPr>
          <p:cNvPr id="4" name="Рисунок 3" descr="P81311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4232653"/>
            <a:ext cx="3286148" cy="24646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715008" y="6000768"/>
            <a:ext cx="20217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Лилия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6" name="Рисунок 5" descr="ea2843a0cc6e2baec6aa235535d36ee1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1000108"/>
            <a:ext cx="4286280" cy="3196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715008" y="1000108"/>
            <a:ext cx="28119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Пшеница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8" name="Рисунок 7" descr="luk_repchatyj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142984"/>
            <a:ext cx="3429024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285984" y="1285860"/>
            <a:ext cx="12859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Лук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92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МОИ ФАЙЛЫ !!!\ИРА\ЗАНЯТИЯ по БИОЛОГИИ\ТЕСТЫ\Алисия\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128792" cy="5040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117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МОИ ФАЙЛЫ !!!\ИРА\ЗАНЯТИЯ по БИОЛОГИИ\ТЕСТЫ\Алисия\img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200800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117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Значение семян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914400"/>
          <a:ext cx="9144000" cy="7108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51027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Значение семян в природе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Значение семян в жизни человека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1500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1. Размножение растений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Пищевой продукт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А. Зерновые: пшеница,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</a:rPr>
                        <a:t> рис, кукуруза, гречиха и др.</a:t>
                      </a:r>
                    </a:p>
                  </a:txBody>
                  <a:tcPr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178400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2. Расселение растений</a:t>
                      </a:r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А. ветром</a:t>
                      </a:r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Б. водой</a:t>
                      </a:r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В. Животными</a:t>
                      </a:r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Г. </a:t>
                      </a:r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</a:rPr>
                        <a:t>Саморазбрасывание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Б. Бобовые: горох, фасоль, соя, бобы и др.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В. Масличные: подсолнечник, лен, хлопок, арахис и др.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3236"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Г. Тонизирующие: кофе, какао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0270"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Д. пряности: перец, тмин, ваниль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0270"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2. Материал для селекции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0270"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0270">
                <a:tc>
                  <a:txBody>
                    <a:bodyPr/>
                    <a:lstStyle/>
                    <a:p>
                      <a:endParaRPr lang="ru-RU" sz="24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226" y="0"/>
            <a:ext cx="7467600" cy="796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Выводы: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1520" y="908720"/>
            <a:ext cx="8572528" cy="80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1.Семя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состоит из: семенной кожуры, зародыша, и содержит запас питательного вещества.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251520" y="1844824"/>
            <a:ext cx="7572428" cy="94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latin typeface="+mn-lt"/>
              </a:rPr>
              <a:t>2.Зародыш – зачаток будущего растения. Он состоит из: зародышевых корешка, стебелька, почечки и семядоли.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31060" y="2928934"/>
            <a:ext cx="81439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latin typeface="+mn-lt"/>
              </a:rPr>
              <a:t> 3.Семядоли – это первые листья зародыша растения.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131060" y="3571876"/>
            <a:ext cx="835824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latin typeface="+mn-lt"/>
              </a:rPr>
              <a:t>   4.Растения, имеющие в зародыше семени одну        семядолю, называют однодольными – это пшеница, кукуруза, овес, лук и др.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131060" y="4857760"/>
            <a:ext cx="835824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latin typeface="+mn-lt"/>
              </a:rPr>
              <a:t>5.Растения, имеющие в зародыше семени две семядоли, называют двудольными – это фасоль, капуста, яблоня, горох и др.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790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  <p:bldP spid="7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МОИ ДОКУМЕНТЫ-2\картинки биология\растения\морфоллогия и внутреннее строение растений\органы цветковых растений 6 к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OS05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3"/>
            <a:ext cx="9144000" cy="693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2890838" cy="143192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 </a:t>
            </a:r>
            <a:endParaRPr lang="ru-RU" altLang="ru-RU" dirty="0" smtClean="0"/>
          </a:p>
        </p:txBody>
      </p:sp>
      <p:sp>
        <p:nvSpPr>
          <p:cNvPr id="31750" name="Rectangle 6"/>
          <p:cNvSpPr>
            <a:spLocks noRot="1" noChangeArrowheads="1"/>
          </p:cNvSpPr>
          <p:nvPr/>
        </p:nvSpPr>
        <p:spPr bwMode="auto">
          <a:xfrm>
            <a:off x="539750" y="765175"/>
            <a:ext cx="8135938" cy="19431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>
            <a:lvl1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1pPr>
            <a:lvl2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2pPr>
            <a:lvl3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3pPr>
            <a:lvl4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4pPr>
            <a:lvl5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defRPr>
            </a:lvl9pPr>
          </a:lstStyle>
          <a:p>
            <a:pPr>
              <a:defRPr/>
            </a:pP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 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Корень – 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</a:rPr>
              <a:t>осевой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</a:rPr>
              <a:t>, подземный вегетативный 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</a:rPr>
              <a:t>орган высших 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</a:rPr>
              <a:t>растений, обладающий неограниченным ростом в длину и </a:t>
            </a:r>
            <a:r>
              <a:rPr lang="ru-RU" altLang="ru-RU" sz="2800" i="1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</a:rPr>
              <a:t>положительным геотропизмом.</a:t>
            </a:r>
            <a:r>
              <a:rPr lang="ru-RU" altLang="ru-RU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213100"/>
            <a:ext cx="3162300" cy="2371725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1270" name="Picture 10"/>
          <p:cNvPicPr>
            <a:picLocks noChangeAspect="1" noChangeArrowheads="1"/>
          </p:cNvPicPr>
          <p:nvPr/>
        </p:nvPicPr>
        <p:blipFill>
          <a:blip r:embed="rId4" cstate="print"/>
          <a:srcRect b="-35"/>
          <a:stretch>
            <a:fillRect/>
          </a:stretch>
        </p:blipFill>
        <p:spPr bwMode="auto">
          <a:xfrm>
            <a:off x="4787900" y="3141663"/>
            <a:ext cx="3522663" cy="2474912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OS05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375"/>
            <a:ext cx="9144000" cy="69373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5013325"/>
            <a:ext cx="8007350" cy="2535238"/>
          </a:xfrm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sp>
        <p:nvSpPr>
          <p:cNvPr id="14340" name="Rectangle 6"/>
          <p:cNvSpPr>
            <a:spLocks noRot="1" noChangeArrowheads="1"/>
          </p:cNvSpPr>
          <p:nvPr/>
        </p:nvSpPr>
        <p:spPr bwMode="auto">
          <a:xfrm>
            <a:off x="1187450" y="404813"/>
            <a:ext cx="55546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altLang="ru-RU" sz="4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Функции корня</a:t>
            </a:r>
          </a:p>
        </p:txBody>
      </p:sp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 cstate="print"/>
          <a:srcRect b="53"/>
          <a:stretch>
            <a:fillRect/>
          </a:stretch>
        </p:blipFill>
        <p:spPr bwMode="auto">
          <a:xfrm>
            <a:off x="6804025" y="333375"/>
            <a:ext cx="18859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68313" y="1268413"/>
            <a:ext cx="3240087" cy="1570037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latin typeface="Times New Roman" pitchFamily="18" charset="0"/>
              </a:rPr>
              <a:t>Всасывание, проведение воды и минеральных веществ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4140200" y="3068638"/>
            <a:ext cx="3240088" cy="8302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latin typeface="Times New Roman" pitchFamily="18" charset="0"/>
              </a:rPr>
              <a:t>Запас питательных веществ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68313" y="4005263"/>
            <a:ext cx="3240087" cy="83026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latin typeface="Times New Roman" pitchFamily="18" charset="0"/>
              </a:rPr>
              <a:t>Вегетативное размножение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468313" y="2997200"/>
            <a:ext cx="3240087" cy="831850"/>
          </a:xfrm>
          <a:prstGeom prst="rect">
            <a:avLst/>
          </a:prstGeom>
          <a:solidFill>
            <a:srgbClr val="CCFFFF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latin typeface="Times New Roman" pitchFamily="18" charset="0"/>
              </a:rPr>
              <a:t>Закрепление растения в субстрате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5219700" y="4076700"/>
            <a:ext cx="3240088" cy="23082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altLang="ru-RU" sz="2000" b="1" dirty="0">
                <a:latin typeface="Times New Roman" pitchFamily="18" charset="0"/>
              </a:rPr>
              <a:t>Взаимодействие с корнями других растений</a:t>
            </a:r>
            <a:r>
              <a:rPr lang="ru-RU" altLang="ru-RU" sz="2000" dirty="0">
                <a:latin typeface="Times New Roman" pitchFamily="18" charset="0"/>
              </a:rPr>
              <a:t>, грибами, микроорганизмами, обитающими в почве (микориза, клубеньки бобовых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).</a:t>
            </a:r>
            <a:r>
              <a:rPr lang="ru-RU" altLang="ru-RU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468313" y="5157788"/>
            <a:ext cx="3240087" cy="120015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latin typeface="Times New Roman" pitchFamily="18" charset="0"/>
              </a:rPr>
              <a:t>Синтез биологически-активных веществ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Гость\Рабочий стол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08720"/>
            <a:ext cx="7488832" cy="5688632"/>
          </a:xfrm>
          <a:prstGeom prst="rect">
            <a:avLst/>
          </a:prstGeom>
          <a:noFill/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1259632" y="0"/>
            <a:ext cx="6192837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339933"/>
                  </a:solidFill>
                  <a:round/>
                  <a:headEnd/>
                  <a:tailEnd/>
                </a:ln>
                <a:solidFill>
                  <a:srgbClr val="339933"/>
                </a:solidFill>
                <a:latin typeface="Georgia" pitchFamily="18" charset="0"/>
                <a:cs typeface="Times New Roman"/>
              </a:rPr>
              <a:t>Значение растений</a:t>
            </a:r>
            <a:endParaRPr lang="ru-RU" sz="3600" kern="10" dirty="0">
              <a:ln w="9525">
                <a:solidFill>
                  <a:srgbClr val="339933"/>
                </a:solidFill>
                <a:round/>
                <a:headEnd/>
                <a:tailEnd/>
              </a:ln>
              <a:solidFill>
                <a:srgbClr val="339933"/>
              </a:solidFill>
              <a:latin typeface="Georgia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МОИ ДОКУМЕНТЫ-2\картинки биология\растения\морфоллогия и внутреннее строение растений\корень\виды корн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68313" y="836613"/>
            <a:ext cx="66960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2000" dirty="0">
              <a:solidFill>
                <a:srgbClr val="FF0000"/>
              </a:solidFill>
            </a:endParaRPr>
          </a:p>
          <a:p>
            <a:r>
              <a:rPr lang="ru-RU" altLang="ru-RU" sz="2000" i="1" dirty="0">
                <a:solidFill>
                  <a:srgbClr val="0000CC"/>
                </a:solidFill>
                <a:latin typeface="Georgia" pitchFamily="18" charset="0"/>
              </a:rPr>
              <a:t>Стержневая корневая система</a:t>
            </a:r>
            <a:r>
              <a:rPr lang="ru-RU" altLang="ru-RU" sz="2000" dirty="0">
                <a:latin typeface="Georgia" pitchFamily="18" charset="0"/>
              </a:rPr>
              <a:t> — корневая система с хорошо выраженным главным корнем. </a:t>
            </a:r>
          </a:p>
          <a:p>
            <a:r>
              <a:rPr lang="ru-RU" altLang="ru-RU" sz="2000" dirty="0">
                <a:solidFill>
                  <a:srgbClr val="FF0000"/>
                </a:solidFill>
                <a:latin typeface="Georgia" pitchFamily="18" charset="0"/>
              </a:rPr>
              <a:t>Характерна для двудольных растений</a:t>
            </a:r>
            <a:r>
              <a:rPr lang="ru-RU" altLang="ru-RU" sz="2000" dirty="0">
                <a:solidFill>
                  <a:srgbClr val="FF0000"/>
                </a:solidFill>
              </a:rPr>
              <a:t>.</a:t>
            </a:r>
            <a:endParaRPr lang="ru-RU" altLang="ru-RU" sz="2000" i="1" dirty="0">
              <a:solidFill>
                <a:srgbClr val="FF0000"/>
              </a:solidFill>
            </a:endParaRPr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395288" y="549275"/>
            <a:ext cx="8229600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2800" b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Типы корневых систем</a:t>
            </a:r>
          </a:p>
        </p:txBody>
      </p:sp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060575"/>
            <a:ext cx="3055938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AutoShape 12" descr="08_51_littl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14342" name="Picture 14" descr="3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781300"/>
            <a:ext cx="431958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1484313"/>
            <a:ext cx="6284912" cy="14398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  <a:t/>
            </a:r>
            <a:br>
              <a:rPr lang="ru-RU" altLang="ru-RU" sz="2000" i="1" dirty="0" smtClean="0">
                <a:solidFill>
                  <a:srgbClr val="0000CC"/>
                </a:solidFill>
                <a:latin typeface="Arial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altLang="ru-RU" sz="2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Georgia" pitchFamily="18" charset="0"/>
              </a:rPr>
              <a:t>система,        образованная боковыми и придаточными корнями. Главный корень растет слабо и рано прекращает свой рост. </a:t>
            </a:r>
            <a:br>
              <a:rPr lang="ru-RU" altLang="ru-RU" sz="2000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altLang="ru-RU" sz="2000" dirty="0" smtClean="0">
                <a:solidFill>
                  <a:srgbClr val="FF0000"/>
                </a:solidFill>
                <a:latin typeface="Georgia" pitchFamily="18" charset="0"/>
              </a:rPr>
              <a:t>Типична для однодольных растений.</a:t>
            </a:r>
            <a:r>
              <a:rPr lang="ru-RU" altLang="ru-RU" sz="4000" dirty="0" smtClean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altLang="ru-RU" sz="4000" dirty="0" smtClean="0">
                <a:solidFill>
                  <a:srgbClr val="FF0000"/>
                </a:solidFill>
                <a:latin typeface="Arial" charset="0"/>
              </a:rPr>
            </a:br>
            <a:endParaRPr lang="ru-RU" altLang="ru-RU" sz="4000" dirty="0" smtClean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5363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5738" y="3357563"/>
            <a:ext cx="4383087" cy="3311525"/>
          </a:xfrm>
          <a:noFill/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2339752" y="764704"/>
            <a:ext cx="64089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i="1" dirty="0" smtClean="0">
                <a:solidFill>
                  <a:srgbClr val="0000CC"/>
                </a:solidFill>
                <a:latin typeface="Georgia" pitchFamily="18" charset="0"/>
              </a:rPr>
              <a:t>Мочковатая корневая система</a:t>
            </a:r>
            <a:r>
              <a:rPr lang="ru-RU" altLang="ru-RU" sz="2000" dirty="0" smtClean="0">
                <a:latin typeface="Georgia" pitchFamily="18" charset="0"/>
              </a:rPr>
              <a:t> — корневая </a:t>
            </a:r>
            <a:endParaRPr lang="ru-RU" altLang="ru-RU" sz="2000" dirty="0">
              <a:latin typeface="Georgia" pitchFamily="18" charset="0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043608" y="0"/>
            <a:ext cx="748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Типы корневых систем</a:t>
            </a:r>
          </a:p>
        </p:txBody>
      </p:sp>
      <p:pic>
        <p:nvPicPr>
          <p:cNvPr id="1536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620713"/>
            <a:ext cx="16383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МОИ ДОКУМЕНТЫ-2\картинки биология\растения\морфоллогия и внутреннее строение растений\корень\зоны кор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88"/>
            <a:ext cx="6429375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810344"/>
          </a:xfrm>
        </p:spPr>
        <p:txBody>
          <a:bodyPr/>
          <a:lstStyle/>
          <a:p>
            <a:pPr algn="ctr" eaLnBrk="1" hangingPunct="1"/>
            <a:r>
              <a:rPr kumimoji="0" lang="ru-RU" altLang="ru-RU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Внутреннее строение корня:</a:t>
            </a:r>
          </a:p>
        </p:txBody>
      </p:sp>
      <p:pic>
        <p:nvPicPr>
          <p:cNvPr id="17413" name="Picture 3" descr="F:\МОИ ДОКУМЕНТЫ-2\картинки биология\растения\морфоллогия и внутреннее строение растений\корень\корневой волос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124744"/>
            <a:ext cx="2214562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F:\МОИ ДОКУМЕНТЫ-2\картинки биология\растения\морфоллогия и внутреннее строение растений\корень\корневые волоски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780928"/>
            <a:ext cx="190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kumimoji="0" lang="ru-RU" altLang="ru-RU" b="1" dirty="0" smtClean="0">
                <a:latin typeface="Georgia" pitchFamily="18" charset="0"/>
              </a:rPr>
              <a:t>Видоизменения корней:</a:t>
            </a:r>
          </a:p>
        </p:txBody>
      </p:sp>
      <p:pic>
        <p:nvPicPr>
          <p:cNvPr id="18435" name="Picture 2" descr="F:\МОИ ДОКУМЕНТЫ-2\картинки биология\растения\морфоллогия и внутреннее строение растений\корень\видоизмененные корн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1500188"/>
            <a:ext cx="64293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МОИ ДОКУМЕНТЫ-2\картинки биология\растения\морфоллогия и внутреннее строение растений\корень\воздушные корни.jpg"/>
          <p:cNvPicPr>
            <a:picLocks noChangeAspect="1" noChangeArrowheads="1"/>
          </p:cNvPicPr>
          <p:nvPr/>
        </p:nvPicPr>
        <p:blipFill>
          <a:blip r:embed="rId2" cstate="print"/>
          <a:srcRect b="42313"/>
          <a:stretch>
            <a:fillRect/>
          </a:stretch>
        </p:blipFill>
        <p:spPr bwMode="auto">
          <a:xfrm>
            <a:off x="1571625" y="0"/>
            <a:ext cx="6307138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785813"/>
            <a:ext cx="314325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kumimoji="0" lang="ru-RU" altLang="ru-RU" sz="3200" b="1" smtClean="0">
                <a:solidFill>
                  <a:srgbClr val="FFFFFF"/>
                </a:solidFill>
                <a:latin typeface="Calibri" pitchFamily="34" charset="0"/>
              </a:rPr>
              <a:t>Воздушные корни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МОИ ДОКУМЕНТЫ-2\картинки биология\растения\морфоллогия и внутреннее строение растений\корень\дыхательные корн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0"/>
            <a:ext cx="7500938" cy="720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OS05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3"/>
            <a:ext cx="9144000" cy="693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952500"/>
          </a:xfrm>
        </p:spPr>
        <p:txBody>
          <a:bodyPr/>
          <a:lstStyle/>
          <a:p>
            <a:pPr algn="ctr" eaLnBrk="1" hangingPunct="1"/>
            <a:r>
              <a:rPr lang="ru-RU" altLang="ru-RU" sz="3600" smtClean="0">
                <a:solidFill>
                  <a:srgbClr val="FFFF99"/>
                </a:solidFill>
                <a:latin typeface="Times New Roman" pitchFamily="18" charset="0"/>
              </a:rPr>
              <a:t>Дыхательные корни (пневматофоры)</a:t>
            </a:r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3708400" y="5589588"/>
            <a:ext cx="2160588" cy="5032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3300"/>
                </a:solidFill>
                <a:latin typeface="Times New Roman" pitchFamily="18" charset="0"/>
              </a:rPr>
              <a:t>Болотный кипарис</a:t>
            </a:r>
          </a:p>
        </p:txBody>
      </p:sp>
      <p:pic>
        <p:nvPicPr>
          <p:cNvPr id="21509" name="Picture 7" descr="C:\МОИ ФАЙЛЫ !!!\ИРА\ЗАНЯТИЯ по БИОЛОГИИ\ТЕСТЫ\Алисия\Строение корня\болотный кипари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341438"/>
            <a:ext cx="5903913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МОИ ДОКУМЕНТЫ-2\картинки биология\растения\морфоллогия и внутреннее строение растений\корень\столбовидные корн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7077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OS05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3"/>
            <a:ext cx="9144000" cy="693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5267325" cy="952500"/>
          </a:xfrm>
          <a:noFill/>
        </p:spPr>
        <p:txBody>
          <a:bodyPr/>
          <a:lstStyle/>
          <a:p>
            <a:pPr algn="ctr" eaLnBrk="1" hangingPunct="1"/>
            <a:r>
              <a:rPr lang="ru-RU" altLang="ru-RU" smtClean="0">
                <a:solidFill>
                  <a:srgbClr val="FFFF99"/>
                </a:solidFill>
                <a:latin typeface="Times New Roman" pitchFamily="18" charset="0"/>
              </a:rPr>
              <a:t>Корни - прицепки</a:t>
            </a:r>
          </a:p>
        </p:txBody>
      </p:sp>
      <p:pic>
        <p:nvPicPr>
          <p:cNvPr id="2458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3429000"/>
            <a:ext cx="47625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268413"/>
            <a:ext cx="3887788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11"/>
          <p:cNvSpPr>
            <a:spLocks noChangeArrowheads="1"/>
          </p:cNvSpPr>
          <p:nvPr/>
        </p:nvSpPr>
        <p:spPr bwMode="auto">
          <a:xfrm>
            <a:off x="1619250" y="4868863"/>
            <a:ext cx="1657350" cy="5762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3300"/>
                </a:solidFill>
                <a:latin typeface="Times New Roman" pitchFamily="18" charset="0"/>
              </a:rPr>
              <a:t>Плющ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вгустина\Desktop\к презентации семя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8" y="476672"/>
            <a:ext cx="7872874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0796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OS05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3"/>
            <a:ext cx="9144000" cy="693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492375"/>
            <a:ext cx="3843337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5267325" cy="952500"/>
          </a:xfrm>
          <a:noFill/>
        </p:spPr>
        <p:txBody>
          <a:bodyPr/>
          <a:lstStyle/>
          <a:p>
            <a:pPr algn="ctr" eaLnBrk="1" hangingPunct="1"/>
            <a:r>
              <a:rPr lang="ru-RU" altLang="ru-RU" smtClean="0">
                <a:solidFill>
                  <a:srgbClr val="FFFF99"/>
                </a:solidFill>
                <a:latin typeface="Times New Roman" pitchFamily="18" charset="0"/>
              </a:rPr>
              <a:t>Воздушные корни</a:t>
            </a:r>
          </a:p>
        </p:txBody>
      </p:sp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412875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5724525" y="1628775"/>
            <a:ext cx="1657350" cy="5762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3300"/>
                </a:solidFill>
                <a:latin typeface="Times New Roman" pitchFamily="18" charset="0"/>
              </a:rPr>
              <a:t>Орхидея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05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13"/>
            <a:ext cx="9144000" cy="693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5267325" cy="952500"/>
          </a:xfrm>
          <a:noFill/>
        </p:spPr>
        <p:txBody>
          <a:bodyPr/>
          <a:lstStyle/>
          <a:p>
            <a:pPr algn="ctr" eaLnBrk="1" hangingPunct="1"/>
            <a:r>
              <a:rPr lang="ru-RU" altLang="ru-RU" smtClean="0">
                <a:solidFill>
                  <a:srgbClr val="FFFF99"/>
                </a:solidFill>
                <a:latin typeface="Times New Roman" pitchFamily="18" charset="0"/>
              </a:rPr>
              <a:t>Корни - присоски</a:t>
            </a:r>
          </a:p>
        </p:txBody>
      </p:sp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916113"/>
            <a:ext cx="2800350" cy="37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5076825" y="2276475"/>
            <a:ext cx="1657350" cy="5762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3300"/>
                </a:solidFill>
                <a:latin typeface="Times New Roman" pitchFamily="18" charset="0"/>
              </a:rPr>
              <a:t>Повилика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МОИ ДОКУМЕНТЫ-2\картинки биология\растения\морфоллогия и внутреннее строение растений\корень\видоизменение корней 2 6 к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rganization Chart 2"/>
          <p:cNvGraphicFramePr>
            <a:graphicFrameLocks/>
          </p:cNvGraphicFramePr>
          <p:nvPr>
            <p:ph/>
          </p:nvPr>
        </p:nvGraphicFramePr>
        <p:xfrm>
          <a:off x="250825" y="476250"/>
          <a:ext cx="8389938" cy="2376488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sp>
        <p:nvSpPr>
          <p:cNvPr id="2065" name="Text Box 15"/>
          <p:cNvSpPr txBox="1">
            <a:spLocks noChangeArrowheads="1"/>
          </p:cNvSpPr>
          <p:nvPr/>
        </p:nvSpPr>
        <p:spPr bwMode="auto">
          <a:xfrm>
            <a:off x="611188" y="2205038"/>
            <a:ext cx="1184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Деревья</a:t>
            </a:r>
          </a:p>
        </p:txBody>
      </p:sp>
      <p:sp>
        <p:nvSpPr>
          <p:cNvPr id="2066" name="Text Box 17"/>
          <p:cNvSpPr txBox="1">
            <a:spLocks noChangeArrowheads="1"/>
          </p:cNvSpPr>
          <p:nvPr/>
        </p:nvSpPr>
        <p:spPr bwMode="auto">
          <a:xfrm>
            <a:off x="4643438" y="2205038"/>
            <a:ext cx="1649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Кустарнички</a:t>
            </a:r>
          </a:p>
        </p:txBody>
      </p:sp>
      <p:pic>
        <p:nvPicPr>
          <p:cNvPr id="2067" name="Picture 19" descr="Берёз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997200"/>
            <a:ext cx="1601787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 descr="Е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581525"/>
            <a:ext cx="12573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1" descr="Крыжовн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997200"/>
            <a:ext cx="1423987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2" descr="Смороди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413" y="4868863"/>
            <a:ext cx="1806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23" descr="Багульни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2997200"/>
            <a:ext cx="12573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Клюкв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9338" y="4724400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3" name="Picture 25" descr="Банан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9925" y="3213100"/>
            <a:ext cx="15605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4" name="Picture 26" descr="Ряск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4025" y="4706938"/>
            <a:ext cx="1944688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rganization Chart 2"/>
          <p:cNvGraphicFramePr>
            <a:graphicFrameLocks/>
          </p:cNvGraphicFramePr>
          <p:nvPr>
            <p:ph/>
          </p:nvPr>
        </p:nvGraphicFramePr>
        <p:xfrm>
          <a:off x="179512" y="0"/>
          <a:ext cx="8712968" cy="2840037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611188" y="2276475"/>
            <a:ext cx="1636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Однолетние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708400" y="2276475"/>
            <a:ext cx="1444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Двулетние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6516688" y="2276475"/>
            <a:ext cx="173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Многолетние</a:t>
            </a:r>
          </a:p>
        </p:txBody>
      </p:sp>
      <p:pic>
        <p:nvPicPr>
          <p:cNvPr id="4110" name="Picture 14" descr="Огуре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141663"/>
            <a:ext cx="16827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 descr="Тома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941888"/>
            <a:ext cx="169386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Морков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3213100"/>
            <a:ext cx="21971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Капуст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475" y="4941888"/>
            <a:ext cx="216376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9" descr="Бату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025" y="3213100"/>
            <a:ext cx="142398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21" descr="лилия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3663" y="5143500"/>
            <a:ext cx="2103437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Строение семени пшеницы</a:t>
            </a:r>
            <a:endParaRPr lang="ru-RU" sz="5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611560" y="1432125"/>
            <a:ext cx="3816424" cy="4525963"/>
          </a:xfrm>
        </p:spPr>
        <p:txBody>
          <a:bodyPr/>
          <a:lstStyle/>
          <a:p>
            <a:r>
              <a:rPr lang="ru-RU" sz="3200" dirty="0" smtClean="0"/>
              <a:t>1 кожура семени</a:t>
            </a:r>
          </a:p>
          <a:p>
            <a:r>
              <a:rPr lang="ru-RU" sz="3200" dirty="0" smtClean="0"/>
              <a:t>2  семядоли</a:t>
            </a:r>
          </a:p>
          <a:p>
            <a:r>
              <a:rPr lang="ru-RU" sz="3200" dirty="0" smtClean="0"/>
              <a:t>3 зародышевый корешок</a:t>
            </a:r>
          </a:p>
          <a:p>
            <a:r>
              <a:rPr lang="ru-RU" sz="3200" dirty="0" smtClean="0"/>
              <a:t>4  зародышевая почка</a:t>
            </a:r>
          </a:p>
          <a:p>
            <a:r>
              <a:rPr lang="ru-RU" sz="3200" dirty="0" smtClean="0"/>
              <a:t>5 эндосперм</a:t>
            </a:r>
            <a:endParaRPr lang="ru-RU" sz="3200" dirty="0"/>
          </a:p>
        </p:txBody>
      </p:sp>
      <p:pic>
        <p:nvPicPr>
          <p:cNvPr id="6148" name="Picture 4" descr="C:\Users\Sveta\Downloads\i (18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276"/>
          <a:stretch/>
        </p:blipFill>
        <p:spPr bwMode="auto">
          <a:xfrm>
            <a:off x="4932040" y="1419474"/>
            <a:ext cx="3096344" cy="545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4738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Однодольные и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двудольные растения</a:t>
            </a:r>
            <a:endParaRPr lang="ru-RU" sz="4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3140967"/>
            <a:ext cx="4040188" cy="298519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600" dirty="0" smtClean="0"/>
              <a:t>Двудольные растения</a:t>
            </a:r>
            <a:endParaRPr lang="ru-RU" sz="36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3068959"/>
            <a:ext cx="4041775" cy="305720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Однодольные растения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1821879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Две семядоли в семени</a:t>
            </a:r>
            <a:endParaRPr lang="ru-RU" sz="40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677863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Одна семядоля в семени</a:t>
            </a:r>
            <a:endParaRPr lang="ru-RU" sz="40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841461" y="3451859"/>
            <a:ext cx="870065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300192" y="4005064"/>
            <a:ext cx="72008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042576" y="3428998"/>
            <a:ext cx="886263" cy="11521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7958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СТРОЕНИЕ СЕМЕНИ</a:t>
            </a:r>
          </a:p>
        </p:txBody>
      </p:sp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60488"/>
            <a:ext cx="84582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940966"/>
          </a:xfrm>
        </p:spPr>
        <p:txBody>
          <a:bodyPr>
            <a:normAutofit/>
          </a:bodyPr>
          <a:lstStyle/>
          <a:p>
            <a:pPr algn="ctr"/>
            <a:r>
              <a:rPr lang="ru-RU" sz="48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Сравнение</a:t>
            </a:r>
            <a:endParaRPr lang="ru-RU" sz="48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4" name="Picture 2" descr="E:\Урок на 15 декабря\фасоль2.jpg"/>
          <p:cNvPicPr>
            <a:picLocks noChangeAspect="1" noChangeArrowheads="1"/>
          </p:cNvPicPr>
          <p:nvPr/>
        </p:nvPicPr>
        <p:blipFill rotWithShape="1">
          <a:blip r:embed="rId2" cstate="email"/>
          <a:srcRect l="1359" r="-7116" b="14860"/>
          <a:stretch/>
        </p:blipFill>
        <p:spPr bwMode="auto">
          <a:xfrm>
            <a:off x="179512" y="1225804"/>
            <a:ext cx="5008894" cy="4363436"/>
          </a:xfrm>
          <a:prstGeom prst="rect">
            <a:avLst/>
          </a:prstGeom>
          <a:noFill/>
        </p:spPr>
      </p:pic>
      <p:pic>
        <p:nvPicPr>
          <p:cNvPr id="5" name="Picture 3" descr="E:\Урок на 15 декабря\зерновка.jpg"/>
          <p:cNvPicPr>
            <a:picLocks noChangeAspect="1" noChangeArrowheads="1"/>
          </p:cNvPicPr>
          <p:nvPr/>
        </p:nvPicPr>
        <p:blipFill rotWithShape="1">
          <a:blip r:embed="rId3" cstate="email"/>
          <a:srcRect l="5108" t="2443" b="2616"/>
          <a:stretch/>
        </p:blipFill>
        <p:spPr bwMode="auto">
          <a:xfrm>
            <a:off x="4790939" y="2273121"/>
            <a:ext cx="4067309" cy="45848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21954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175</TotalTime>
  <Words>397</Words>
  <Application>Microsoft Office PowerPoint</Application>
  <PresentationFormat>Экран (4:3)</PresentationFormat>
  <Paragraphs>106</Paragraphs>
  <Slides>32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Arial</vt:lpstr>
      <vt:lpstr>Times New Roman</vt:lpstr>
      <vt:lpstr>Эркер</vt:lpstr>
      <vt:lpstr>Слайд 1</vt:lpstr>
      <vt:lpstr>Слайд 2</vt:lpstr>
      <vt:lpstr>Слайд 3</vt:lpstr>
      <vt:lpstr>Слайд 4</vt:lpstr>
      <vt:lpstr>Слайд 5</vt:lpstr>
      <vt:lpstr>Строение семени пшеницы</vt:lpstr>
      <vt:lpstr>Однодольные и двудольные растения</vt:lpstr>
      <vt:lpstr>СТРОЕНИЕ СЕМЕНИ</vt:lpstr>
      <vt:lpstr>Сравнение</vt:lpstr>
      <vt:lpstr>Особенности строения семян других однодольных и двудольных растений </vt:lpstr>
      <vt:lpstr>Слайд 11</vt:lpstr>
      <vt:lpstr>Слайд 12</vt:lpstr>
      <vt:lpstr>Слайд 13</vt:lpstr>
      <vt:lpstr>Слайд 14</vt:lpstr>
      <vt:lpstr>Значение семян</vt:lpstr>
      <vt:lpstr>Выводы:</vt:lpstr>
      <vt:lpstr>Слайд 17</vt:lpstr>
      <vt:lpstr> </vt:lpstr>
      <vt:lpstr>Слайд 19</vt:lpstr>
      <vt:lpstr>Слайд 20</vt:lpstr>
      <vt:lpstr>Слайд 21</vt:lpstr>
      <vt:lpstr>           система,        образованная боковыми и придаточными корнями. Главный корень растет слабо и рано прекращает свой рост.  Типична для однодольных растений. </vt:lpstr>
      <vt:lpstr>Внутреннее строение корня:</vt:lpstr>
      <vt:lpstr>Видоизменения корней:</vt:lpstr>
      <vt:lpstr>Слайд 25</vt:lpstr>
      <vt:lpstr>Слайд 26</vt:lpstr>
      <vt:lpstr>Дыхательные корни (пневматофоры)</vt:lpstr>
      <vt:lpstr>Слайд 28</vt:lpstr>
      <vt:lpstr>Корни - прицепки</vt:lpstr>
      <vt:lpstr>Воздушные корни</vt:lpstr>
      <vt:lpstr>Корни - присоски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</cp:lastModifiedBy>
  <cp:revision>20</cp:revision>
  <dcterms:created xsi:type="dcterms:W3CDTF">2008-11-16T12:40:36Z</dcterms:created>
  <dcterms:modified xsi:type="dcterms:W3CDTF">2018-11-19T18:09:51Z</dcterms:modified>
</cp:coreProperties>
</file>