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1" r:id="rId5"/>
    <p:sldId id="263" r:id="rId6"/>
    <p:sldId id="262" r:id="rId7"/>
    <p:sldId id="259" r:id="rId8"/>
    <p:sldId id="264" r:id="rId9"/>
    <p:sldId id="265" r:id="rId10"/>
    <p:sldId id="268" r:id="rId11"/>
    <p:sldId id="266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327CC-4401-4CCE-AC6C-FD9D9352EE7C}" type="datetimeFigureOut">
              <a:rPr lang="ru-RU" smtClean="0"/>
              <a:pPr/>
              <a:t>12.03.2013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7FFA2-18A2-4170-99AC-4C268D5306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B7FFA2-18A2-4170-99AC-4C268D53066F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FA582-BCB3-42E6-945B-7E3F5356EC69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309C9-365C-4E73-88B7-9CED252342B7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DE47-7F56-4878-9450-0CF159729EC2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EF591-33F1-4C8D-8453-B295971AB63B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03261-9B28-463D-978F-7CB650BAECB2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C03BB-A6E7-43F8-BE8A-66871DDB306B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93E4E-FCA3-4714-AF5B-0FC2941924D4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F6B02-FCEF-472E-936A-D4899DD8EC90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75B64-50B1-4E86-A434-4085E3D83925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FF366-B3AE-4832-B973-CE4B0B78754E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D7E9-8C97-4782-8F20-C02BD4064789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53F79-AC59-4DBD-AF19-53CEEDFF2099}" type="datetime1">
              <a:rPr lang="ru-RU" smtClean="0"/>
              <a:pPr/>
              <a:t>12.03.2013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BF9AE-337C-489C-B75C-14264042E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strolab.ru/cgi-bin/galery.cgi?id=2&amp;no=1120" TargetMode="External"/><Relationship Id="rId3" Type="http://schemas.openxmlformats.org/officeDocument/2006/relationships/hyperlink" Target="http://iwalk.ru/wp-content/uploads/2008/06/sky2.jpg" TargetMode="External"/><Relationship Id="rId7" Type="http://schemas.openxmlformats.org/officeDocument/2006/relationships/hyperlink" Target="http://festival.1september.ru/articles/62478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sak6.narod.ru/himiya/5.html" TargetMode="External"/><Relationship Id="rId5" Type="http://schemas.openxmlformats.org/officeDocument/2006/relationships/hyperlink" Target="http://biology.ru/course/content/chapter12/section3/paragraph1/theory.html" TargetMode="External"/><Relationship Id="rId10" Type="http://schemas.openxmlformats.org/officeDocument/2006/relationships/hyperlink" Target="http://topreferat.znate.ru/docs/index-15780.html" TargetMode="External"/><Relationship Id="rId4" Type="http://schemas.openxmlformats.org/officeDocument/2006/relationships/hyperlink" Target="http://www.klassika.ru/stihi/lomonosov/" TargetMode="External"/><Relationship Id="rId9" Type="http://schemas.openxmlformats.org/officeDocument/2006/relationships/hyperlink" Target="http://www.voprosy-kak-i-pochemu.ru/chto-takoe-ozonovyj-sloj-i-pochemu-ego-razrushenie-vredno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3568" y="21328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АТМОСФЕРА, </a:t>
            </a:r>
            <a:br>
              <a:rPr lang="ru-RU" sz="66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66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ЕЕ СОСТАВ, СТРОЕНИЕ И ЗНАЧЕНИЕ</a:t>
            </a:r>
            <a:endParaRPr lang="ru-RU" sz="6600"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ОТВЕТЬТЕ НА ВОПРОСЫ</a:t>
            </a:r>
            <a:endParaRPr lang="ru-RU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40060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5100" b="1" dirty="0">
                <a:solidFill>
                  <a:schemeClr val="bg1"/>
                </a:solidFill>
              </a:rPr>
              <a:t>Какого газа в воздухе больше всего? </a:t>
            </a:r>
          </a:p>
          <a:p>
            <a:pPr lvl="0"/>
            <a:r>
              <a:rPr lang="ru-RU" sz="5100" b="1" dirty="0">
                <a:solidFill>
                  <a:schemeClr val="bg1"/>
                </a:solidFill>
              </a:rPr>
              <a:t>Какой газ воздуха нужен для фотосинтеза? </a:t>
            </a:r>
          </a:p>
          <a:p>
            <a:pPr lvl="0"/>
            <a:r>
              <a:rPr lang="ru-RU" sz="5100" b="1" dirty="0">
                <a:solidFill>
                  <a:schemeClr val="bg1"/>
                </a:solidFill>
              </a:rPr>
              <a:t>Какой газ воздуха нужен для горения, гниения  и дыхания? </a:t>
            </a:r>
          </a:p>
          <a:p>
            <a:pPr lvl="0"/>
            <a:r>
              <a:rPr lang="ru-RU" sz="5100" b="1" dirty="0">
                <a:solidFill>
                  <a:schemeClr val="bg1"/>
                </a:solidFill>
              </a:rPr>
              <a:t>Почему озоновые дыры – это опасное явление? </a:t>
            </a:r>
          </a:p>
          <a:p>
            <a:pPr lvl="0"/>
            <a:r>
              <a:rPr lang="ru-RU" sz="5100" b="1" dirty="0">
                <a:solidFill>
                  <a:schemeClr val="bg1"/>
                </a:solidFill>
              </a:rPr>
              <a:t>Как называется слой атмосферы, где живем мы с вами? </a:t>
            </a:r>
          </a:p>
          <a:p>
            <a:pPr lvl="0"/>
            <a:r>
              <a:rPr lang="ru-RU" sz="5100" b="1" dirty="0">
                <a:solidFill>
                  <a:schemeClr val="bg1"/>
                </a:solidFill>
              </a:rPr>
              <a:t>Почему для полетов в </a:t>
            </a:r>
            <a:r>
              <a:rPr lang="ru-RU" sz="5100" b="1" dirty="0" smtClean="0">
                <a:solidFill>
                  <a:schemeClr val="bg1"/>
                </a:solidFill>
              </a:rPr>
              <a:t>стратосферу </a:t>
            </a:r>
            <a:r>
              <a:rPr lang="ru-RU" sz="5100" b="1" dirty="0">
                <a:solidFill>
                  <a:schemeClr val="bg1"/>
                </a:solidFill>
              </a:rPr>
              <a:t>к запасу горючего берут и запас кислорода в баллонах? </a:t>
            </a:r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ДОСТИГНУТЫ ЛИ ЦЕЛИ УРОКА?</a:t>
            </a:r>
            <a:endParaRPr lang="ru-RU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chemeClr val="bg1"/>
                </a:solidFill>
              </a:rPr>
              <a:t>Что называется атмосферой?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Из чего состоит атмосфера?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Каково строение атмосферы?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Какое значение имеет атмосфера для нашей планеты?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Использованные ресурсы</a:t>
            </a:r>
            <a:endParaRPr lang="ru-RU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248473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endParaRPr lang="ru-RU" u="sng" dirty="0" smtClean="0">
              <a:hlinkClick r:id="rId3"/>
            </a:endParaRPr>
          </a:p>
          <a:p>
            <a:r>
              <a:rPr lang="ru-RU" u="sng" dirty="0" smtClean="0">
                <a:hlinkClick r:id="rId3"/>
              </a:rPr>
              <a:t>http://iwalk.ru/wp-content/uploads/2008/06/sky2.jpg</a:t>
            </a:r>
            <a:r>
              <a:rPr lang="ru-RU" dirty="0" smtClean="0"/>
              <a:t> небо</a:t>
            </a:r>
          </a:p>
          <a:p>
            <a:r>
              <a:rPr lang="ru-RU" u="sng" dirty="0" smtClean="0">
                <a:hlinkClick r:id="rId4"/>
              </a:rPr>
              <a:t>http://www.klassika.ru/stihi/lomonosov/</a:t>
            </a:r>
            <a:r>
              <a:rPr lang="ru-RU" dirty="0" smtClean="0"/>
              <a:t> Ломоносов</a:t>
            </a:r>
          </a:p>
          <a:p>
            <a:r>
              <a:rPr lang="ru-RU" u="sng" dirty="0" smtClean="0">
                <a:hlinkClick r:id="rId5"/>
              </a:rPr>
              <a:t>http://biology.ru/course/content/chapter12/section3/paragraph1/theory.html</a:t>
            </a:r>
            <a:r>
              <a:rPr lang="ru-RU" dirty="0" smtClean="0"/>
              <a:t>  биосфера</a:t>
            </a:r>
          </a:p>
          <a:p>
            <a:r>
              <a:rPr lang="ru-RU" u="sng" dirty="0" smtClean="0">
                <a:hlinkClick r:id="rId6"/>
              </a:rPr>
              <a:t>http://osak6.narod.ru/himiya/5.html</a:t>
            </a:r>
            <a:r>
              <a:rPr lang="ru-RU" dirty="0" smtClean="0"/>
              <a:t> содержание кислорода в воздухе опыт</a:t>
            </a:r>
          </a:p>
          <a:p>
            <a:r>
              <a:rPr lang="ru-RU" u="sng" dirty="0" smtClean="0">
                <a:hlinkClick r:id="rId7"/>
              </a:rPr>
              <a:t>http://festival.1september.ru/articles/624780/</a:t>
            </a:r>
            <a:r>
              <a:rPr lang="ru-RU" dirty="0" smtClean="0"/>
              <a:t> мышь под колоколом</a:t>
            </a:r>
          </a:p>
          <a:p>
            <a:r>
              <a:rPr lang="ru-RU" u="sng" dirty="0" smtClean="0">
                <a:hlinkClick r:id="rId8"/>
              </a:rPr>
              <a:t>http://www.astrolab.ru/cgi-bin/galery.cgi?id=2&amp;no=1120</a:t>
            </a:r>
            <a:r>
              <a:rPr lang="ru-RU" dirty="0" smtClean="0"/>
              <a:t> парниковый эффект</a:t>
            </a:r>
          </a:p>
          <a:p>
            <a:r>
              <a:rPr lang="ru-RU" u="sng" dirty="0" smtClean="0">
                <a:hlinkClick r:id="rId9"/>
              </a:rPr>
              <a:t>http://www.voprosy-kak-i-pochemu.ru/chto-takoe-ozonovyj-sloj-i-pochemu-ego-razrushenie-vredno/</a:t>
            </a:r>
            <a:r>
              <a:rPr lang="ru-RU" dirty="0" smtClean="0"/>
              <a:t> озоновый экран</a:t>
            </a:r>
          </a:p>
          <a:p>
            <a:r>
              <a:rPr lang="ru-RU" u="sng" dirty="0" smtClean="0">
                <a:hlinkClick r:id="rId10"/>
              </a:rPr>
              <a:t>http://topreferat.znate.ru/docs/index-15780.html</a:t>
            </a:r>
            <a:r>
              <a:rPr lang="ru-RU" dirty="0" smtClean="0"/>
              <a:t> строение атмосферы</a:t>
            </a:r>
          </a:p>
          <a:p>
            <a:r>
              <a:rPr lang="ru-RU" dirty="0" smtClean="0"/>
              <a:t>Сканированные таблицы из учебника В.П. Дронов, Л.Е.Савельева «География. Землеведение» 6 класс – «Дрофа», 2007 год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BF9AE-337C-489C-B75C-14264042E263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tx2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Нам предстоит ответить на вопросы:</a:t>
            </a:r>
            <a:endParaRPr lang="ru-RU" b="1" dirty="0">
              <a:ln w="18000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Что называется атмосферой?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Из чего состоит атмосфера?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Каково строение атмосферы?</a:t>
            </a:r>
          </a:p>
          <a:p>
            <a:r>
              <a:rPr lang="ru-RU" sz="4400" dirty="0" smtClean="0">
                <a:solidFill>
                  <a:schemeClr val="bg1"/>
                </a:solidFill>
              </a:rPr>
              <a:t>Какое значение имеет атмосфера для нашей планеты?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СФЕРЫ ЗЕМЛИ</a:t>
            </a:r>
            <a:endParaRPr lang="ru-RU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Содержимое 3" descr="biosphere1.gif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 l="21272" t="-7169" r="3129" b="3010"/>
          <a:stretch>
            <a:fillRect/>
          </a:stretch>
        </p:blipFill>
        <p:spPr>
          <a:xfrm>
            <a:off x="4067944" y="1124744"/>
            <a:ext cx="3600400" cy="4464496"/>
          </a:xfrm>
        </p:spPr>
      </p:pic>
      <p:sp>
        <p:nvSpPr>
          <p:cNvPr id="5" name="Прямоугольник 4"/>
          <p:cNvSpPr/>
          <p:nvPr/>
        </p:nvSpPr>
        <p:spPr>
          <a:xfrm>
            <a:off x="5004048" y="1772816"/>
            <a:ext cx="86409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4048" y="2924944"/>
            <a:ext cx="1008112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4048" y="3717032"/>
            <a:ext cx="1008112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63888" y="1340768"/>
            <a:ext cx="513410" cy="3020442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АТМОСФЕРА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 descr="lomonosov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7544" y="1556792"/>
            <a:ext cx="1987421" cy="2376264"/>
          </a:xfrm>
          <a:prstGeom prst="rect">
            <a:avLst/>
          </a:prstGeom>
          <a:ln w="127000" cap="rnd">
            <a:solidFill>
              <a:schemeClr val="bg2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323528" y="4149080"/>
            <a:ext cx="24000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М.В. Ломоносов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 1775 год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СОСТАВ АТМОСФЕРЫ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19-10124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" y="1677194"/>
            <a:ext cx="8229600" cy="43719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6" name="Прямоугольник 5"/>
          <p:cNvSpPr/>
          <p:nvPr/>
        </p:nvSpPr>
        <p:spPr>
          <a:xfrm>
            <a:off x="642910" y="4500570"/>
            <a:ext cx="2714644" cy="857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5143512"/>
            <a:ext cx="335758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5000636"/>
            <a:ext cx="2357454" cy="857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загруженное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5373216"/>
            <a:ext cx="2419343" cy="13548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i5.jpg"/>
          <p:cNvPicPr>
            <a:picLocks noChangeAspect="1"/>
          </p:cNvPicPr>
          <p:nvPr/>
        </p:nvPicPr>
        <p:blipFill>
          <a:blip r:embed="rId4" cstate="email"/>
          <a:srcRect l="1883" t="5796" r="51046" b="19984"/>
          <a:stretch>
            <a:fillRect/>
          </a:stretch>
        </p:blipFill>
        <p:spPr>
          <a:xfrm>
            <a:off x="179512" y="1340768"/>
            <a:ext cx="1800200" cy="2016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CC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ПАРНИКОВЫЙ ЭФФЕКТ</a:t>
            </a:r>
            <a:endParaRPr lang="ru-RU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821711" y="1412776"/>
            <a:ext cx="3703268" cy="5184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CC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51520" y="2348880"/>
            <a:ext cx="23139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Углекислый газ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и пары воды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«берегут» тепло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планеты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ОЗОНОВЫЙ ЭКРАН</a:t>
            </a:r>
            <a:endParaRPr lang="ru-RU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8434" name="Picture 2" descr="http://www.voprosy-kak-i-pochemu.ru/wp-content/uploads/2010/08/ozone-laye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412776"/>
            <a:ext cx="6264696" cy="475835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660232" y="2636912"/>
            <a:ext cx="27165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Ультрафиолетовые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лучи</a:t>
            </a:r>
            <a:endParaRPr lang="ru-RU" sz="2400" dirty="0">
              <a:solidFill>
                <a:schemeClr val="bg1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6156176" y="2924944"/>
            <a:ext cx="504056" cy="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732240" y="4581128"/>
            <a:ext cx="2210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Озоновый слой</a:t>
            </a:r>
            <a:endParaRPr lang="ru-RU" sz="2400" dirty="0">
              <a:solidFill>
                <a:schemeClr val="bg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6228184" y="4797152"/>
            <a:ext cx="504056" cy="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СТРОЕНИЕ АТМОСФЕРЫ</a:t>
            </a:r>
            <a:endParaRPr lang="ru-RU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Содержимое 3" descr="100328222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7544" y="1556792"/>
            <a:ext cx="3456384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http://topreferat.znate.ru/pars_docs/refs/16/15780/15780_html_51d4432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3717032"/>
            <a:ext cx="3739133" cy="2627938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467544" y="5589240"/>
            <a:ext cx="3384376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67544" y="5301208"/>
            <a:ext cx="3384376" cy="144016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67544" y="4869160"/>
            <a:ext cx="3384376" cy="0"/>
          </a:xfrm>
          <a:prstGeom prst="line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139952" y="4653136"/>
            <a:ext cx="750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55 км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995936" y="5373216"/>
            <a:ext cx="938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8-18 км</a:t>
            </a:r>
            <a:endParaRPr lang="ru-RU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380312" y="4221088"/>
            <a:ext cx="1152128" cy="2880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452320" y="4869160"/>
            <a:ext cx="1152128" cy="2880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7452320" y="5661248"/>
            <a:ext cx="1152128" cy="2880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4067944" y="1340768"/>
            <a:ext cx="984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1000 км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СТРОЕНИЕ АТМОСФЕРЫ</a:t>
            </a:r>
            <a:endParaRPr lang="ru-RU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980728"/>
          <a:ext cx="9144000" cy="5877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1405744"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Слои </a:t>
                      </a:r>
                      <a:r>
                        <a:rPr lang="ru-RU" sz="2400" b="1" i="1" dirty="0">
                          <a:latin typeface="Times New Roman"/>
                          <a:cs typeface="Times New Roman"/>
                        </a:rPr>
                        <a:t>атмосферы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Верхняя </a:t>
                      </a:r>
                      <a:r>
                        <a:rPr lang="ru-RU" sz="2400" b="1" i="1" dirty="0">
                          <a:latin typeface="Times New Roman"/>
                          <a:cs typeface="Times New Roman"/>
                        </a:rPr>
                        <a:t>граница (км)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Особенности </a:t>
                      </a:r>
                      <a:r>
                        <a:rPr lang="ru-RU" sz="2400" b="1" i="1" dirty="0">
                          <a:latin typeface="Times New Roman"/>
                          <a:cs typeface="Times New Roman"/>
                        </a:rPr>
                        <a:t>воздуха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Наличие </a:t>
                      </a:r>
                      <a:r>
                        <a:rPr lang="ru-RU" sz="2400" b="1" i="1" dirty="0">
                          <a:latin typeface="Times New Roman"/>
                          <a:cs typeface="Times New Roman"/>
                        </a:rPr>
                        <a:t>влаги и облаков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i="1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err="1" smtClean="0">
                          <a:latin typeface="Times New Roman"/>
                          <a:cs typeface="Times New Roman"/>
                        </a:rPr>
                        <a:t>Особеннос-ти</a:t>
                      </a:r>
                      <a:r>
                        <a:rPr lang="ru-RU" sz="2400" b="1" i="1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400" b="1" i="1" dirty="0" err="1" smtClean="0">
                          <a:latin typeface="Times New Roman"/>
                          <a:cs typeface="Times New Roman"/>
                        </a:rPr>
                        <a:t>температу-ры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60041"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Тропосфера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8-10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или 16-18 км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Содержит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4/5 всего воздуха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Содержится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почти вся влага и много облаков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высотой понижается, достигая -55</a:t>
                      </a:r>
                      <a:r>
                        <a:rPr lang="ru-RU" sz="2400" baseline="30000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С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05744"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latin typeface="Times New Roman"/>
                          <a:cs typeface="Times New Roman"/>
                        </a:rPr>
                        <a:t>Страто-сфера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55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км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Содержит </a:t>
                      </a:r>
                      <a:r>
                        <a:rPr lang="ru-RU" sz="2400" dirty="0" err="1" smtClean="0">
                          <a:latin typeface="Times New Roman"/>
                          <a:cs typeface="Times New Roman"/>
                        </a:rPr>
                        <a:t>разрежен-ный</a:t>
                      </a: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воздух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Очень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мало влаги, почти нет облаков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высотой повышается, достигая 0</a:t>
                      </a:r>
                      <a:r>
                        <a:rPr lang="ru-RU" sz="2400" baseline="30000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С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05744"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Верхние </a:t>
                      </a:r>
                      <a:r>
                        <a:rPr lang="ru-RU" sz="2400" b="1" dirty="0">
                          <a:latin typeface="Times New Roman"/>
                          <a:cs typeface="Times New Roman"/>
                        </a:rPr>
                        <a:t>слои атмосферы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Примерно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1000 км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Воздуха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почти нет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Влаги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и облаков нет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2065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cs typeface="Times New Roman"/>
                        </a:rPr>
                        <a:t>Температура 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с высотой понижается до -270</a:t>
                      </a:r>
                      <a:r>
                        <a:rPr lang="ru-RU" sz="2400" baseline="30000" dirty="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lang="ru-RU" sz="2400" dirty="0">
                          <a:latin typeface="Times New Roman"/>
                          <a:cs typeface="Times New Roman"/>
                        </a:rPr>
                        <a:t>С</a:t>
                      </a:r>
                      <a:endParaRPr lang="ru-RU" sz="24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0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ЗНАЧЕНИЕ АТМОСФЕРЫ</a:t>
            </a:r>
            <a:endParaRPr lang="ru-RU" b="1" dirty="0">
              <a:ln w="180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Содержимое 3" descr="сканирование000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 rot="5400000">
            <a:off x="2188761" y="987703"/>
            <a:ext cx="4838486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7DBBF9AE-337C-489C-B75C-14264042E26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319</Words>
  <Application>Microsoft Office PowerPoint</Application>
  <PresentationFormat>Экран (4:3)</PresentationFormat>
  <Paragraphs>105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АТМОСФЕРА,  ЕЕ СОСТАВ, СТРОЕНИЕ И ЗНАЧЕНИЕ</vt:lpstr>
      <vt:lpstr>Нам предстоит ответить на вопросы:</vt:lpstr>
      <vt:lpstr>СФЕРЫ ЗЕМЛИ</vt:lpstr>
      <vt:lpstr>СОСТАВ АТМОСФЕРЫ</vt:lpstr>
      <vt:lpstr>ПАРНИКОВЫЙ ЭФФЕКТ</vt:lpstr>
      <vt:lpstr>ОЗОНОВЫЙ ЭКРАН</vt:lpstr>
      <vt:lpstr>СТРОЕНИЕ АТМОСФЕРЫ</vt:lpstr>
      <vt:lpstr>СТРОЕНИЕ АТМОСФЕРЫ</vt:lpstr>
      <vt:lpstr>ЗНАЧЕНИЕ АТМОСФЕРЫ</vt:lpstr>
      <vt:lpstr>ОТВЕТЬТЕ НА ВОПРОСЫ</vt:lpstr>
      <vt:lpstr>ДОСТИГНУТЫ ЛИ ЦЕЛИ УРОКА?</vt:lpstr>
      <vt:lpstr>Использованные ресурсы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АТМОСФЕРА</dc:title>
  <dc:creator>Admin</dc:creator>
  <cp:lastModifiedBy>Ink</cp:lastModifiedBy>
  <cp:revision>24</cp:revision>
  <dcterms:created xsi:type="dcterms:W3CDTF">2013-02-05T20:23:50Z</dcterms:created>
  <dcterms:modified xsi:type="dcterms:W3CDTF">2013-03-12T06:50:31Z</dcterms:modified>
</cp:coreProperties>
</file>