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351" r:id="rId2"/>
    <p:sldId id="352" r:id="rId3"/>
    <p:sldId id="258" r:id="rId4"/>
    <p:sldId id="256" r:id="rId5"/>
    <p:sldId id="259" r:id="rId6"/>
    <p:sldId id="261" r:id="rId7"/>
    <p:sldId id="354" r:id="rId8"/>
    <p:sldId id="314" r:id="rId9"/>
    <p:sldId id="315" r:id="rId10"/>
    <p:sldId id="316" r:id="rId11"/>
    <p:sldId id="317" r:id="rId12"/>
    <p:sldId id="318" r:id="rId13"/>
    <p:sldId id="319" r:id="rId14"/>
    <p:sldId id="324" r:id="rId15"/>
    <p:sldId id="325" r:id="rId16"/>
    <p:sldId id="328" r:id="rId17"/>
    <p:sldId id="331" r:id="rId18"/>
    <p:sldId id="332" r:id="rId19"/>
    <p:sldId id="333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5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>
        <p:scale>
          <a:sx n="100" d="100"/>
          <a:sy n="100" d="100"/>
        </p:scale>
        <p:origin x="-504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073FF3-A552-4F89-8877-70C9AF51DA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10A2-FE34-49EF-B15D-1D6765518D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A2CB-9A3B-4FE5-B90C-E80563205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8B4965-D075-4E1A-A23C-BA5EEC54629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575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83CD4-AE94-49F4-A7C8-817B3C2541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448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507006-1BFB-43DC-B2E9-3D053DF583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37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4D58AC-B024-477F-862F-48FF7CA5FC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87A9-C838-4272-827A-1297A77D8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10F2-8BD3-4178-90D0-FF5D41CDF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D61379-BB75-4C7B-92DE-7D4A840DD8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699E-9937-4DDF-A43E-8F714EC7E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E291-FD58-481C-8371-5D510243E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DE150-201E-4AFE-8A15-CADBF5D35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A9CC-88A9-4AC5-85A1-F09A37A665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F85110-FF57-43BE-AA31-1480FE37CA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552" y="476672"/>
            <a:ext cx="8352928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u="sng" dirty="0">
                <a:solidFill>
                  <a:schemeClr val="tx1"/>
                </a:solidFill>
                <a:latin typeface="Monotype Corsiva" pitchFamily="66" charset="0"/>
              </a:rPr>
              <a:t>Материалы к </a:t>
            </a:r>
            <a:r>
              <a:rPr lang="ru-RU" sz="2400" i="1" u="sng" dirty="0" smtClean="0">
                <a:solidFill>
                  <a:schemeClr val="tx1"/>
                </a:solidFill>
                <a:latin typeface="Monotype Corsiva" pitchFamily="66" charset="0"/>
              </a:rPr>
              <a:t>ОДИМПИАДЕ ПО </a:t>
            </a:r>
            <a:r>
              <a:rPr lang="ru-RU" sz="2400" i="1" u="sng" dirty="0">
                <a:solidFill>
                  <a:schemeClr val="tx1"/>
                </a:solidFill>
                <a:latin typeface="Monotype Corsiva" pitchFamily="66" charset="0"/>
              </a:rPr>
              <a:t>технологии </a:t>
            </a:r>
            <a:r>
              <a:rPr lang="ru-RU" sz="2400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МОДЕЛИРОВАНИЕ И Конструирование </a:t>
            </a:r>
            <a:r>
              <a:rPr lang="ru-RU" sz="3200" i="1" dirty="0">
                <a:solidFill>
                  <a:schemeClr val="tx1"/>
                </a:solidFill>
                <a:latin typeface="Monotype Corsiva" pitchFamily="66" charset="0"/>
              </a:rPr>
              <a:t>швейных изделий</a:t>
            </a:r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3200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509120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Разработала БОЛДЫРЕВА Л.М., ПРЕПОДАВАТЕЛЬ КАФЕДРЫ ТЕХНОЛОГИИ И ДИЗАЙНА</a:t>
            </a:r>
            <a:br>
              <a:rPr lang="ru-RU" dirty="0" smtClean="0"/>
            </a:br>
            <a:r>
              <a:rPr lang="ru-RU" dirty="0" smtClean="0"/>
              <a:t>ФГБОУ ВО </a:t>
            </a:r>
            <a:r>
              <a:rPr lang="ru-RU" dirty="0" smtClean="0"/>
              <a:t>«АГПУ</a:t>
            </a:r>
            <a:r>
              <a:rPr lang="ru-RU" smtClean="0"/>
              <a:t>»  г. </a:t>
            </a:r>
            <a:r>
              <a:rPr lang="ru-RU" dirty="0" smtClean="0"/>
              <a:t>АРМАВИР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713788" cy="922337"/>
          </a:xfrm>
        </p:spPr>
        <p:txBody>
          <a:bodyPr>
            <a:normAutofit fontScale="90000"/>
          </a:bodyPr>
          <a:lstStyle/>
          <a:p>
            <a:r>
              <a:rPr lang="ru-RU" sz="4000"/>
              <a:t>Муляжный метод конструирования</a:t>
            </a:r>
          </a:p>
        </p:txBody>
      </p:sp>
      <p:pic>
        <p:nvPicPr>
          <p:cNvPr id="258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8" r="11853" b="1051"/>
          <a:stretch>
            <a:fillRect/>
          </a:stretch>
        </p:blipFill>
        <p:spPr>
          <a:xfrm>
            <a:off x="755650" y="1341438"/>
            <a:ext cx="3113088" cy="49688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263" y="1600200"/>
            <a:ext cx="2975273" cy="4724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865188"/>
          </a:xfrm>
        </p:spPr>
        <p:txBody>
          <a:bodyPr>
            <a:normAutofit fontScale="90000"/>
          </a:bodyPr>
          <a:lstStyle/>
          <a:p>
            <a:r>
              <a:rPr lang="ru-RU" sz="4000"/>
              <a:t>Муляжный метод конструирования</a:t>
            </a:r>
          </a:p>
        </p:txBody>
      </p:sp>
      <p:pic>
        <p:nvPicPr>
          <p:cNvPr id="259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913" y="1196975"/>
            <a:ext cx="1658937" cy="5273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35375" y="2636838"/>
            <a:ext cx="5267325" cy="202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Единый метод конструирования одежды</a:t>
            </a:r>
          </a:p>
        </p:txBody>
      </p:sp>
      <p:pic>
        <p:nvPicPr>
          <p:cNvPr id="260099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933" y="1595147"/>
            <a:ext cx="6446533" cy="444399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01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38175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1196975"/>
            <a:ext cx="8229600" cy="345598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>
                <a:solidFill>
                  <a:schemeClr val="tx1"/>
                </a:solidFill>
                <a:latin typeface="Monotype Corsiva" pitchFamily="66" charset="0"/>
              </a:rPr>
              <a:t>Моделирование швейных изделий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64163" y="2492375"/>
            <a:ext cx="3394075" cy="1143000"/>
          </a:xfrm>
        </p:spPr>
        <p:txBody>
          <a:bodyPr>
            <a:normAutofit fontScale="90000"/>
          </a:bodyPr>
          <a:lstStyle/>
          <a:p>
            <a:r>
              <a:rPr lang="ru-RU" sz="4000"/>
              <a:t>Перевод вытачки</a:t>
            </a:r>
          </a:p>
        </p:txBody>
      </p:sp>
      <p:pic>
        <p:nvPicPr>
          <p:cNvPr id="266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21"/>
          <a:stretch>
            <a:fillRect/>
          </a:stretch>
        </p:blipFill>
        <p:spPr>
          <a:xfrm>
            <a:off x="323850" y="404813"/>
            <a:ext cx="4565650" cy="59769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Перенос вытачек методом шаблонов</a:t>
            </a:r>
          </a:p>
        </p:txBody>
      </p:sp>
      <p:pic>
        <p:nvPicPr>
          <p:cNvPr id="267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940" y="1851184"/>
            <a:ext cx="4160520" cy="393192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r>
              <a:rPr lang="ru-RU"/>
              <a:t>Преобразование вытачек</a:t>
            </a:r>
          </a:p>
        </p:txBody>
      </p:sp>
      <p:pic>
        <p:nvPicPr>
          <p:cNvPr id="270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6191250" cy="3524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0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5300663"/>
            <a:ext cx="4038600" cy="1181100"/>
          </a:xfrm>
        </p:spPr>
        <p:txBody>
          <a:bodyPr/>
          <a:lstStyle/>
          <a:p>
            <a:r>
              <a:rPr lang="ru-RU" sz="2800"/>
              <a:t>а – двух из одной</a:t>
            </a:r>
          </a:p>
          <a:p>
            <a:r>
              <a:rPr lang="ru-RU" sz="2800"/>
              <a:t>в – одной из двух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r>
              <a:rPr lang="ru-RU" sz="4000"/>
              <a:t>Перевод вытачек в рельефы</a:t>
            </a:r>
          </a:p>
        </p:txBody>
      </p:sp>
      <p:pic>
        <p:nvPicPr>
          <p:cNvPr id="273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383"/>
          <a:stretch>
            <a:fillRect/>
          </a:stretch>
        </p:blipFill>
        <p:spPr>
          <a:xfrm>
            <a:off x="2339975" y="1052513"/>
            <a:ext cx="4752975" cy="3863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3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19250" y="5157788"/>
            <a:ext cx="6769100" cy="1008062"/>
          </a:xfrm>
        </p:spPr>
        <p:txBody>
          <a:bodyPr>
            <a:normAutofit/>
          </a:bodyPr>
          <a:lstStyle/>
          <a:p>
            <a:r>
              <a:rPr lang="ru-RU" sz="2400"/>
              <a:t>а – проходящий через высшую точку груди</a:t>
            </a:r>
          </a:p>
          <a:p>
            <a:r>
              <a:rPr lang="ru-RU" sz="2400"/>
              <a:t>б – смещенный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Проектирование кокетки спинки</a:t>
            </a:r>
          </a:p>
        </p:txBody>
      </p:sp>
      <p:pic>
        <p:nvPicPr>
          <p:cNvPr id="274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16832"/>
            <a:ext cx="6856132" cy="273630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/>
              <a:t>Проектирование кокетки переда</a:t>
            </a:r>
          </a:p>
        </p:txBody>
      </p:sp>
      <p:pic>
        <p:nvPicPr>
          <p:cNvPr id="275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60848"/>
            <a:ext cx="7551862" cy="309634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Содержание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Форма и конструкция одежды</a:t>
            </a:r>
            <a:endParaRPr lang="ru-RU" dirty="0"/>
          </a:p>
          <a:p>
            <a:r>
              <a:rPr lang="ru-RU" dirty="0" smtClean="0">
                <a:hlinkClick r:id="rId3" action="ppaction://hlinksldjump"/>
              </a:rPr>
              <a:t>Методы </a:t>
            </a:r>
            <a:r>
              <a:rPr lang="ru-RU" dirty="0">
                <a:hlinkClick r:id="rId3" action="ppaction://hlinksldjump"/>
              </a:rPr>
              <a:t>конструирования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Моделирование швейных изделий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Параллельное расширение деталей</a:t>
            </a:r>
          </a:p>
        </p:txBody>
      </p:sp>
      <p:pic>
        <p:nvPicPr>
          <p:cNvPr id="28160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385"/>
          <a:stretch>
            <a:fillRect/>
          </a:stretch>
        </p:blipFill>
        <p:spPr>
          <a:xfrm>
            <a:off x="900113" y="1412875"/>
            <a:ext cx="2962275" cy="49672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0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5071" y="1600200"/>
            <a:ext cx="3884858" cy="21859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0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660" y="3938588"/>
            <a:ext cx="3887679" cy="21875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Коническое расширение деталей</a:t>
            </a:r>
          </a:p>
        </p:txBody>
      </p:sp>
      <p:pic>
        <p:nvPicPr>
          <p:cNvPr id="2826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484313"/>
            <a:ext cx="4464050" cy="41322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420938"/>
            <a:ext cx="3744913" cy="2476500"/>
          </a:xfrm>
        </p:spPr>
        <p:txBody>
          <a:bodyPr>
            <a:normAutofit fontScale="92500"/>
          </a:bodyPr>
          <a:lstStyle/>
          <a:p>
            <a:r>
              <a:rPr lang="ru-RU" sz="2800"/>
              <a:t>а – коническое расширение деталей</a:t>
            </a:r>
          </a:p>
          <a:p>
            <a:r>
              <a:rPr lang="ru-RU" sz="2800"/>
              <a:t>б – параллельно-коническое расширение деталей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/>
              <a:t>Проектирование расширенных юбок на основе прямой: малое расширение</a:t>
            </a:r>
          </a:p>
        </p:txBody>
      </p:sp>
      <p:pic>
        <p:nvPicPr>
          <p:cNvPr id="283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59832" y="1916832"/>
            <a:ext cx="5629578" cy="187292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36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1" r="12701" b="66461"/>
          <a:stretch>
            <a:fillRect/>
          </a:stretch>
        </p:blipFill>
        <p:spPr>
          <a:xfrm>
            <a:off x="2555776" y="4077072"/>
            <a:ext cx="3843517" cy="252028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365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0112" y="1844674"/>
            <a:ext cx="1842593" cy="194436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/>
              <a:t>Проектирование расширенных юбок на основе прямой: среднее расширение</a:t>
            </a:r>
          </a:p>
        </p:txBody>
      </p:sp>
      <p:pic>
        <p:nvPicPr>
          <p:cNvPr id="2846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63938" y="1773238"/>
            <a:ext cx="5195887" cy="17287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46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244" b="32506"/>
          <a:stretch>
            <a:fillRect/>
          </a:stretch>
        </p:blipFill>
        <p:spPr>
          <a:xfrm>
            <a:off x="2700338" y="4149725"/>
            <a:ext cx="4681537" cy="22939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467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87450" y="1628775"/>
            <a:ext cx="1906588" cy="2089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/>
              <a:t>Проектирование расширенных юбок на основе прямой: большое расширение</a:t>
            </a:r>
          </a:p>
        </p:txBody>
      </p:sp>
      <p:pic>
        <p:nvPicPr>
          <p:cNvPr id="2856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63938" y="1844675"/>
            <a:ext cx="5411787" cy="1800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982"/>
          <a:stretch>
            <a:fillRect/>
          </a:stretch>
        </p:blipFill>
        <p:spPr>
          <a:xfrm>
            <a:off x="2771775" y="4005263"/>
            <a:ext cx="4321175" cy="2160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0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786"/>
          <a:stretch>
            <a:fillRect/>
          </a:stretch>
        </p:blipFill>
        <p:spPr>
          <a:xfrm>
            <a:off x="539750" y="1628775"/>
            <a:ext cx="2376488" cy="2044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24300" y="2133600"/>
            <a:ext cx="4835525" cy="2520950"/>
          </a:xfrm>
        </p:spPr>
        <p:txBody>
          <a:bodyPr/>
          <a:lstStyle/>
          <a:p>
            <a:r>
              <a:rPr lang="ru-RU"/>
              <a:t>Проектирование зауженной юбки на основе прямой</a:t>
            </a:r>
          </a:p>
        </p:txBody>
      </p:sp>
      <p:pic>
        <p:nvPicPr>
          <p:cNvPr id="286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6" t="3024" r="55626"/>
          <a:stretch>
            <a:fillRect/>
          </a:stretch>
        </p:blipFill>
        <p:spPr>
          <a:xfrm>
            <a:off x="395288" y="908050"/>
            <a:ext cx="3240087" cy="47529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549275"/>
            <a:ext cx="8361362" cy="1584325"/>
          </a:xfrm>
        </p:spPr>
        <p:txBody>
          <a:bodyPr>
            <a:normAutofit fontScale="90000"/>
          </a:bodyPr>
          <a:lstStyle/>
          <a:p>
            <a:r>
              <a:rPr lang="ru-RU" sz="4000"/>
              <a:t>Проектирование рукава с различным объемом в верхней части</a:t>
            </a:r>
          </a:p>
        </p:txBody>
      </p:sp>
      <p:pic>
        <p:nvPicPr>
          <p:cNvPr id="287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9003" y="1554163"/>
            <a:ext cx="3358394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Проектирование рукава, расширенного книзу</a:t>
            </a:r>
          </a:p>
        </p:txBody>
      </p:sp>
      <p:pic>
        <p:nvPicPr>
          <p:cNvPr id="288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9003" y="1554163"/>
            <a:ext cx="3358394" cy="45259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Проектирование драпировки</a:t>
            </a:r>
          </a:p>
        </p:txBody>
      </p:sp>
      <p:pic>
        <p:nvPicPr>
          <p:cNvPr id="2928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93" t="-208" r="4846" b="37857"/>
          <a:stretch>
            <a:fillRect/>
          </a:stretch>
        </p:blipFill>
        <p:spPr>
          <a:xfrm>
            <a:off x="468313" y="1484313"/>
            <a:ext cx="1782762" cy="48974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8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9" t="11499" r="66878" b="37909"/>
          <a:stretch>
            <a:fillRect/>
          </a:stretch>
        </p:blipFill>
        <p:spPr>
          <a:xfrm>
            <a:off x="2916238" y="1484313"/>
            <a:ext cx="2495550" cy="3155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86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13" t="-208" r="28596" b="37857"/>
          <a:stretch>
            <a:fillRect/>
          </a:stretch>
        </p:blipFill>
        <p:spPr>
          <a:xfrm>
            <a:off x="6084888" y="2492375"/>
            <a:ext cx="2700337" cy="35290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287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38175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11188" y="1196975"/>
            <a:ext cx="8229600" cy="3455988"/>
          </a:xfrm>
        </p:spPr>
        <p:txBody>
          <a:bodyPr/>
          <a:lstStyle/>
          <a:p>
            <a:pPr algn="ctr"/>
            <a:r>
              <a:rPr lang="ru-RU" sz="6600" i="1" dirty="0">
                <a:solidFill>
                  <a:schemeClr val="tx1"/>
                </a:solidFill>
                <a:latin typeface="Monotype Corsiva" pitchFamily="66" charset="0"/>
              </a:rPr>
              <a:t>Форма и  конструкция одежды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/>
              <a:t>Силуэт одежды</a:t>
            </a:r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1038225" cy="3673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04"/>
          <a:stretch>
            <a:fillRect/>
          </a:stretch>
        </p:blipFill>
        <p:spPr>
          <a:xfrm>
            <a:off x="2843213" y="1052513"/>
            <a:ext cx="1119187" cy="3671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9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2124075" y="4797425"/>
            <a:ext cx="5543550" cy="16557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/>
              <a:t>а – прямой силуэт</a:t>
            </a:r>
          </a:p>
          <a:p>
            <a:pPr algn="ctr">
              <a:lnSpc>
                <a:spcPct val="90000"/>
              </a:lnSpc>
            </a:pPr>
            <a:r>
              <a:rPr lang="ru-RU" sz="2400"/>
              <a:t>б – полуприлегающий силуэт</a:t>
            </a:r>
          </a:p>
          <a:p>
            <a:pPr algn="ctr">
              <a:lnSpc>
                <a:spcPct val="90000"/>
              </a:lnSpc>
            </a:pPr>
            <a:r>
              <a:rPr lang="ru-RU" sz="2400"/>
              <a:t>в – прилегающий силуэт</a:t>
            </a:r>
          </a:p>
          <a:p>
            <a:pPr algn="ctr">
              <a:lnSpc>
                <a:spcPct val="90000"/>
              </a:lnSpc>
            </a:pPr>
            <a:r>
              <a:rPr lang="ru-RU" sz="2400"/>
              <a:t>г - трапециевидный силуэт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11064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52513"/>
            <a:ext cx="11255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/>
              <a:t>Покрои рукава</a:t>
            </a:r>
          </a:p>
        </p:txBody>
      </p:sp>
      <p:pic>
        <p:nvPicPr>
          <p:cNvPr id="185352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1247775" cy="38163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353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27313" y="1125538"/>
            <a:ext cx="1262062" cy="37433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535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084763"/>
            <a:ext cx="8229600" cy="158432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2400"/>
              <a:t>а – втачной рукав</a:t>
            </a:r>
          </a:p>
          <a:p>
            <a:pPr algn="ctr">
              <a:lnSpc>
                <a:spcPct val="80000"/>
              </a:lnSpc>
            </a:pPr>
            <a:r>
              <a:rPr lang="ru-RU" sz="2400"/>
              <a:t>б – рукав реглан</a:t>
            </a:r>
          </a:p>
          <a:p>
            <a:pPr algn="ctr">
              <a:lnSpc>
                <a:spcPct val="80000"/>
              </a:lnSpc>
            </a:pPr>
            <a:r>
              <a:rPr lang="ru-RU" sz="2400"/>
              <a:t>в – цельнокроеный рукав</a:t>
            </a:r>
          </a:p>
          <a:p>
            <a:pPr algn="ctr">
              <a:lnSpc>
                <a:spcPct val="80000"/>
              </a:lnSpc>
            </a:pPr>
            <a:r>
              <a:rPr lang="ru-RU" sz="2400"/>
              <a:t>г – комбинированный покрой</a:t>
            </a:r>
          </a:p>
        </p:txBody>
      </p:sp>
      <p:pic>
        <p:nvPicPr>
          <p:cNvPr id="185354" name="Picture 10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13414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5" name="Picture 11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96975"/>
            <a:ext cx="1044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/>
              <a:t>Линии в одежде</a:t>
            </a:r>
          </a:p>
        </p:txBody>
      </p:sp>
      <p:pic>
        <p:nvPicPr>
          <p:cNvPr id="19047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5" t="8969" r="11967" b="29189"/>
          <a:stretch>
            <a:fillRect/>
          </a:stretch>
        </p:blipFill>
        <p:spPr>
          <a:xfrm>
            <a:off x="323850" y="1268413"/>
            <a:ext cx="4754563" cy="511333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47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989138"/>
            <a:ext cx="3816350" cy="262096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/>
              <a:t>Конструктивные и конструктивно-декоративные линии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8229600" cy="865188"/>
          </a:xfrm>
        </p:spPr>
        <p:txBody>
          <a:bodyPr>
            <a:normAutofit/>
          </a:bodyPr>
          <a:lstStyle/>
          <a:p>
            <a:r>
              <a:rPr lang="ru-RU"/>
              <a:t>Типы осанки фигуры</a:t>
            </a:r>
          </a:p>
        </p:txBody>
      </p:sp>
      <p:pic>
        <p:nvPicPr>
          <p:cNvPr id="29901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2788" y="1341438"/>
            <a:ext cx="3232150" cy="5327650"/>
          </a:xfrm>
        </p:spPr>
      </p:pic>
      <p:sp>
        <p:nvSpPr>
          <p:cNvPr id="2990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205038"/>
            <a:ext cx="4038600" cy="2260600"/>
          </a:xfrm>
        </p:spPr>
        <p:txBody>
          <a:bodyPr>
            <a:normAutofit lnSpcReduction="10000"/>
          </a:bodyPr>
          <a:lstStyle/>
          <a:p>
            <a:r>
              <a:rPr lang="ru-RU" sz="2800"/>
              <a:t>а – нормальная осанка;</a:t>
            </a:r>
          </a:p>
          <a:p>
            <a:r>
              <a:rPr lang="ru-RU" sz="2800"/>
              <a:t>б – сутулая осанка;</a:t>
            </a:r>
          </a:p>
          <a:p>
            <a:r>
              <a:rPr lang="ru-RU" sz="2800"/>
              <a:t>в – перегибистая осанка.</a:t>
            </a:r>
          </a:p>
        </p:txBody>
      </p:sp>
      <p:sp>
        <p:nvSpPr>
          <p:cNvPr id="299016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43888" y="638175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1196975"/>
            <a:ext cx="8229600" cy="3455988"/>
          </a:xfrm>
        </p:spPr>
        <p:txBody>
          <a:bodyPr/>
          <a:lstStyle/>
          <a:p>
            <a:pPr algn="ctr"/>
            <a:r>
              <a:rPr lang="ru-RU" sz="6600" i="1" dirty="0">
                <a:solidFill>
                  <a:schemeClr val="tx1"/>
                </a:solidFill>
                <a:latin typeface="Monotype Corsiva" pitchFamily="66" charset="0"/>
              </a:rPr>
              <a:t>Методы конструирования одежды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785225" cy="706437"/>
          </a:xfrm>
        </p:spPr>
        <p:txBody>
          <a:bodyPr>
            <a:normAutofit fontScale="90000"/>
          </a:bodyPr>
          <a:lstStyle/>
          <a:p>
            <a:r>
              <a:rPr lang="ru-RU" sz="4000"/>
              <a:t>Муляжный метод конструирования </a:t>
            </a:r>
          </a:p>
        </p:txBody>
      </p:sp>
      <p:pic>
        <p:nvPicPr>
          <p:cNvPr id="257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516"/>
          <a:stretch>
            <a:fillRect/>
          </a:stretch>
        </p:blipFill>
        <p:spPr>
          <a:xfrm>
            <a:off x="684213" y="1125538"/>
            <a:ext cx="2436812" cy="54721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7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08400" y="1946275"/>
            <a:ext cx="5111750" cy="33115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210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Материалы к ОДИМПИАДЕ ПО технологии      «МОДЕЛИРОВАНИЕ И Конструирование швейных изделий»</vt:lpstr>
      <vt:lpstr>Содержание</vt:lpstr>
      <vt:lpstr>Форма и  конструкция одежды</vt:lpstr>
      <vt:lpstr>Силуэт одежды</vt:lpstr>
      <vt:lpstr>Покрои рукава</vt:lpstr>
      <vt:lpstr>Линии в одежде</vt:lpstr>
      <vt:lpstr>Типы осанки фигуры</vt:lpstr>
      <vt:lpstr>Методы конструирования одежды</vt:lpstr>
      <vt:lpstr>Муляжный метод конструирования </vt:lpstr>
      <vt:lpstr>Муляжный метод конструирования</vt:lpstr>
      <vt:lpstr>Муляжный метод конструирования</vt:lpstr>
      <vt:lpstr>Единый метод конструирования одежды</vt:lpstr>
      <vt:lpstr>Моделирование швейных изделий</vt:lpstr>
      <vt:lpstr>Перевод вытачки</vt:lpstr>
      <vt:lpstr>Перенос вытачек методом шаблонов</vt:lpstr>
      <vt:lpstr>Преобразование вытачек</vt:lpstr>
      <vt:lpstr>Перевод вытачек в рельефы</vt:lpstr>
      <vt:lpstr>Проектирование кокетки спинки</vt:lpstr>
      <vt:lpstr>Проектирование кокетки переда</vt:lpstr>
      <vt:lpstr>Параллельное расширение деталей</vt:lpstr>
      <vt:lpstr>Коническое расширение деталей</vt:lpstr>
      <vt:lpstr>Проектирование расширенных юбок на основе прямой: малое расширение</vt:lpstr>
      <vt:lpstr>Проектирование расширенных юбок на основе прямой: среднее расширение</vt:lpstr>
      <vt:lpstr>Проектирование расширенных юбок на основе прямой: большое расширение</vt:lpstr>
      <vt:lpstr>Проектирование зауженной юбки на основе прямой</vt:lpstr>
      <vt:lpstr>Проектирование рукава с различным объемом в верхней части</vt:lpstr>
      <vt:lpstr>Проектирование рукава, расширенного книзу</vt:lpstr>
      <vt:lpstr>Проектирование драпировки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TOSHIBA</cp:lastModifiedBy>
  <cp:revision>9</cp:revision>
  <dcterms:created xsi:type="dcterms:W3CDTF">2011-09-19T15:49:17Z</dcterms:created>
  <dcterms:modified xsi:type="dcterms:W3CDTF">2018-07-08T10:05:30Z</dcterms:modified>
</cp:coreProperties>
</file>