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3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2" r:id="rId14"/>
    <p:sldId id="269" r:id="rId15"/>
    <p:sldId id="273" r:id="rId16"/>
    <p:sldId id="274" r:id="rId17"/>
    <p:sldId id="275" r:id="rId18"/>
    <p:sldId id="276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987" autoAdjust="0"/>
    <p:restoredTop sz="94660"/>
  </p:normalViewPr>
  <p:slideViewPr>
    <p:cSldViewPr snapToGrid="0">
      <p:cViewPr>
        <p:scale>
          <a:sx n="90" d="100"/>
          <a:sy n="90" d="100"/>
        </p:scale>
        <p:origin x="630" y="-4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280AA76E-0898-44B9-9307-35B4C2DDCEA7}" type="datetimeFigureOut">
              <a:rPr lang="ru-RU" smtClean="0"/>
              <a:pPr/>
              <a:t>28.03.2018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A464983C-6499-45A1-8654-63788DE70BD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33777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AA76E-0898-44B9-9307-35B4C2DDCEA7}" type="datetimeFigureOut">
              <a:rPr lang="ru-RU" smtClean="0"/>
              <a:pPr/>
              <a:t>28.03.2018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4983C-6499-45A1-8654-63788DE70BD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33510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AA76E-0898-44B9-9307-35B4C2DDCEA7}" type="datetimeFigureOut">
              <a:rPr lang="ru-RU" smtClean="0"/>
              <a:pPr/>
              <a:t>28.03.2018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4983C-6499-45A1-8654-63788DE70BD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377751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AA76E-0898-44B9-9307-35B4C2DDCEA7}" type="datetimeFigureOut">
              <a:rPr lang="ru-RU" smtClean="0"/>
              <a:pPr/>
              <a:t>28.03.2018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4983C-6499-45A1-8654-63788DE70BD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168847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AA76E-0898-44B9-9307-35B4C2DDCEA7}" type="datetimeFigureOut">
              <a:rPr lang="ru-RU" smtClean="0"/>
              <a:pPr/>
              <a:t>28.03.2018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4983C-6499-45A1-8654-63788DE70BD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51446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AA76E-0898-44B9-9307-35B4C2DDCEA7}" type="datetimeFigureOut">
              <a:rPr lang="ru-RU" smtClean="0"/>
              <a:pPr/>
              <a:t>28.03.2018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4983C-6499-45A1-8654-63788DE70BD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016639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AA76E-0898-44B9-9307-35B4C2DDCEA7}" type="datetimeFigureOut">
              <a:rPr lang="ru-RU" smtClean="0"/>
              <a:pPr/>
              <a:t>28.03.2018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4983C-6499-45A1-8654-63788DE70BD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881515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280AA76E-0898-44B9-9307-35B4C2DDCEA7}" type="datetimeFigureOut">
              <a:rPr lang="ru-RU" smtClean="0"/>
              <a:pPr/>
              <a:t>28.03.2018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4983C-6499-45A1-8654-63788DE70BD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389934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280AA76E-0898-44B9-9307-35B4C2DDCEA7}" type="datetimeFigureOut">
              <a:rPr lang="ru-RU" smtClean="0"/>
              <a:pPr/>
              <a:t>28.03.2018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4983C-6499-45A1-8654-63788DE70BD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40755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AA76E-0898-44B9-9307-35B4C2DDCEA7}" type="datetimeFigureOut">
              <a:rPr lang="ru-RU" smtClean="0"/>
              <a:pPr/>
              <a:t>28.03.2018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4983C-6499-45A1-8654-63788DE70BD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34237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AA76E-0898-44B9-9307-35B4C2DDCEA7}" type="datetimeFigureOut">
              <a:rPr lang="ru-RU" smtClean="0"/>
              <a:pPr/>
              <a:t>28.03.2018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4983C-6499-45A1-8654-63788DE70BD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36211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AA76E-0898-44B9-9307-35B4C2DDCEA7}" type="datetimeFigureOut">
              <a:rPr lang="ru-RU" smtClean="0"/>
              <a:pPr/>
              <a:t>28.03.2018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4983C-6499-45A1-8654-63788DE70BD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79917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AA76E-0898-44B9-9307-35B4C2DDCEA7}" type="datetimeFigureOut">
              <a:rPr lang="ru-RU" smtClean="0"/>
              <a:pPr/>
              <a:t>28.03.2018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4983C-6499-45A1-8654-63788DE70BD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54363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AA76E-0898-44B9-9307-35B4C2DDCEA7}" type="datetimeFigureOut">
              <a:rPr lang="ru-RU" smtClean="0"/>
              <a:pPr/>
              <a:t>28.03.2018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4983C-6499-45A1-8654-63788DE70BD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63746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AA76E-0898-44B9-9307-35B4C2DDCEA7}" type="datetimeFigureOut">
              <a:rPr lang="ru-RU" smtClean="0"/>
              <a:pPr/>
              <a:t>28.03.2018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4983C-6499-45A1-8654-63788DE70BD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30173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AA76E-0898-44B9-9307-35B4C2DDCEA7}" type="datetimeFigureOut">
              <a:rPr lang="ru-RU" smtClean="0"/>
              <a:pPr/>
              <a:t>28.03.2018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4983C-6499-45A1-8654-63788DE70BD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98058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AA76E-0898-44B9-9307-35B4C2DDCEA7}" type="datetimeFigureOut">
              <a:rPr lang="ru-RU" smtClean="0"/>
              <a:pPr/>
              <a:t>28.03.2018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4983C-6499-45A1-8654-63788DE70BD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24092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80AA76E-0898-44B9-9307-35B4C2DDCEA7}" type="datetimeFigureOut">
              <a:rPr lang="ru-RU" smtClean="0"/>
              <a:pPr/>
              <a:t>28.03.2018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A464983C-6499-45A1-8654-63788DE70BD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92282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31" r:id="rId1"/>
    <p:sldLayoutId id="2147484132" r:id="rId2"/>
    <p:sldLayoutId id="2147484133" r:id="rId3"/>
    <p:sldLayoutId id="2147484134" r:id="rId4"/>
    <p:sldLayoutId id="2147484135" r:id="rId5"/>
    <p:sldLayoutId id="2147484136" r:id="rId6"/>
    <p:sldLayoutId id="2147484137" r:id="rId7"/>
    <p:sldLayoutId id="2147484138" r:id="rId8"/>
    <p:sldLayoutId id="2147484139" r:id="rId9"/>
    <p:sldLayoutId id="2147484140" r:id="rId10"/>
    <p:sldLayoutId id="2147484141" r:id="rId11"/>
    <p:sldLayoutId id="2147484142" r:id="rId12"/>
    <p:sldLayoutId id="2147484143" r:id="rId13"/>
    <p:sldLayoutId id="2147484144" r:id="rId14"/>
    <p:sldLayoutId id="2147484145" r:id="rId15"/>
    <p:sldLayoutId id="2147484146" r:id="rId16"/>
    <p:sldLayoutId id="214748414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main?base=LAW;n=9959;fld=134;dst=100080" TargetMode="External"/><Relationship Id="rId2" Type="http://schemas.openxmlformats.org/officeDocument/2006/relationships/hyperlink" Target="consultantplus://offline/main?base=LAW;n=9959;fld=134;dst=100027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consultantplus://offline/main?base=LAW;n=9959;fld=134;dst=100151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main?base=LAW;n=69453;fld=134;dst=1" TargetMode="External"/><Relationship Id="rId2" Type="http://schemas.openxmlformats.org/officeDocument/2006/relationships/hyperlink" Target="consultantplus://offline/main?base=LAW;n=69453;fld=134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main?base=LAW;n=69990;fld=134;dst=100254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2"/>
                </a:solidFill>
              </a:rPr>
              <a:t>Институты гарантии и защиты прав несовершеннолетних</a:t>
            </a: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err="1" smtClean="0"/>
              <a:t>Ефименко</a:t>
            </a:r>
            <a:r>
              <a:rPr lang="ru-RU" dirty="0" smtClean="0"/>
              <a:t> Любовь Александровна,</a:t>
            </a:r>
          </a:p>
          <a:p>
            <a:r>
              <a:rPr lang="ru-RU" dirty="0" err="1" smtClean="0"/>
              <a:t>К.ю.н</a:t>
            </a:r>
            <a:r>
              <a:rPr lang="ru-RU" dirty="0" smtClean="0"/>
              <a:t>., доцент кафедры конституционного и муниципального права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828888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30531" y="1928590"/>
            <a:ext cx="10357658" cy="45387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800" dirty="0">
                <a:solidFill>
                  <a:srgbClr val="4F81B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Под защитой прав несовершеннолетнего понимается восстановление нарушенного его права, создание условий, компенсирующих имеющую место утрату прав, устранение препятствий на пути осуществления права и применение мер по признанию и восстановлению нарушенных прав несовершеннолетнего, пресечению действий, нарушающих эти права.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sz="28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32998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06829" y="1720840"/>
            <a:ext cx="10740044" cy="5183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800" dirty="0">
                <a:solidFill>
                  <a:srgbClr val="5B9BD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Для обеспечения эффективной защиты прав и интересов несовершеннолетнего создана должность Уполномоченного при Президенте Российской Федерации по правам ребенка (Указ Президента РФ от 1 сентября 2009 г. № 986), который имеет право запрашивать и получать необходимые сведения, документы и материалы, беспрепятственно посещать любые организации, осуществлять экспертные и научно-аналитические работы</a:t>
            </a:r>
            <a:r>
              <a:rPr lang="ru-RU" sz="2800" dirty="0" smtClean="0">
                <a:solidFill>
                  <a:srgbClr val="5B9BD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endParaRPr lang="ru-RU" sz="28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80567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5840" y="2274838"/>
            <a:ext cx="10856422" cy="4538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800" dirty="0">
                <a:solidFill>
                  <a:srgbClr val="5B9BD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Институт по правам ребенка – это ведомство, создаваемое для отстаивания прав и интересов несовершеннолетних, имеющее статус независимого органа и учреждаемое законодательным путем или неправительственными организациями.</a:t>
            </a:r>
            <a:r>
              <a:rPr lang="ru-RU" sz="2800" dirty="0" smtClean="0">
                <a:solidFill>
                  <a:srgbClr val="5B9BD5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rgbClr val="5B9BD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Уполномоченный не зависит от каких-либо ведомственных интересов, амбиций, и в тоже время является своеобразным мостом между государством и гражданским обществом.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1931751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76177" y="1720840"/>
            <a:ext cx="10207255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2800" dirty="0">
                <a:solidFill>
                  <a:srgbClr val="5B9BD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 основным направлениям работы уполномоченного по правам ребенка на региональном уровне относятся:</a:t>
            </a: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ru-RU" alt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lvl="0" indent="257175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altLang="ru-RU" sz="2800" dirty="0">
                <a:solidFill>
                  <a:srgbClr val="5B9BD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защита прав конкретного ребенка, помощь в восстановлении его нарушенных прав;</a:t>
            </a:r>
            <a:endParaRPr kumimoji="0" lang="ru-RU" alt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lvl="0" indent="257175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altLang="ru-RU" sz="2800" dirty="0">
                <a:solidFill>
                  <a:srgbClr val="5B9BD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проведение независимых проверок соблюдения прав детей учреждениями, организациями, должностными лицами;</a:t>
            </a:r>
            <a:endParaRPr kumimoji="0" lang="ru-RU" alt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lvl="0" indent="257175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altLang="ru-RU" sz="2800" dirty="0">
                <a:solidFill>
                  <a:srgbClr val="5B9BD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экспертиза правовых актов, участие в законотворческом процессе, внесение предложений в государственные органы по улучшению механизмов защиты прав детей;</a:t>
            </a:r>
            <a:endParaRPr kumimoji="0" lang="ru-RU" alt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lvl="0" indent="257175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altLang="ru-RU" sz="2800" dirty="0">
                <a:solidFill>
                  <a:srgbClr val="5B9BD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правовое просвещение детей, их родителей, специалистов.</a:t>
            </a:r>
            <a:endParaRPr kumimoji="0" lang="ru-RU" alt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35256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48047" y="1720840"/>
            <a:ext cx="9165265" cy="39035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400" dirty="0">
                <a:solidFill>
                  <a:srgbClr val="5B9BD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Деятельность Уполномоченного по правам ребенка строится на основе принципов справедливости, ответственности, гуманности, открытости, объективности и доступности, а также взаимодействия и сотрудничества с органами государственной власти, органами местного самоуправления, их должностными лицами, ответственными за обеспечение и защиту прав и законных интересов несовершеннолетних. </a:t>
            </a:r>
            <a:endParaRPr lang="ru-RU" sz="24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00073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60967" y="58847"/>
            <a:ext cx="9707526" cy="5114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000" dirty="0">
                <a:solidFill>
                  <a:srgbClr val="5B9BD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 целях выполнения своих функций Уполномоченный по правам ребенка в субъектах Российской Федерации:</a:t>
            </a:r>
            <a:endParaRPr lang="ru-RU" sz="20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000" dirty="0">
                <a:solidFill>
                  <a:srgbClr val="5B9BD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осуществляет прием граждан, рассматривает обращения, касающиеся фактов нарушения прав и законных интересов несовершеннолетнего, и жалобы граждан на решения или действия (бездействие) государственных органов, органов местного самоуправления, должностных лиц, организаций независимо от организационно-правовых форм и форм собственности, нарушающих права и законные интересы несовершеннолетнего;</a:t>
            </a:r>
            <a:endParaRPr lang="ru-RU" sz="20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000" dirty="0">
                <a:solidFill>
                  <a:srgbClr val="5B9BD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проверяет самостоятельно или совместно с компетентными государственными органами, должностными лицами и государственными служащими сообщения о фактах нарушения прав и законных интересов несовершеннолетних;</a:t>
            </a:r>
            <a:endParaRPr lang="ru-RU" sz="20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544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56931" y="1513091"/>
            <a:ext cx="10292316" cy="44575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400" dirty="0">
                <a:solidFill>
                  <a:srgbClr val="5B9BD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оказывает несовершеннолетним, а также их законным представителям бесплатную юридическую помощь по вопросам защиты их прав и законных интересов;</a:t>
            </a:r>
            <a:endParaRPr lang="ru-RU" sz="24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400" dirty="0">
                <a:solidFill>
                  <a:srgbClr val="5B9BD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обращается в суд с заявлением о защите нарушенных прав, свобод и законных интересов несовершеннолетних в случаях, предусмотренных федеральным законом, либо предлагает обратиться в суд с подобным заявлением компетентным органам, родителям, законным представителям несовершеннолетнего;</a:t>
            </a:r>
            <a:endParaRPr lang="ru-RU" sz="24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53413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29070" y="1305342"/>
            <a:ext cx="9877646" cy="44575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400" dirty="0">
                <a:solidFill>
                  <a:srgbClr val="5B9BD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принимает участие лично либо через своего представителя в судебных процессах в установленном федеральным законом порядке с целью защиты и восстановления нарушенных прав, свобод и законных интересов несовершеннолетнего;</a:t>
            </a:r>
            <a:endParaRPr lang="ru-RU" sz="24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400" dirty="0">
                <a:solidFill>
                  <a:srgbClr val="5B9BD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принимает в пределах своей компетенции меры к урегулированию споров между несовершеннолетними детьми и их родителями (законными представителями), а также между несовершеннолетними, их родителями (законными представителями);</a:t>
            </a:r>
            <a:endParaRPr lang="ru-RU" sz="24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98893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82503" y="474345"/>
            <a:ext cx="10069032" cy="61195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400" dirty="0">
                <a:solidFill>
                  <a:srgbClr val="5B9BD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направляет государственным органам, органам местного самоуправления, должностным лицам, руководителям организаций независимо от организационно-правовых форм и форм собственности, в решениях или действиях (бездействии) которых он усматривает нарушения прав и законных интересов несовершеннолетнего, заключения, содержащие рекомендации по восстановлению нарушенных прав и законных интересов несовершеннолетнего и предотвращению подобных нарушений в дальнейшем;</a:t>
            </a:r>
            <a:endParaRPr lang="ru-RU" sz="24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400" dirty="0">
                <a:solidFill>
                  <a:srgbClr val="5B9BD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вносит в государственные органы, органы местного самоуправления предложения о совершенствовании механизма обеспечения и защиты прав и законных интересов несовершеннолетних.</a:t>
            </a:r>
            <a:endParaRPr lang="ru-RU" sz="24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60201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23207" y="1687589"/>
            <a:ext cx="10748357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800" dirty="0">
                <a:solidFill>
                  <a:srgbClr val="5B9BD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Конституция Российской Федерации, провозглашая Россию демократическим правовым государством, определила человека, его права и свободы высшей ценностью (ст. 2 Конституции РФ) и установила, что права и свободы определяют смысл, содержание и применение законов, деятельность законодательной и исполнительной власти, местного самоуправления и обеспечиваются правосудием (ст. 18 Конституции РФ).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09217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71600" y="1305342"/>
            <a:ext cx="9642764" cy="50119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400" dirty="0">
                <a:solidFill>
                  <a:srgbClr val="5B9BD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Юридические гарантии – это организационно-правовые и правовые условия и средства, с помощью которых обеспечивается не только пользование и распоряжение правами, но и их охрана и защита.</a:t>
            </a:r>
            <a:endParaRPr lang="ru-RU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400" dirty="0">
                <a:solidFill>
                  <a:srgbClr val="5B9BD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Юридические гарантии получают закрепление в законодательстве и могут быть привязаны к определенным институтам гарантий прав человека и гражданина:</a:t>
            </a:r>
            <a:endParaRPr lang="ru-RU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400" dirty="0">
                <a:solidFill>
                  <a:srgbClr val="5B9BD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Институт Президента РФ,</a:t>
            </a:r>
            <a:endParaRPr lang="ru-RU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400" dirty="0">
                <a:solidFill>
                  <a:srgbClr val="5B9BD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Институт Уполномоченного по правам человека, </a:t>
            </a:r>
            <a:endParaRPr lang="ru-RU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400" dirty="0">
                <a:solidFill>
                  <a:srgbClr val="5B9BD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Институты судебной власти и т.д.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29762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12423" y="1720840"/>
            <a:ext cx="9260378" cy="45391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800" dirty="0">
                <a:solidFill>
                  <a:srgbClr val="5B9BD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 целях обеспечения гарантий государственной защиты прав и свобод человека и гражданина, в соответствии с Конституцией РФ и на основании Федерального конституционного закона «Об Уполномоченном по правам человека в Российской Федерации» от 26 февраля 1997 года, учреждена должность Уполномоченного по правам человека в Российской Федерации.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53515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58950" y="58847"/>
            <a:ext cx="9526771" cy="5859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solidFill>
                  <a:srgbClr val="4F81B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 момента рождения несовершеннолетний взят под охрану государства и обладает следующими правами:  </a:t>
            </a:r>
            <a:endParaRPr lang="ru-RU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dirty="0">
                <a:solidFill>
                  <a:srgbClr val="4F81B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Жить и воспитываться в семье </a:t>
            </a:r>
            <a:endParaRPr lang="ru-RU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dirty="0">
                <a:solidFill>
                  <a:srgbClr val="4F81B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Общаться с родителями и другими родственниками </a:t>
            </a:r>
            <a:endParaRPr lang="ru-RU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dirty="0">
                <a:solidFill>
                  <a:srgbClr val="4F81B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Защищать свои права </a:t>
            </a:r>
            <a:endParaRPr lang="ru-RU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dirty="0">
                <a:solidFill>
                  <a:srgbClr val="4F81B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Выражать своё мнение </a:t>
            </a:r>
            <a:endParaRPr lang="ru-RU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dirty="0">
                <a:solidFill>
                  <a:srgbClr val="4F81B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Право на достоинство и неприкосновенность </a:t>
            </a:r>
            <a:endParaRPr lang="ru-RU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dirty="0">
                <a:solidFill>
                  <a:srgbClr val="4F81B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Право на имя, отчество и фамилию </a:t>
            </a:r>
            <a:endParaRPr lang="ru-RU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dirty="0">
                <a:solidFill>
                  <a:srgbClr val="4F81B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Право на имущество Право на медицинское обслуживание </a:t>
            </a:r>
            <a:endParaRPr lang="ru-RU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dirty="0">
                <a:solidFill>
                  <a:srgbClr val="4F81B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Право на образование и другие. </a:t>
            </a:r>
            <a:endParaRPr lang="ru-RU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solidFill>
                  <a:srgbClr val="4F81B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Данные права установлены и гарантированы: </a:t>
            </a:r>
            <a:endParaRPr lang="ru-RU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dirty="0">
                <a:solidFill>
                  <a:srgbClr val="4F81B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Конституцией РФ; </a:t>
            </a:r>
            <a:endParaRPr lang="ru-RU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dirty="0">
                <a:solidFill>
                  <a:srgbClr val="4F81B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Семейным кодексом РФ; </a:t>
            </a:r>
            <a:endParaRPr lang="ru-RU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dirty="0">
                <a:solidFill>
                  <a:srgbClr val="4F81B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Федеральным законом № 124-ФЗ от </a:t>
            </a:r>
            <a:r>
              <a:rPr lang="ru-RU" dirty="0" smtClean="0">
                <a:solidFill>
                  <a:srgbClr val="4F81B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24.07.1998г</a:t>
            </a:r>
            <a:r>
              <a:rPr lang="ru-RU" dirty="0">
                <a:solidFill>
                  <a:srgbClr val="4F81B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dirty="0" smtClean="0">
                <a:solidFill>
                  <a:srgbClr val="4F81B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 </a:t>
            </a:r>
            <a:r>
              <a:rPr lang="ru-RU" dirty="0">
                <a:solidFill>
                  <a:srgbClr val="4F81B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основных гарантиях прав ребенка в </a:t>
            </a:r>
            <a:r>
              <a:rPr lang="ru-RU" dirty="0" smtClean="0">
                <a:solidFill>
                  <a:srgbClr val="4F81B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РФ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0936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14153" y="1582341"/>
            <a:ext cx="10432472" cy="39031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Конвенция о правах ребенка ООН – основной международный документ, регулирующий права детей, - предусматривает обязанность государства обеспечить ребенку защиту, необходимую для его благополучия, и принять все соответствующие законодательные и административные меры. </a:t>
            </a:r>
            <a:endParaRPr lang="ru-RU" sz="24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400" dirty="0" smtClean="0">
                <a:solidFill>
                  <a:srgbClr val="4F81B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Данное </a:t>
            </a:r>
            <a:r>
              <a:rPr lang="ru-RU" sz="2400" dirty="0">
                <a:solidFill>
                  <a:srgbClr val="4F81B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положение находит отражение в статье 2 Конституции Российской Федерации, которая гласит: «признание, соблюдение и защита прав и свобод человека и гражданина – обязанность государства»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1444982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80655" y="1928590"/>
            <a:ext cx="10274529" cy="38924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800" dirty="0">
                <a:solidFill>
                  <a:srgbClr val="5B9BD5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Статьи 4</a:t>
            </a:r>
            <a:r>
              <a:rPr lang="ru-RU" sz="2800" dirty="0">
                <a:solidFill>
                  <a:srgbClr val="5B9BD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800" dirty="0">
                <a:solidFill>
                  <a:srgbClr val="5B9BD5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19</a:t>
            </a:r>
            <a:r>
              <a:rPr lang="ru-RU" sz="2800" dirty="0">
                <a:solidFill>
                  <a:srgbClr val="5B9BD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и </a:t>
            </a:r>
            <a:r>
              <a:rPr lang="ru-RU" sz="2800" dirty="0">
                <a:solidFill>
                  <a:srgbClr val="5B9BD5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4"/>
              </a:rPr>
              <a:t>33</a:t>
            </a:r>
            <a:r>
              <a:rPr lang="ru-RU" sz="2800" dirty="0">
                <a:solidFill>
                  <a:srgbClr val="5B9BD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Конвенции о правах ребенка предусматривают различные меры защиты ребенка от различных угроз и посягательств. Это и разработка социальных программ с целью предоставления необходимой поддержки ребенку и лицам, которые о нем заботятся, а также законодательные, административные, просветительные и иные меры.</a:t>
            </a:r>
            <a:endParaRPr lang="ru-RU" sz="28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17120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14400" y="58847"/>
            <a:ext cx="10565476" cy="5576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000" dirty="0">
                <a:solidFill>
                  <a:srgbClr val="4F81B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Цели государственной политики, основные направления и организационные основы обеспечения прав ребенка определены в Федеральном </a:t>
            </a:r>
            <a:r>
              <a:rPr lang="ru-RU" sz="2000" dirty="0">
                <a:solidFill>
                  <a:srgbClr val="4F81BD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законе</a:t>
            </a:r>
            <a:r>
              <a:rPr lang="ru-RU" sz="2000" dirty="0">
                <a:solidFill>
                  <a:srgbClr val="4F81B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от 24 июля 1998 г. № 124-ФЗ "Об основных гарантиях прав ребенка в Российской Федерации". В законе также конкретизированы полномочия органов государственной власти различного уровня в этой сфере. </a:t>
            </a:r>
            <a:r>
              <a:rPr lang="ru-RU" sz="2000" dirty="0">
                <a:solidFill>
                  <a:srgbClr val="4F81BD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Законом</a:t>
            </a:r>
            <a:r>
              <a:rPr lang="ru-RU" sz="2000" dirty="0">
                <a:solidFill>
                  <a:srgbClr val="4F81B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установлены основные принципы государственной политики в интересах детей:</a:t>
            </a:r>
            <a:endParaRPr lang="ru-RU" sz="2000" dirty="0" smtClean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000" dirty="0">
                <a:solidFill>
                  <a:srgbClr val="4F81B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законодательное обеспечение прав ребенка;</a:t>
            </a:r>
            <a:endParaRPr lang="ru-RU" sz="2000" dirty="0" smtClean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000" dirty="0">
                <a:solidFill>
                  <a:srgbClr val="4F81B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поддержка семьи в целях обеспечения защиты прав детей;</a:t>
            </a:r>
            <a:endParaRPr lang="ru-RU" sz="2000" dirty="0" smtClean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000" dirty="0">
                <a:solidFill>
                  <a:srgbClr val="4F81B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ответственность должностных лиц и граждан за нарушение прав и законных интересов ребенка;</a:t>
            </a:r>
            <a:endParaRPr lang="ru-RU" sz="2000" dirty="0" smtClean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000" dirty="0">
                <a:solidFill>
                  <a:srgbClr val="4F81B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поддержка общественных объединений и иных организаций, осуществляющих деятельность по защите прав и законных интересов ребенка.</a:t>
            </a:r>
            <a:endParaRPr lang="ru-RU" sz="20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8414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1396" y="1928590"/>
            <a:ext cx="10740044" cy="38924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50000"/>
              </a:lnSpc>
              <a:spcAft>
                <a:spcPts val="0"/>
              </a:spcAft>
            </a:pPr>
            <a:r>
              <a:rPr lang="ru-RU" sz="2800" dirty="0">
                <a:solidFill>
                  <a:srgbClr val="5B9BD5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Статья 56</a:t>
            </a:r>
            <a:r>
              <a:rPr lang="ru-RU" sz="2800" dirty="0">
                <a:solidFill>
                  <a:srgbClr val="5B9BD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семейного кодекса РФ устанавливает, что непосредственная защита прав и законных интересов ребенка должна осуществляться законными представителями: родителями, усыновителями, опекунами, попечителями, приемными родителями, а в прямо предусмотренных семейным законодательством случаях - органами опеки и попечительства, прокурором и судом. </a:t>
            </a:r>
            <a:endParaRPr lang="ru-RU" sz="28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34387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вет директоров">
  <a:themeElements>
    <a:clrScheme name="Совет директоров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Совет директоров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вет директоров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55</TotalTime>
  <Words>1096</Words>
  <Application>Microsoft Office PowerPoint</Application>
  <PresentationFormat>Произвольный</PresentationFormat>
  <Paragraphs>50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Совет директоров</vt:lpstr>
      <vt:lpstr>Институты гарантии и защиты прав несовершеннолетних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Институты гарантии и защиты прав несовершеннолетних</dc:title>
  <dc:creator>кафедра</dc:creator>
  <cp:lastModifiedBy>1</cp:lastModifiedBy>
  <cp:revision>8</cp:revision>
  <dcterms:created xsi:type="dcterms:W3CDTF">2018-03-22T11:28:11Z</dcterms:created>
  <dcterms:modified xsi:type="dcterms:W3CDTF">2018-03-28T06:20:55Z</dcterms:modified>
</cp:coreProperties>
</file>