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73" r:id="rId3"/>
    <p:sldId id="298" r:id="rId4"/>
    <p:sldId id="303" r:id="rId5"/>
    <p:sldId id="304" r:id="rId6"/>
    <p:sldId id="324" r:id="rId7"/>
    <p:sldId id="305" r:id="rId8"/>
    <p:sldId id="275" r:id="rId9"/>
    <p:sldId id="306" r:id="rId10"/>
    <p:sldId id="277" r:id="rId11"/>
    <p:sldId id="307" r:id="rId12"/>
    <p:sldId id="280" r:id="rId13"/>
    <p:sldId id="308" r:id="rId14"/>
    <p:sldId id="281" r:id="rId15"/>
    <p:sldId id="282" r:id="rId16"/>
    <p:sldId id="283" r:id="rId17"/>
    <p:sldId id="284" r:id="rId18"/>
    <p:sldId id="309" r:id="rId19"/>
    <p:sldId id="310" r:id="rId20"/>
    <p:sldId id="285" r:id="rId21"/>
    <p:sldId id="286" r:id="rId22"/>
    <p:sldId id="287" r:id="rId23"/>
    <p:sldId id="301" r:id="rId24"/>
    <p:sldId id="288" r:id="rId25"/>
    <p:sldId id="289" r:id="rId26"/>
    <p:sldId id="290" r:id="rId27"/>
    <p:sldId id="291" r:id="rId28"/>
    <p:sldId id="311" r:id="rId29"/>
    <p:sldId id="256" r:id="rId30"/>
    <p:sldId id="272" r:id="rId31"/>
    <p:sldId id="258" r:id="rId32"/>
    <p:sldId id="259" r:id="rId33"/>
    <p:sldId id="297" r:id="rId34"/>
    <p:sldId id="264" r:id="rId35"/>
    <p:sldId id="267" r:id="rId36"/>
    <p:sldId id="313" r:id="rId37"/>
    <p:sldId id="270" r:id="rId38"/>
    <p:sldId id="295" r:id="rId39"/>
    <p:sldId id="296" r:id="rId40"/>
    <p:sldId id="294" r:id="rId41"/>
    <p:sldId id="312" r:id="rId42"/>
    <p:sldId id="314" r:id="rId43"/>
    <p:sldId id="315" r:id="rId44"/>
    <p:sldId id="316" r:id="rId45"/>
    <p:sldId id="293" r:id="rId46"/>
    <p:sldId id="317" r:id="rId47"/>
    <p:sldId id="318" r:id="rId48"/>
    <p:sldId id="320" r:id="rId49"/>
    <p:sldId id="319" r:id="rId50"/>
    <p:sldId id="321" r:id="rId51"/>
    <p:sldId id="292" r:id="rId52"/>
    <p:sldId id="322" r:id="rId53"/>
    <p:sldId id="323" r:id="rId54"/>
    <p:sldId id="27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0EA-0DD9-4C43-821F-F9FF84744C6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5C880-C65A-42E0-A89E-44A2AD2C0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5F6C25-FAD8-4266-BD72-9BF6871000C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357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84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12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56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1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19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9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017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3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9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796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book/17F100A8-2C41-4920-875C-1BB44A9AAF8D" TargetMode="External"/><Relationship Id="rId2" Type="http://schemas.openxmlformats.org/officeDocument/2006/relationships/hyperlink" Target="http://www.biblio-online.ru/book/9C4A0FC2-D85B-412D-979F-418B599F63A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iblio-online.ru/book/45CF01F9-13EB-4DD7-807C-969FF0141E7B" TargetMode="External"/><Relationship Id="rId5" Type="http://schemas.openxmlformats.org/officeDocument/2006/relationships/hyperlink" Target="http://www.biblio-online.ru/book/EB5F1970-9A1C-49CE-A6E0-BB546FC04ADD" TargetMode="External"/><Relationship Id="rId4" Type="http://schemas.openxmlformats.org/officeDocument/2006/relationships/hyperlink" Target="http://www.biblio-online.ru/book/98A0B79E-473C-42A5-9D88-C23AD27FFD5B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1970"/>
            <a:ext cx="7470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Федеральное агентство по образованию Российской Федерации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высшего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профессионального образования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Palatino Linotype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КУБАНСКИЙ ГОСУДАРСТВЕННЫЙ УНИВЕРСИТЕТ</a:t>
            </a:r>
            <a:r>
              <a:rPr lang="ru-RU" dirty="0">
                <a:solidFill>
                  <a:prstClr val="black"/>
                </a:solidFill>
                <a:latin typeface="Palatino Linotype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Кафедра геоэкологии 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природопользования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264223"/>
            <a:ext cx="638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Профессор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кафедры геоэкологии и природопользования,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доктор биологических  наук,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В.И. Киль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22.03.2018</a:t>
            </a:r>
            <a:endParaRPr lang="en-US" u="sng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728" y="2786058"/>
            <a:ext cx="6400800" cy="108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3624"/>
              </a:buClr>
              <a:defRPr/>
            </a:pP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Экологические проблемы </a:t>
            </a:r>
            <a:r>
              <a:rPr lang="ru-RU" sz="2800" b="1" dirty="0" err="1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агроценозов</a:t>
            </a:r>
            <a:endParaRPr lang="ru-RU" sz="2800" b="1" dirty="0">
              <a:solidFill>
                <a:prstClr val="black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образования, науки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молодёжной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Краснодарского края.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3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6099"/>
            <a:ext cx="671517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Проблемы, связанные с орошением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Глубокие </a:t>
            </a:r>
            <a:r>
              <a:rPr lang="ru-RU" sz="2400" dirty="0"/>
              <a:t>преобразования состояния и режима территории. </a:t>
            </a:r>
          </a:p>
        </p:txBody>
      </p:sp>
      <p:pic>
        <p:nvPicPr>
          <p:cNvPr id="3074" name="Picture 2" descr="http://dp-adilet.kz/wp-content/img/1/e180b3ff8564b1fb96c481b29cd304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307" y="2227964"/>
            <a:ext cx="4163392" cy="32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sif.ru/vremya-istorii/005-dc/Images/atlantida/atlantida-05-1/IMG_66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37245"/>
            <a:ext cx="4310844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5844" y="5674101"/>
            <a:ext cx="370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засоление </a:t>
            </a:r>
            <a:r>
              <a:rPr lang="ru-RU" sz="2400" dirty="0"/>
              <a:t>почв</a:t>
            </a:r>
          </a:p>
        </p:txBody>
      </p:sp>
    </p:spTree>
    <p:extLst>
      <p:ext uri="{BB962C8B-B14F-4D97-AF65-F5344CB8AC3E}">
        <p14:creationId xmlns:p14="http://schemas.microsoft.com/office/powerpoint/2010/main" xmlns="" val="292075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Потери земли из за засоления</a:t>
            </a:r>
            <a:endParaRPr lang="ru-RU" dirty="0"/>
          </a:p>
        </p:txBody>
      </p:sp>
      <p:pic>
        <p:nvPicPr>
          <p:cNvPr id="5" name="Содержимое 4" descr="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000530" cy="22550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964391" cy="37799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мире теряется из за засоления</a:t>
            </a:r>
          </a:p>
          <a:p>
            <a:r>
              <a:rPr lang="ru-RU" sz="2000" dirty="0" smtClean="0"/>
              <a:t>300 тыс. га орошаемых земель ежегодно</a:t>
            </a:r>
          </a:p>
          <a:p>
            <a:endParaRPr lang="ru-RU" sz="2000" dirty="0" smtClean="0"/>
          </a:p>
          <a:p>
            <a:r>
              <a:rPr lang="ru-RU" sz="2000" dirty="0" smtClean="0"/>
              <a:t>Общая площадь засоленных земель достигла 30 млн. га (примерно 25 % орошаемых земель)</a:t>
            </a:r>
          </a:p>
          <a:p>
            <a:endParaRPr lang="ru-RU" sz="2000" dirty="0" smtClean="0"/>
          </a:p>
          <a:p>
            <a:r>
              <a:rPr lang="ru-RU" sz="2000" dirty="0" smtClean="0"/>
              <a:t>В Египте засолено более 70 % земель</a:t>
            </a:r>
          </a:p>
          <a:p>
            <a:r>
              <a:rPr lang="ru-RU" sz="2000" dirty="0" smtClean="0"/>
              <a:t>В Ираке – более 50 %</a:t>
            </a:r>
          </a:p>
          <a:p>
            <a:r>
              <a:rPr lang="ru-RU" sz="2000" dirty="0" smtClean="0"/>
              <a:t>В Индии – более 60 %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Большой расход пресной воды и малая </a:t>
            </a:r>
            <a:r>
              <a:rPr lang="ru-RU" sz="2400" dirty="0"/>
              <a:t>эффективность </a:t>
            </a:r>
            <a:r>
              <a:rPr lang="ru-RU" sz="2400" dirty="0" smtClean="0"/>
              <a:t>ее использования. </a:t>
            </a:r>
          </a:p>
          <a:p>
            <a:endParaRPr lang="ru-RU" sz="2400" dirty="0" smtClean="0"/>
          </a:p>
          <a:p>
            <a:r>
              <a:rPr lang="ru-RU" dirty="0" smtClean="0"/>
              <a:t>Коэффициент </a:t>
            </a:r>
            <a:r>
              <a:rPr lang="ru-RU" dirty="0"/>
              <a:t>полезного действия для поля или оросительной системы есть отношение объема используемой растениями воды к объему забираемой </a:t>
            </a:r>
            <a:r>
              <a:rPr lang="ru-RU" dirty="0" smtClean="0"/>
              <a:t>растением воды </a:t>
            </a:r>
            <a:r>
              <a:rPr lang="ru-RU" dirty="0"/>
              <a:t>(обычно КПД равен 0,4-0,6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26099"/>
            <a:ext cx="63779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Проблемы, связанные с орошением</a:t>
            </a:r>
          </a:p>
        </p:txBody>
      </p:sp>
      <p:pic>
        <p:nvPicPr>
          <p:cNvPr id="6146" name="Picture 2" descr="http://www.oreninform.ru/upload/iblock/03d/p33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582" y="3152000"/>
            <a:ext cx="55726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40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igslide.ru/images/2/1608/960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28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21780"/>
            <a:ext cx="335758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3.Водохранилища</a:t>
            </a:r>
            <a:endParaRPr lang="ru-RU" sz="2800" dirty="0"/>
          </a:p>
        </p:txBody>
      </p:sp>
      <p:pic>
        <p:nvPicPr>
          <p:cNvPr id="12290" name="Picture 2" descr="http://c-in.ru/uploads/p/2015-09-10/v_kerchenskom_vodohranilishe_ostalos_tret_vo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4" y="196125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839010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искусственные озера, созданные руками человека для хозяйственных нужд. Их назначение - выравнивание стока речных вод, его регулирование для обеспечения целесообразной работы гидроэлектростанций, системы оросительных каналов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393449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rkindik.ru/public/news/2015/5/2778_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5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050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Угроза затопления территорий</a:t>
            </a:r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Кыргызстане </a:t>
            </a:r>
            <a:r>
              <a:rPr lang="ru-RU" sz="2400" dirty="0" err="1"/>
              <a:t>Токтогульское</a:t>
            </a:r>
            <a:r>
              <a:rPr lang="ru-RU" sz="2400" dirty="0"/>
              <a:t> водохранилище затопило 23 тыс. га орошаемых и 4 тыс. га других сельскохозяйственных </a:t>
            </a:r>
            <a:r>
              <a:rPr lang="ru-RU" sz="2400" dirty="0" smtClean="0"/>
              <a:t>угодий.</a:t>
            </a:r>
            <a:endParaRPr lang="ru-RU" sz="2400" dirty="0"/>
          </a:p>
        </p:txBody>
      </p:sp>
      <p:pic>
        <p:nvPicPr>
          <p:cNvPr id="13316" name="Picture 4" descr="http://xn--80aal8a5f.xn--p1abceb.xn--p1ai/uploads/posts/2013-04/1365069015_toktogul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5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3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ikop.bezformata.ru/content/image72763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58"/>
            <a:ext cx="571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538" y="3357562"/>
            <a:ext cx="719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Водохранилища могут изменить местные климатические условия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температуру и влажность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819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429420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Заболачивание территорий</a:t>
            </a:r>
            <a:endParaRPr lang="ru-RU" dirty="0"/>
          </a:p>
        </p:txBody>
      </p:sp>
      <p:pic>
        <p:nvPicPr>
          <p:cNvPr id="5" name="Содержимое 4" descr="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89" y="2000240"/>
            <a:ext cx="4071435" cy="29456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73" y="2000240"/>
            <a:ext cx="4430327" cy="294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Геоэкологические</a:t>
            </a:r>
            <a:r>
              <a:rPr lang="ru-RU" sz="2400" dirty="0" smtClean="0"/>
              <a:t> </a:t>
            </a:r>
            <a:r>
              <a:rPr lang="ru-RU" sz="2400" dirty="0"/>
              <a:t>изменения: </a:t>
            </a:r>
            <a:endParaRPr lang="ru-RU" sz="2400" dirty="0" smtClean="0"/>
          </a:p>
          <a:p>
            <a:r>
              <a:rPr lang="ru-RU" sz="2400" dirty="0" smtClean="0"/>
              <a:t>подъем </a:t>
            </a:r>
            <a:r>
              <a:rPr lang="ru-RU" sz="2400" dirty="0"/>
              <a:t>уровня грунтовых вод вследствие избыточного количества </a:t>
            </a:r>
            <a:r>
              <a:rPr lang="ru-RU" sz="2400" dirty="0" smtClean="0"/>
              <a:t>пресной </a:t>
            </a:r>
            <a:r>
              <a:rPr lang="ru-RU" sz="2400" dirty="0"/>
              <a:t>воды.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26099"/>
            <a:ext cx="685804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Заболачивание территорий</a:t>
            </a:r>
            <a:endParaRPr lang="ru-RU" sz="2800" dirty="0"/>
          </a:p>
        </p:txBody>
      </p:sp>
      <p:pic>
        <p:nvPicPr>
          <p:cNvPr id="5122" name="Picture 2" descr="http://slovarionline.ru/photos/entsiklopediya_kolera/vodnyie_resursy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995936" cy="29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62314" y="4147992"/>
            <a:ext cx="93610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www.nepropadu.ru/uploads/images/3/d/9/9/3636/f7b3443b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4892"/>
            <a:ext cx="3871303" cy="28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14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ceysel.ru/amda/%D0%9E%D0%BF%D0%BE%D1%80%D0%BD%D1%8B%D0%B9+%D0%BA%D0%BE%D0%BD%D1%81%D0%BF%D0%B5%D0%BA%D1%82+%D0%BB%D0%B5%D0%BA%D1%86%D0%B8%D0%B9+%D0%9E%D1%81%D0%BD%D0%BE%D0%B2%D0%BD%D1%8B%D0%B5+%D0%BF%D0%BE%D0%BD%D1%8F%D1%82%D0%B8%D1%8F%2C+%D1%82%D0%B5%D1%80%D0%BC%D0%B8%D0%BD%D1%8B%2C+%D0%B7%D0%B0%D0%BA%D0%BE%D0%BD%D1%8B%2C+%D1%81%D1%85%D0%B5%D0%BC%D1%8B+%D0%94%D0%BB%D1%8F+%D1%81%D1%82%D1%83%D0%B4%D0%B5%D0%BD%D1%82%D0%BE%D0%B2+%D0%B7%D0%B0%D0%BE%D1%87%D0%BD%D0%BE%D0%B9+%D0%B8+%D0%B4%D0%B8%D1%81%D1%82%D0%B0%D0%BD%D1%86%D0%B8%D0%BE%D0%BD%D0%BD%D0%BE%D0%B9+%D1%84%D0%BE%D1%80%D0%BC+%D0%BE%D0%B1%D1%83%D1%87%D0%B5%D0%BD%D0%B8%D1%8Fa/71193_html_m24ff7de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43" y="404663"/>
            <a:ext cx="8171013" cy="30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lass39.ru/wp-content/uploads/2012/12/ecosyst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49080"/>
            <a:ext cx="349965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i/biologija/Agrotsenoz/0004-008-Skhodstva-agrotsenoza-s-prirodnoj-ekosistem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507" y="4149080"/>
            <a:ext cx="3357123" cy="23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195736" y="3573016"/>
            <a:ext cx="237660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37068" y="3573016"/>
            <a:ext cx="237660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7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ta-tyre.ru/wp-content/uploads/2016/07/12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10240" y="5649714"/>
            <a:ext cx="6879284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3300" dirty="0" smtClean="0"/>
              <a:t>Механизация сельского хозяйства</a:t>
            </a:r>
            <a:endParaRPr lang="ru-RU" sz="3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857224" y="428604"/>
            <a:ext cx="714380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ru-RU" sz="2200" dirty="0"/>
              <a:t>Важнейшие составляющие производственного цикла в сельском хозяйстве – вспашка, посев, обработка, уборка и переработка полученной продукции. </a:t>
            </a:r>
          </a:p>
        </p:txBody>
      </p:sp>
      <p:pic>
        <p:nvPicPr>
          <p:cNvPr id="4099" name="Picture 2" descr="http://fruitnews.ru/images/january-2015/Belarus_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0" y="2163108"/>
            <a:ext cx="4631040" cy="34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cmb.dp.ua/wp-content/uploads/2016/09/dim_2127698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320" y="3102086"/>
            <a:ext cx="4636800" cy="352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282" y="642918"/>
            <a:ext cx="8752320" cy="21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200" b="1" dirty="0" smtClean="0"/>
              <a:t>1. ЭРОЗИЯ ПОЧВЫ</a:t>
            </a:r>
          </a:p>
          <a:p>
            <a:pPr algn="just"/>
            <a:r>
              <a:rPr lang="ru-RU" sz="2200" dirty="0" smtClean="0"/>
              <a:t>Применяемые </a:t>
            </a:r>
            <a:r>
              <a:rPr lang="ru-RU" sz="2200" dirty="0"/>
              <a:t>технологии выращивания сельскохозяйственных культур предусматривают многократное воздействие ходовых устройств машинно-тракторных агрегатов на почву.  </a:t>
            </a:r>
          </a:p>
          <a:p>
            <a:pPr algn="just"/>
            <a:r>
              <a:rPr lang="ru-RU" sz="2200" dirty="0"/>
              <a:t>Физические свойства почвы ухудшаются, что способствует развитию водной и ветровой эрозии.</a:t>
            </a:r>
          </a:p>
        </p:txBody>
      </p:sp>
      <p:pic>
        <p:nvPicPr>
          <p:cNvPr id="6147" name="Picture 2" descr="https://otvet.imgsmail.ru/download/u_19ccc59815374ce2a3c6b137f0766175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01" y="3113607"/>
            <a:ext cx="4184323" cy="33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udec.ru/big-images/geomats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429156" cy="33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44800" y="2719006"/>
            <a:ext cx="260407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200" dirty="0"/>
              <a:t>ВЕТРОВАЯ ЭРОЗИЯ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57818" y="2714620"/>
            <a:ext cx="2337976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200" dirty="0"/>
              <a:t>ВОДНАЯ ЭРОЗИЯ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16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14348" y="0"/>
            <a:ext cx="7786742" cy="21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dirty="0" smtClean="0"/>
              <a:t>2. Уплотнение почв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уплотнения </a:t>
            </a:r>
            <a:r>
              <a:rPr lang="ru-RU" dirty="0"/>
              <a:t>в почве создаются анаэробные условия, развиваются процессы брожения. Также, из-за уплотнения почвы изменяются протекающие в ней биохимические и биологические процессы. </a:t>
            </a:r>
            <a:r>
              <a:rPr lang="ru-RU" dirty="0" smtClean="0"/>
              <a:t>Нарушается водно-воздушный режим почвы. В </a:t>
            </a:r>
            <a:r>
              <a:rPr lang="ru-RU" dirty="0"/>
              <a:t>результате активизации сульфатредуцирующих бактерий в почве накапливается сероводород - вещество, токсичное для организмов. </a:t>
            </a:r>
          </a:p>
        </p:txBody>
      </p:sp>
      <p:pic>
        <p:nvPicPr>
          <p:cNvPr id="7171" name="Picture 2" descr="http://agrarnik.ru/_files/u11462/417b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4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-43200" y="5126938"/>
            <a:ext cx="915408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ru-RU" sz="2200" dirty="0"/>
              <a:t>Под влиянием тяжелой техники (данные ВИМ, МСХА им. К.А. Тимирязева, Почвенного института им. В.В. Докучаева) плотность почвы возросла к настоящему времени на 20%</a:t>
            </a:r>
          </a:p>
        </p:txBody>
      </p:sp>
      <p:pic>
        <p:nvPicPr>
          <p:cNvPr id="8195" name="Picture 2" descr="http://agrotehnika36.ru/wp-content/uploads/2015/11/g_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009"/>
            <a:ext cx="9144000" cy="33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14400" y="201621"/>
            <a:ext cx="9132480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ru-RU" sz="2200" dirty="0"/>
              <a:t>В результате неоднократного передвижения машин по полю происходит значительное переуплотнение почвы, которое распространяется на большую глубину (до 100 см), а машинные "следы" покрывают до 80 % поля.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600" y="1216928"/>
            <a:ext cx="7706880" cy="4315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just">
              <a:defRPr/>
            </a:pPr>
            <a:r>
              <a:rPr lang="ru-RU" sz="2500" dirty="0">
                <a:solidFill>
                  <a:schemeClr val="tx1"/>
                </a:solidFill>
              </a:rPr>
              <a:t>Общие потери почвы с продукцией и на рабочих органах сельскохозяйственных машин, колесах и гусеницах (особенно во влажную погоду) достигают примерно 16 %. В дождливую погоду с корнями из самого плодородного слоя выносится до 4 т/га почвы. На овощные базы ежегодно вместе с картофелем и овощами завозится до </a:t>
            </a:r>
            <a:r>
              <a:rPr lang="ru-RU" sz="2500" b="1" dirty="0">
                <a:solidFill>
                  <a:schemeClr val="tx1"/>
                </a:solidFill>
              </a:rPr>
              <a:t>100 тыс. </a:t>
            </a:r>
            <a:r>
              <a:rPr lang="ru-RU" sz="2500" dirty="0">
                <a:solidFill>
                  <a:schemeClr val="tx1"/>
                </a:solidFill>
              </a:rPr>
              <a:t>т почвы, что равносильно потере ее </a:t>
            </a:r>
            <a:r>
              <a:rPr lang="ru-RU" sz="2500" b="1" dirty="0">
                <a:solidFill>
                  <a:schemeClr val="tx1"/>
                </a:solidFill>
              </a:rPr>
              <a:t>30-сантиметрового слоя </a:t>
            </a:r>
            <a:r>
              <a:rPr lang="ru-RU" sz="2500" dirty="0">
                <a:solidFill>
                  <a:schemeClr val="tx1"/>
                </a:solidFill>
              </a:rPr>
              <a:t>на площади 43 га. Ежегодный же суммарный унос почвы составляет </a:t>
            </a:r>
            <a:r>
              <a:rPr lang="ru-RU" sz="2500" b="1" dirty="0">
                <a:solidFill>
                  <a:schemeClr val="tx1"/>
                </a:solidFill>
              </a:rPr>
              <a:t>1,5 млрд 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0"/>
            <a:ext cx="5286412" cy="92869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3.Дегумификация почв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596" y="162738"/>
            <a:ext cx="8429684" cy="18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dirty="0" smtClean="0"/>
              <a:t>4. Загрязнение атмосферы</a:t>
            </a:r>
          </a:p>
          <a:p>
            <a:pPr algn="just"/>
            <a:r>
              <a:rPr lang="ru-RU" sz="2200" dirty="0" smtClean="0"/>
              <a:t>Выбросы </a:t>
            </a:r>
            <a:r>
              <a:rPr lang="ru-RU" sz="2200" dirty="0"/>
              <a:t>отработанных газов из </a:t>
            </a:r>
            <a:r>
              <a:rPr lang="ru-RU" sz="2200" dirty="0" smtClean="0"/>
              <a:t>выхлопных </a:t>
            </a:r>
            <a:r>
              <a:rPr lang="ru-RU" sz="2200" dirty="0"/>
              <a:t>труб </a:t>
            </a:r>
            <a:r>
              <a:rPr lang="ru-RU" sz="2200" dirty="0" smtClean="0"/>
              <a:t>машинотракторных агрегатов вызывают </a:t>
            </a:r>
            <a:r>
              <a:rPr lang="ru-RU" sz="2200" dirty="0"/>
              <a:t>такое загрязнение </a:t>
            </a:r>
            <a:r>
              <a:rPr lang="ru-RU" sz="2200" dirty="0" smtClean="0"/>
              <a:t>атмосферы, </a:t>
            </a:r>
            <a:r>
              <a:rPr lang="ru-RU" sz="2200" dirty="0"/>
              <a:t>которое можно сравнить с воздействием </a:t>
            </a:r>
            <a:r>
              <a:rPr lang="ru-RU" sz="2200" dirty="0" smtClean="0"/>
              <a:t>крупных </a:t>
            </a:r>
            <a:r>
              <a:rPr lang="ru-RU" sz="2200" dirty="0"/>
              <a:t>промышленных </a:t>
            </a:r>
            <a:r>
              <a:rPr lang="ru-RU" sz="2200" dirty="0" smtClean="0"/>
              <a:t>предприятий</a:t>
            </a:r>
            <a:endParaRPr lang="ru-RU" sz="2200" dirty="0"/>
          </a:p>
        </p:txBody>
      </p:sp>
      <p:pic>
        <p:nvPicPr>
          <p:cNvPr id="11267" name="Picture 4" descr="http://soyanews.info/upload/medialibrary/995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429552" cy="44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Токсиканты</a:t>
            </a:r>
            <a:r>
              <a:rPr lang="ru-RU" dirty="0" smtClean="0"/>
              <a:t> атмосферы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3357562"/>
            <a:ext cx="3535763" cy="271464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Окислы углерода, азота и серы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ПАУ (полициклические ароматические углеводороды)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Альдегиды</a:t>
            </a:r>
          </a:p>
          <a:p>
            <a:pPr marL="342900" indent="-342900">
              <a:buAutoNum type="arabicPeriod"/>
            </a:pPr>
            <a:r>
              <a:rPr lang="ru-RU" sz="1800" dirty="0" err="1" smtClean="0"/>
              <a:t>Бензопирен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Тяжелые металлы (свинец и др.)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Альдегиды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8" name="Picture 2" descr="C:\Users\1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5319573" cy="2978961"/>
          </a:xfrm>
          <a:prstGeom prst="rect">
            <a:avLst/>
          </a:prstGeom>
          <a:noFill/>
        </p:spPr>
      </p:pic>
      <p:pic>
        <p:nvPicPr>
          <p:cNvPr id="4099" name="Picture 3" descr="C:\Users\1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714776" cy="194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8821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 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неорганические соединения, содержащие необходимые для растений элементы питания.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03980" cy="45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8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5967413" cy="92233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Агроценоз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20" y="1214422"/>
            <a:ext cx="8715436" cy="1479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 </a:t>
            </a:r>
            <a:r>
              <a:rPr lang="ru-RU" u="sng" dirty="0" smtClean="0">
                <a:hlinkClick r:id="rId2" tooltip="Греческий язык"/>
              </a:rPr>
              <a:t>греч.</a:t>
            </a:r>
            <a:r>
              <a:rPr lang="ru-RU" dirty="0" smtClean="0"/>
              <a:t> </a:t>
            </a:r>
            <a:r>
              <a:rPr lang="el-GR" dirty="0" smtClean="0"/>
              <a:t>ἀγρός</a:t>
            </a:r>
            <a:r>
              <a:rPr lang="ru-RU" dirty="0" smtClean="0"/>
              <a:t>, читается </a:t>
            </a:r>
            <a:r>
              <a:rPr lang="ru-RU" i="1" dirty="0" err="1" smtClean="0"/>
              <a:t>agros</a:t>
            </a:r>
            <a:r>
              <a:rPr lang="ru-RU" dirty="0" smtClean="0"/>
              <a:t> — «поле», </a:t>
            </a:r>
            <a:r>
              <a:rPr lang="el-GR" dirty="0" smtClean="0"/>
              <a:t>κοινός</a:t>
            </a:r>
            <a:r>
              <a:rPr lang="ru-RU" dirty="0" smtClean="0"/>
              <a:t>, читается </a:t>
            </a:r>
            <a:r>
              <a:rPr lang="ru-RU" i="1" dirty="0" err="1" smtClean="0"/>
              <a:t>koinos</a:t>
            </a:r>
            <a:r>
              <a:rPr lang="ru-RU" dirty="0" smtClean="0"/>
              <a:t> — «общий» — основной тип </a:t>
            </a:r>
            <a:r>
              <a:rPr lang="ru-RU" dirty="0" err="1" smtClean="0"/>
              <a:t>агроэкосистем</a:t>
            </a:r>
            <a:r>
              <a:rPr lang="ru-RU" dirty="0" smtClean="0"/>
              <a:t> (поле пшеницы, подсолнечника, кукурузы и т.д.)</a:t>
            </a:r>
            <a:endParaRPr lang="ru-RU" dirty="0"/>
          </a:p>
        </p:txBody>
      </p:sp>
      <p:pic>
        <p:nvPicPr>
          <p:cNvPr id="4" name="Picture 2" descr="http://fb.ru/misc/i/gallery/10611/55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7143768" cy="40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почвах обычно имеются все необходимые растению питательные элементы. Но часто отдельных элементов бывает недостаточно для удовлетворительного роста растений.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79"/>
          <a:stretch/>
        </p:blipFill>
        <p:spPr bwMode="auto">
          <a:xfrm>
            <a:off x="899592" y="2780928"/>
            <a:ext cx="7486855" cy="36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4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7036" y="288175"/>
            <a:ext cx="870544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 содержат питательные вещества в виде различных минеральных солей.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того, какие питательные элементы содержатся в них, удобрения подразделяют на простые и комплексные.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27"/>
          <a:stretch/>
        </p:blipFill>
        <p:spPr bwMode="auto">
          <a:xfrm>
            <a:off x="107504" y="2996952"/>
            <a:ext cx="8858712" cy="31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3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1052736"/>
            <a:ext cx="905587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70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2511" cy="1143000"/>
          </a:xfrm>
        </p:spPr>
        <p:txBody>
          <a:bodyPr rtlCol="0" anchor="t">
            <a:normAutofit fontScale="90000"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Структура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производства минеральных удобрений в России в 2016 г.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307802" cy="228600"/>
          </a:xfrm>
        </p:spPr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62A50-4B76-4169-82F0-0DD31A8F3B93}" type="datetime1">
              <a:rPr lang="ru-RU" smtClean="0"/>
              <a:pPr rtl="0"/>
              <a:t>21.03.2018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pic>
        <p:nvPicPr>
          <p:cNvPr id="10" name="Picture 85">
            <a:extLst>
              <a:ext uri="{FF2B5EF4-FFF2-40B4-BE49-F238E27FC236}">
                <a16:creationId xmlns:a16="http://schemas.microsoft.com/office/drawing/2014/main" xmlns="" id="{165C550A-E06D-4A6F-926A-5BAD98A283C6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03718" y="2085446"/>
            <a:ext cx="3425670" cy="3562350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84ECD7-BC1A-42E6-84C9-F29F32D76D6C}"/>
              </a:ext>
            </a:extLst>
          </p:cNvPr>
          <p:cNvSpPr/>
          <p:nvPr/>
        </p:nvSpPr>
        <p:spPr>
          <a:xfrm>
            <a:off x="714348" y="2789820"/>
            <a:ext cx="6572296" cy="215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        N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             45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7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888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P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142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17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40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62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K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63570">
              <a:lnSpc>
                <a:spcPct val="96000"/>
              </a:lnSpc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38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5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260648"/>
            <a:ext cx="9286909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наибольшей эффективности минеральных удобрений их 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сроки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внесения в почву, а также 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неразрывном комплексе с другими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агротехническими мероприятиями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(хорошая обработка почвы,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режима почвы путем ирригационных и мелиоративных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1264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1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885698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удобрений высокая. В частности, минеральные удобрения,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внесенные в правильной дозе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надлежащем соотношении под ведущие культуры, не только окупают все расходы по их применению в первый же год, но и дают прибыль хозяйству.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115850" cy="38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86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Фосфорные удобрения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00100" y="2357430"/>
            <a:ext cx="3464325" cy="32798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Неблагоприятные экологические последствия –</a:t>
            </a:r>
          </a:p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Эвтрофикация</a:t>
            </a:r>
            <a:r>
              <a:rPr lang="ru-RU" sz="2000" dirty="0" smtClean="0"/>
              <a:t> водоемов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Накопление в почве тяжелых металлов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142984"/>
            <a:ext cx="2713065" cy="395290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016" y="188640"/>
            <a:ext cx="885698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 удобрения</a:t>
            </a: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фосфорного удобрения — суперфосфат — получил широкое распространение благодаря сравнительно простой технологии производства, дешевизне продукции и агрохимической эффективности.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91" r="23031"/>
          <a:stretch/>
        </p:blipFill>
        <p:spPr bwMode="auto">
          <a:xfrm>
            <a:off x="179512" y="2492290"/>
            <a:ext cx="3422073" cy="40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9179"/>
            <a:ext cx="5148064" cy="407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8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22859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60% вносимых в почву удобрений вымываются из нее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в водохранилища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же поступают, часто без очистки или плохо очищенные, стоки животноводческих комплексов, птицефабрик и ферм.</a:t>
            </a:r>
          </a:p>
        </p:txBody>
      </p:sp>
    </p:spTree>
    <p:extLst>
      <p:ext uri="{BB962C8B-B14F-4D97-AF65-F5344CB8AC3E}">
        <p14:creationId xmlns:p14="http://schemas.microsoft.com/office/powerpoint/2010/main" xmlns="" val="1199822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36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643314"/>
            <a:ext cx="9173688" cy="2753620"/>
          </a:xfrm>
          <a:noFill/>
        </p:spPr>
        <p:txBody>
          <a:bodyPr/>
          <a:lstStyle/>
          <a:p>
            <a:pPr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Сброс стоков с химическими удобрениями = чрезмерное обогащение воды азотом и фосфором = «цветение» воды.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83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Агроценоз</a:t>
            </a:r>
            <a:r>
              <a:rPr lang="ru-RU" dirty="0" smtClean="0"/>
              <a:t> нуждается 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500042"/>
            <a:ext cx="2786082" cy="18478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14348" y="2214554"/>
            <a:ext cx="4357717" cy="399427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ru-RU" sz="4100" dirty="0" smtClean="0"/>
              <a:t>Удобрениях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Защите от вредных организмов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Орошении (в засушливых зонах)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Подготовке поля и уборке урожая (механизация)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Плодородной земле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Высокоурожайных сортах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C:\Users\1\Desktop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2857520" cy="1743075"/>
          </a:xfrm>
          <a:prstGeom prst="rect">
            <a:avLst/>
          </a:prstGeom>
          <a:noFill/>
        </p:spPr>
      </p:pic>
      <p:pic>
        <p:nvPicPr>
          <p:cNvPr id="1027" name="Picture 3" descr="C:\Users\1\Desktop\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928958" cy="1613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3413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57290" y="3721766"/>
            <a:ext cx="7572428" cy="3136234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эвтрофирования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цветение воды;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прозрачности;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неприятного запаха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кислорода;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ихтиофауны вследствие исчезновения ценных пород рыб.</a:t>
            </a:r>
          </a:p>
        </p:txBody>
      </p:sp>
    </p:spTree>
    <p:extLst>
      <p:ext uri="{BB962C8B-B14F-4D97-AF65-F5344CB8AC3E}">
        <p14:creationId xmlns:p14="http://schemas.microsoft.com/office/powerpoint/2010/main" xmlns="" val="1589556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Калийные удобрения</a:t>
            </a:r>
            <a:endParaRPr lang="ru-RU" dirty="0"/>
          </a:p>
        </p:txBody>
      </p:sp>
      <p:pic>
        <p:nvPicPr>
          <p:cNvPr id="7" name="Содержимое 6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428604"/>
            <a:ext cx="3131361" cy="313136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2214554"/>
            <a:ext cx="3821515" cy="342276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Неблагоприятные экологические последствия –</a:t>
            </a:r>
          </a:p>
          <a:p>
            <a:endParaRPr lang="ru-RU" sz="2000" dirty="0" smtClean="0"/>
          </a:p>
          <a:p>
            <a:r>
              <a:rPr lang="ru-RU" sz="2000" dirty="0" smtClean="0"/>
              <a:t>1. Накопление ионов хлора в почве, что ведет к снижению плодородия</a:t>
            </a:r>
          </a:p>
          <a:p>
            <a:r>
              <a:rPr lang="ru-RU" sz="2000" dirty="0" smtClean="0"/>
              <a:t>2. Попадание в грунтовые воды , повышая в них концентрацию  солей</a:t>
            </a:r>
          </a:p>
          <a:p>
            <a:endParaRPr lang="ru-RU" dirty="0"/>
          </a:p>
        </p:txBody>
      </p:sp>
      <p:pic>
        <p:nvPicPr>
          <p:cNvPr id="5122" name="Picture 2" descr="C:\Users\1\Desktop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26177"/>
            <a:ext cx="3214710" cy="240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Азотные удобрения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2143116"/>
            <a:ext cx="4786346" cy="342276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Неблагоприятные экологические последствия –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Нитраты и нитриты (образование </a:t>
            </a:r>
            <a:r>
              <a:rPr lang="ru-RU" sz="2000" i="1" dirty="0" err="1" smtClean="0"/>
              <a:t>нитрозаминов</a:t>
            </a:r>
            <a:r>
              <a:rPr lang="ru-RU" sz="2000" i="1" dirty="0" smtClean="0"/>
              <a:t> в организме)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Диоксид азота 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Микробный токсикоз почв</a:t>
            </a:r>
            <a:endParaRPr lang="ru-RU" sz="2000" i="1" dirty="0" smtClean="0"/>
          </a:p>
          <a:p>
            <a:pPr marL="457200" indent="-457200">
              <a:buAutoNum type="arabicPeriod"/>
            </a:pPr>
            <a:endParaRPr lang="ru-RU" sz="2000" i="1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9" name="Содержимое 8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14290"/>
            <a:ext cx="3118278" cy="3188510"/>
          </a:xfrm>
        </p:spPr>
      </p:pic>
      <p:pic>
        <p:nvPicPr>
          <p:cNvPr id="6146" name="Picture 2" descr="C:\Users\1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571900" cy="267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Пестициды</a:t>
            </a:r>
            <a:endParaRPr lang="ru-RU" dirty="0"/>
          </a:p>
        </p:txBody>
      </p:sp>
      <p:pic>
        <p:nvPicPr>
          <p:cNvPr id="6" name="Содержимое 5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4905409" cy="3071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3388660" cy="314327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Химические средства защиты растений </a:t>
            </a:r>
          </a:p>
          <a:p>
            <a:endParaRPr lang="ru-RU" sz="2000" dirty="0" smtClean="0"/>
          </a:p>
          <a:p>
            <a:r>
              <a:rPr lang="ru-RU" sz="2000" dirty="0" smtClean="0"/>
              <a:t>От вредных насекомых – инсектициды</a:t>
            </a:r>
          </a:p>
          <a:p>
            <a:r>
              <a:rPr lang="ru-RU" sz="2000" dirty="0" smtClean="0"/>
              <a:t>От болезней – фунгициды</a:t>
            </a:r>
          </a:p>
          <a:p>
            <a:r>
              <a:rPr lang="ru-RU" sz="2000" dirty="0" smtClean="0"/>
              <a:t>От сорняков – гербициды</a:t>
            </a:r>
          </a:p>
          <a:p>
            <a:endParaRPr lang="ru-RU" dirty="0"/>
          </a:p>
        </p:txBody>
      </p:sp>
      <p:pic>
        <p:nvPicPr>
          <p:cNvPr id="8194" name="Picture 2" descr="C:\Users\1\Desktop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7149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Экологические последствия применения пестицидов</a:t>
            </a:r>
            <a:endParaRPr lang="ru-RU" dirty="0"/>
          </a:p>
        </p:txBody>
      </p:sp>
      <p:pic>
        <p:nvPicPr>
          <p:cNvPr id="5" name="Содержимое 4" descr="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525186" cy="30003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285992"/>
            <a:ext cx="3571900" cy="414340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2100" dirty="0" smtClean="0"/>
              <a:t>Высокая токсичность</a:t>
            </a:r>
          </a:p>
          <a:p>
            <a:pPr marL="342900" indent="-342900">
              <a:buAutoNum type="arabicPeriod"/>
            </a:pPr>
            <a:r>
              <a:rPr lang="ru-RU" sz="2100" dirty="0" err="1" smtClean="0"/>
              <a:t>Персистентность</a:t>
            </a:r>
            <a:r>
              <a:rPr lang="ru-RU" sz="2100" dirty="0" smtClean="0"/>
              <a:t> (устойчивые соединения, долго разлагаются в почве и сохраняют свою активность)</a:t>
            </a:r>
          </a:p>
          <a:p>
            <a:pPr marL="342900" indent="-342900">
              <a:buAutoNum type="arabicPeriod"/>
            </a:pPr>
            <a:r>
              <a:rPr lang="ru-RU" sz="2100" dirty="0" smtClean="0"/>
              <a:t>Снижение </a:t>
            </a:r>
            <a:r>
              <a:rPr lang="ru-RU" sz="2100" dirty="0" err="1" smtClean="0"/>
              <a:t>биоразнообразия</a:t>
            </a:r>
            <a:endParaRPr lang="ru-RU" sz="2100" dirty="0" smtClean="0"/>
          </a:p>
          <a:p>
            <a:pPr marL="342900" indent="-342900">
              <a:buAutoNum type="arabicPeriod"/>
            </a:pPr>
            <a:r>
              <a:rPr lang="ru-RU" sz="2100" dirty="0" err="1" smtClean="0"/>
              <a:t>Резистентность</a:t>
            </a:r>
            <a:r>
              <a:rPr lang="ru-RU" sz="2100" dirty="0" smtClean="0"/>
              <a:t> вредителей (ведет к увеличению числа и кратности обработок)</a:t>
            </a:r>
          </a:p>
          <a:p>
            <a:pPr marL="342900" indent="-342900">
              <a:buAutoNum type="arabicPeriod"/>
            </a:pPr>
            <a:r>
              <a:rPr lang="ru-RU" sz="2100" dirty="0" smtClean="0"/>
              <a:t>Накопление по трофическим цепям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643470" cy="307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1430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Сокращение генетического разнообразия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714488"/>
            <a:ext cx="5143536" cy="492922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По данным Продовольственной и сельскохозяйственной организации ООН, (ФАО) 75 процентов генетического разнообразия культивируемых растений, существовавшего сто лет назад, потеряно главным образом и</a:t>
            </a:r>
            <a:r>
              <a:rPr lang="ru-RU" i="1" dirty="0" smtClean="0"/>
              <a:t>з-за индустриализации сельского хозяйства.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«В настоящее время основной причиной сокращения генетического разнообразия является внедрение коммерческих методов ведения сельского хозяйства. Непредусмотренным следствием распространения новых сортов сельскохозяйственных культур стало вытеснение — и утеря — разнообразных сорта, которые традиционно выращивались фермерами».</a:t>
            </a:r>
          </a:p>
          <a:p>
            <a:endParaRPr lang="ru-RU" dirty="0"/>
          </a:p>
        </p:txBody>
      </p:sp>
      <p:pic>
        <p:nvPicPr>
          <p:cNvPr id="9219" name="Picture 3" descr="C:\Users\1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85992"/>
            <a:ext cx="3214710" cy="240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Генетическое разнообразие – источник пищи</a:t>
            </a:r>
            <a:endParaRPr lang="ru-RU" dirty="0"/>
          </a:p>
        </p:txBody>
      </p:sp>
      <p:pic>
        <p:nvPicPr>
          <p:cNvPr id="7" name="Содержимое 6" descr="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571480"/>
            <a:ext cx="3438525" cy="1333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3892953" cy="4000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 smtClean="0"/>
              <a:t>Например, в начале XX века в различных районах Азии выращивали более 100 000 сортов риса, в одной только Индии их было известно не менее 30 000. Сегодня 75 процентов урожая риса в Индии получают из семян лишь десяти сортов риса.</a:t>
            </a:r>
          </a:p>
          <a:p>
            <a:pPr algn="just"/>
            <a:r>
              <a:rPr lang="ru-RU" sz="1800" dirty="0" smtClean="0"/>
              <a:t>На Шри-Ланке из 2 000 разновидностей риса </a:t>
            </a:r>
          </a:p>
          <a:p>
            <a:pPr algn="just"/>
            <a:r>
              <a:rPr lang="ru-RU" sz="1800" dirty="0" smtClean="0"/>
              <a:t>осталось лишь 5. </a:t>
            </a:r>
          </a:p>
          <a:p>
            <a:pPr algn="just"/>
            <a:r>
              <a:rPr lang="ru-RU" sz="1800" dirty="0" smtClean="0"/>
              <a:t>Наличие большого количества сортов риса повышает вероятность того, что среди них найдутся устойчивые к распространенным среди растений заболеваниям.  </a:t>
            </a:r>
          </a:p>
          <a:p>
            <a:endParaRPr lang="ru-RU" dirty="0"/>
          </a:p>
        </p:txBody>
      </p:sp>
      <p:pic>
        <p:nvPicPr>
          <p:cNvPr id="10242" name="Picture 2" descr="C:\Users\1\Desktop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500462" cy="1847850"/>
          </a:xfrm>
          <a:prstGeom prst="rect">
            <a:avLst/>
          </a:prstGeom>
          <a:noFill/>
        </p:spPr>
      </p:pic>
      <p:pic>
        <p:nvPicPr>
          <p:cNvPr id="10243" name="Picture 3" descr="C:\Users\1\Desktop\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3500462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разнообразия– кукуруза</a:t>
            </a:r>
            <a:endParaRPr lang="ru-RU" dirty="0"/>
          </a:p>
        </p:txBody>
      </p:sp>
      <p:pic>
        <p:nvPicPr>
          <p:cNvPr id="5" name="Содержимое 4" descr="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571480"/>
            <a:ext cx="3500462" cy="2459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3000372"/>
            <a:ext cx="3388660" cy="3137014"/>
          </a:xfrm>
        </p:spPr>
        <p:txBody>
          <a:bodyPr/>
          <a:lstStyle/>
          <a:p>
            <a:r>
              <a:rPr lang="ru-RU" sz="2000" dirty="0" smtClean="0"/>
              <a:t>В Мексике — на родине кукурузы — культивируют только 20 процентов разновидностей этого растения, найденных там в 1930-х годах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1\Desktop\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735471" cy="199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разнообразия– пшеница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1" y="500042"/>
            <a:ext cx="4286280" cy="2500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786058"/>
            <a:ext cx="3388660" cy="2139518"/>
          </a:xfrm>
        </p:spPr>
        <p:txBody>
          <a:bodyPr/>
          <a:lstStyle/>
          <a:p>
            <a:r>
              <a:rPr lang="ru-RU" sz="2000" dirty="0" smtClean="0"/>
              <a:t>В 1949 году в Китае культивировалось около 10 000 сортов пшеницы, сегодня выращивается меньше 1 000 сортов. 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71876"/>
            <a:ext cx="4439093" cy="248865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 – овощи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500306"/>
            <a:ext cx="3821515" cy="3065576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Меньше чем за 80 лет исчезло 97 процентов разновидностей овощей, растущих в Соединенных Штатах! </a:t>
            </a:r>
          </a:p>
          <a:p>
            <a:r>
              <a:rPr lang="ru-RU" sz="1800" dirty="0" smtClean="0"/>
              <a:t>Разнообразие капусты сократилось на 95 процентов, а томатов — на 81 процент.</a:t>
            </a:r>
            <a:endParaRPr lang="ru-RU" sz="1800" dirty="0"/>
          </a:p>
        </p:txBody>
      </p:sp>
      <p:pic>
        <p:nvPicPr>
          <p:cNvPr id="13314" name="Picture 2" descr="C:\Users\1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4107118" cy="285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Экологические проблемы </a:t>
            </a:r>
            <a:r>
              <a:rPr lang="ru-RU" dirty="0" err="1" smtClean="0"/>
              <a:t>агроценозов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28802"/>
            <a:ext cx="4035829" cy="370851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Деградация почв (</a:t>
            </a:r>
            <a:r>
              <a:rPr lang="ru-RU" sz="2000" dirty="0" err="1" smtClean="0"/>
              <a:t>дегумификация</a:t>
            </a:r>
            <a:r>
              <a:rPr lang="ru-RU" sz="2000" dirty="0" smtClean="0"/>
              <a:t>, эрозия, опустынивание, засоление, заболачивание)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Химическое загрязнение окружающей среды и </a:t>
            </a:r>
            <a:r>
              <a:rPr lang="ru-RU" sz="2000" dirty="0" err="1" smtClean="0"/>
              <a:t>сх.продукции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Снижение </a:t>
            </a:r>
            <a:r>
              <a:rPr lang="ru-RU" sz="2000" dirty="0" err="1" smtClean="0"/>
              <a:t>биоразнообразия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Сведение лесов</a:t>
            </a:r>
            <a:endParaRPr lang="ru-RU" sz="2000" dirty="0"/>
          </a:p>
        </p:txBody>
      </p:sp>
      <p:pic>
        <p:nvPicPr>
          <p:cNvPr id="5" name="Picture 2" descr="https://upload.wikimedia.org/wikipedia/commons/9/96/PikiWiki_Israel_12354_Agriculture_in_Isr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1000109"/>
            <a:ext cx="44085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1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86280" cy="253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Генетическое разнообразие – фрукты</a:t>
            </a:r>
            <a:endParaRPr lang="ru-RU" dirty="0"/>
          </a:p>
        </p:txBody>
      </p:sp>
      <p:pic>
        <p:nvPicPr>
          <p:cNvPr id="5" name="Содержимое 4" descr="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00042"/>
            <a:ext cx="4124011" cy="2769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071810"/>
            <a:ext cx="3964391" cy="2565510"/>
          </a:xfrm>
        </p:spPr>
        <p:txBody>
          <a:bodyPr/>
          <a:lstStyle/>
          <a:p>
            <a:r>
              <a:rPr lang="ru-RU" sz="1800" dirty="0" smtClean="0"/>
              <a:t>В США за истекшие 100 лет исчезло почти 6 000 сортов яблонь</a:t>
            </a:r>
          </a:p>
          <a:p>
            <a:endParaRPr lang="ru-RU" dirty="0"/>
          </a:p>
        </p:txBody>
      </p:sp>
      <p:pic>
        <p:nvPicPr>
          <p:cNvPr id="14338" name="Picture 2" descr="C:\Users\1\Desktop\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5643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Сведение лесов под пастбища и пашни</a:t>
            </a:r>
            <a:endParaRPr lang="ru-RU" dirty="0"/>
          </a:p>
        </p:txBody>
      </p:sp>
      <p:pic>
        <p:nvPicPr>
          <p:cNvPr id="15362" name="Picture 2" descr="C:\Users\1\Desktop\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571382" cy="3424124"/>
          </a:xfrm>
          <a:prstGeom prst="rect">
            <a:avLst/>
          </a:prstGeom>
          <a:noFill/>
        </p:spPr>
      </p:pic>
      <p:pic>
        <p:nvPicPr>
          <p:cNvPr id="7" name="Picture 2" descr="C:\Users\1\Desktop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928802"/>
            <a:ext cx="4000560" cy="3345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564357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Нехватка плодородных земель – основная причина сведения лесов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538851" cy="3071834"/>
          </a:xfrm>
          <a:prstGeom prst="rect">
            <a:avLst/>
          </a:prstGeom>
          <a:noFill/>
        </p:spPr>
      </p:pic>
      <p:pic>
        <p:nvPicPr>
          <p:cNvPr id="6" name="Picture 2" descr="C:\Users\1\Desktop\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16" y="2496453"/>
            <a:ext cx="4424384" cy="3075687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85720" y="0"/>
            <a:ext cx="8429684" cy="11430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Сведение лесов </a:t>
            </a:r>
            <a:endParaRPr lang="ru-RU" sz="46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ля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получения топлива, строительства и бумаги 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8645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год сводятся леса площадью с Великобританию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85776"/>
            <a:ext cx="7786742" cy="121442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Используемая литература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643050"/>
            <a:ext cx="8858280" cy="614366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2900" dirty="0" smtClean="0"/>
              <a:t>Агроэкология. Учебно-методический комплекс / Зуева Г.А. // Елабуга: ЕГПУ, 2010. – 20 с. </a:t>
            </a:r>
          </a:p>
          <a:p>
            <a:pPr algn="just"/>
            <a:r>
              <a:rPr lang="ru-RU" sz="2900" dirty="0" smtClean="0"/>
              <a:t>Агроэкология. Методология, технология, экономика</a:t>
            </a:r>
            <a:r>
              <a:rPr lang="ru-RU" sz="2900" b="1" dirty="0" smtClean="0"/>
              <a:t> </a:t>
            </a:r>
            <a:r>
              <a:rPr lang="ru-RU" sz="2900" dirty="0" smtClean="0"/>
              <a:t>[Текст] : учебник для студентов вузов / [В. А. </a:t>
            </a:r>
            <a:r>
              <a:rPr lang="ru-RU" sz="2900" dirty="0" err="1" smtClean="0"/>
              <a:t>Черников</a:t>
            </a:r>
            <a:r>
              <a:rPr lang="ru-RU" sz="2900" dirty="0" smtClean="0"/>
              <a:t> и др.] ; под ред. В. А. </a:t>
            </a:r>
            <a:r>
              <a:rPr lang="ru-RU" sz="2900" dirty="0" err="1" smtClean="0"/>
              <a:t>Черникова</a:t>
            </a:r>
            <a:r>
              <a:rPr lang="ru-RU" sz="2900" dirty="0" smtClean="0"/>
              <a:t>, А. И. </a:t>
            </a:r>
            <a:r>
              <a:rPr lang="ru-RU" sz="2900" dirty="0" err="1" smtClean="0"/>
              <a:t>Чекереса</a:t>
            </a:r>
            <a:r>
              <a:rPr lang="ru-RU" sz="2900" dirty="0" smtClean="0"/>
              <a:t>. - М. : </a:t>
            </a:r>
            <a:r>
              <a:rPr lang="ru-RU" sz="2900" dirty="0" err="1" smtClean="0"/>
              <a:t>КолосС</a:t>
            </a:r>
            <a:r>
              <a:rPr lang="ru-RU" sz="2900" dirty="0" smtClean="0"/>
              <a:t> , 2004. - 399 с. : ил. - (Учебники и учебные пособия для студентов высших учебных заведений). - </a:t>
            </a:r>
            <a:r>
              <a:rPr lang="ru-RU" sz="2900" dirty="0" err="1" smtClean="0"/>
              <a:t>Библиогр</a:t>
            </a:r>
            <a:r>
              <a:rPr lang="ru-RU" sz="2900" dirty="0" smtClean="0"/>
              <a:t>. : с. 392-393. - ISBN 5953200781 : 397 р.</a:t>
            </a:r>
          </a:p>
          <a:p>
            <a:pPr algn="just"/>
            <a:r>
              <a:rPr lang="ru-RU" sz="2900" dirty="0" smtClean="0"/>
              <a:t>Фитопатология [Текст] : учебник для студентов вузов / И. Г. </a:t>
            </a:r>
            <a:r>
              <a:rPr lang="ru-RU" sz="2900" dirty="0" err="1" smtClean="0"/>
              <a:t>Семенкова</a:t>
            </a:r>
            <a:r>
              <a:rPr lang="ru-RU" sz="2900" dirty="0" smtClean="0"/>
              <a:t>, Э. С. Соколова. - М. : Академия, 2003. - 479 с. - (Высшее профессиональное образование). - </a:t>
            </a:r>
            <a:r>
              <a:rPr lang="ru-RU" sz="2900" dirty="0" err="1" smtClean="0"/>
              <a:t>Библиогр</a:t>
            </a:r>
            <a:r>
              <a:rPr lang="ru-RU" sz="2900" dirty="0" smtClean="0"/>
              <a:t>. : с. 453-455. - ISBN 5769512598 : 217.00.</a:t>
            </a:r>
          </a:p>
          <a:p>
            <a:pPr algn="just"/>
            <a:r>
              <a:rPr lang="ru-RU" sz="2900" dirty="0" err="1" smtClean="0"/>
              <a:t>Гогмачадзе</a:t>
            </a:r>
            <a:r>
              <a:rPr lang="ru-RU" sz="2900" dirty="0" smtClean="0"/>
              <a:t> Г.Д. Деградация почв: причины, следствия, пути снижения и ликвидации // МГУ имени М.В.Ломоносова (Московский государственный университет имени М. В. Ломоносова). 2011г. -272 стр.</a:t>
            </a:r>
          </a:p>
          <a:p>
            <a:pPr algn="just"/>
            <a:endParaRPr lang="ru-RU" sz="2900" dirty="0" smtClean="0"/>
          </a:p>
          <a:p>
            <a:pPr algn="ctr"/>
            <a:r>
              <a:rPr lang="ru-RU" sz="2900" b="1" dirty="0" smtClean="0"/>
              <a:t>Интернет ресурсы</a:t>
            </a:r>
          </a:p>
          <a:p>
            <a:pPr algn="just"/>
            <a:r>
              <a:rPr lang="ru-RU" sz="2900" dirty="0" smtClean="0"/>
              <a:t>Васильева, Н. В. Основы землепользования и землеустройства : учебник и практикум для академического </a:t>
            </a:r>
            <a:r>
              <a:rPr lang="ru-RU" sz="2900" dirty="0" err="1" smtClean="0"/>
              <a:t>бакалавриата</a:t>
            </a:r>
            <a:r>
              <a:rPr lang="ru-RU" sz="2900" dirty="0" smtClean="0"/>
              <a:t> / Н. В. Васильева. — М. : Издательство </a:t>
            </a:r>
            <a:r>
              <a:rPr lang="ru-RU" sz="2900" dirty="0" err="1" smtClean="0"/>
              <a:t>Юрайт</a:t>
            </a:r>
            <a:r>
              <a:rPr lang="ru-RU" sz="2900" dirty="0" smtClean="0"/>
              <a:t>, 2018. — 376 с. — (Серия : Бакалавр. Академический курс). — ISBN 978-5-534-00498-4. — Режим доступа : </a:t>
            </a:r>
            <a:r>
              <a:rPr lang="ru-RU" sz="2900" u="sng" dirty="0" err="1" smtClean="0">
                <a:hlinkClick r:id="rId2"/>
              </a:rPr>
              <a:t>www.biblio-online.ru</a:t>
            </a:r>
            <a:r>
              <a:rPr lang="ru-RU" sz="2900" u="sng" dirty="0" smtClean="0">
                <a:hlinkClick r:id="rId2"/>
              </a:rPr>
              <a:t>/</a:t>
            </a:r>
            <a:r>
              <a:rPr lang="ru-RU" sz="2900" u="sng" dirty="0" err="1" smtClean="0">
                <a:hlinkClick r:id="rId2"/>
              </a:rPr>
              <a:t>book</a:t>
            </a:r>
            <a:r>
              <a:rPr lang="ru-RU" sz="2900" u="sng" dirty="0" smtClean="0">
                <a:hlinkClick r:id="rId2"/>
              </a:rPr>
              <a:t>/9C4A0FC2-D85B-412D-979F-418B599F63A0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dirty="0" err="1" smtClean="0"/>
              <a:t>Тупикин</a:t>
            </a:r>
            <a:r>
              <a:rPr lang="ru-RU" sz="2900" dirty="0" smtClean="0"/>
              <a:t>, Е. И. Химия в сельском хозяйстве : учебное пособие для СПО / Е. И. </a:t>
            </a:r>
            <a:r>
              <a:rPr lang="ru-RU" sz="2900" dirty="0" err="1" smtClean="0"/>
              <a:t>Тупикин</a:t>
            </a:r>
            <a:r>
              <a:rPr lang="ru-RU" sz="2900" dirty="0" smtClean="0"/>
              <a:t>. — 2-е изд., </a:t>
            </a:r>
            <a:r>
              <a:rPr lang="ru-RU" sz="2900" dirty="0" err="1" smtClean="0"/>
              <a:t>испр</a:t>
            </a:r>
            <a:r>
              <a:rPr lang="ru-RU" sz="2900" dirty="0" smtClean="0"/>
              <a:t>. и доп. — М. : Издательство </a:t>
            </a:r>
            <a:r>
              <a:rPr lang="ru-RU" sz="2900" dirty="0" err="1" smtClean="0"/>
              <a:t>Юрайт</a:t>
            </a:r>
            <a:r>
              <a:rPr lang="ru-RU" sz="2900" dirty="0" smtClean="0"/>
              <a:t>, 2018. — 184 с. — (Серия : Профессиональное образование). — ISBN 978-5-534-04160-6. — Режим доступа : </a:t>
            </a:r>
            <a:r>
              <a:rPr lang="ru-RU" sz="2900" u="sng" dirty="0" err="1" smtClean="0">
                <a:hlinkClick r:id="rId3"/>
              </a:rPr>
              <a:t>www.biblio-online.ru</a:t>
            </a:r>
            <a:r>
              <a:rPr lang="ru-RU" sz="2900" u="sng" dirty="0" smtClean="0">
                <a:hlinkClick r:id="rId3"/>
              </a:rPr>
              <a:t>/</a:t>
            </a:r>
            <a:r>
              <a:rPr lang="ru-RU" sz="2900" u="sng" dirty="0" err="1" smtClean="0">
                <a:hlinkClick r:id="rId3"/>
              </a:rPr>
              <a:t>book</a:t>
            </a:r>
            <a:r>
              <a:rPr lang="ru-RU" sz="2900" u="sng" dirty="0" smtClean="0">
                <a:hlinkClick r:id="rId3"/>
              </a:rPr>
              <a:t>/17F100A8-2C41-4920-875C-1BB44A9AAF8D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dirty="0" smtClean="0"/>
              <a:t>Экономика сельского хозяйства : учебник для академического </a:t>
            </a:r>
            <a:r>
              <a:rPr lang="ru-RU" sz="2900" dirty="0" err="1" smtClean="0"/>
              <a:t>бакалавриата</a:t>
            </a:r>
            <a:r>
              <a:rPr lang="ru-RU" sz="2900" dirty="0" smtClean="0"/>
              <a:t> / Н. Я. Коваленко [и др.] ; под ред. Н. Я. Коваленко. — М. : Издательство </a:t>
            </a:r>
            <a:r>
              <a:rPr lang="ru-RU" sz="2900" dirty="0" err="1" smtClean="0"/>
              <a:t>Юрайт</a:t>
            </a:r>
            <a:r>
              <a:rPr lang="ru-RU" sz="2900" dirty="0" smtClean="0"/>
              <a:t>, 2018. — 406 с. — (Серия : Бакалавр. Академический курс). — ISBN 978-5-9916-8769-0. — Режим доступа : </a:t>
            </a:r>
            <a:r>
              <a:rPr lang="ru-RU" sz="2900" u="sng" dirty="0" err="1" smtClean="0">
                <a:hlinkClick r:id="rId4"/>
              </a:rPr>
              <a:t>www.biblio-online.ru</a:t>
            </a:r>
            <a:r>
              <a:rPr lang="ru-RU" sz="2900" u="sng" dirty="0" smtClean="0">
                <a:hlinkClick r:id="rId4"/>
              </a:rPr>
              <a:t>/</a:t>
            </a:r>
            <a:r>
              <a:rPr lang="ru-RU" sz="2900" u="sng" dirty="0" err="1" smtClean="0">
                <a:hlinkClick r:id="rId4"/>
              </a:rPr>
              <a:t>book</a:t>
            </a:r>
            <a:r>
              <a:rPr lang="ru-RU" sz="2900" u="sng" dirty="0" smtClean="0">
                <a:hlinkClick r:id="rId4"/>
              </a:rPr>
              <a:t>/98A0B79E-473C-42A5-9D88-C23AD27FFD5B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dirty="0" smtClean="0"/>
              <a:t>Курбанов, С. А. Земледелие : учебное пособие для СПО / С. А. Курбанов. — 2-е изд., </a:t>
            </a:r>
            <a:r>
              <a:rPr lang="ru-RU" sz="2900" dirty="0" err="1" smtClean="0"/>
              <a:t>испр</a:t>
            </a:r>
            <a:r>
              <a:rPr lang="ru-RU" sz="2900" dirty="0" smtClean="0"/>
              <a:t>. и доп. — М. : Издательство </a:t>
            </a:r>
            <a:r>
              <a:rPr lang="ru-RU" sz="2900" dirty="0" err="1" smtClean="0"/>
              <a:t>Юрайт</a:t>
            </a:r>
            <a:r>
              <a:rPr lang="ru-RU" sz="2900" dirty="0" smtClean="0"/>
              <a:t>, 2018. — 301 с. — (Серия : Профессиональное образование). — ISBN 978-5-534-00693-3. — Режим доступа : </a:t>
            </a:r>
            <a:r>
              <a:rPr lang="ru-RU" sz="2900" u="sng" dirty="0" err="1" smtClean="0">
                <a:hlinkClick r:id="rId5"/>
              </a:rPr>
              <a:t>www.biblio-online.ru</a:t>
            </a:r>
            <a:r>
              <a:rPr lang="ru-RU" sz="2900" u="sng" dirty="0" smtClean="0">
                <a:hlinkClick r:id="rId5"/>
              </a:rPr>
              <a:t>/</a:t>
            </a:r>
            <a:r>
              <a:rPr lang="ru-RU" sz="2900" u="sng" dirty="0" err="1" smtClean="0">
                <a:hlinkClick r:id="rId5"/>
              </a:rPr>
              <a:t>book</a:t>
            </a:r>
            <a:r>
              <a:rPr lang="ru-RU" sz="2900" u="sng" dirty="0" smtClean="0">
                <a:hlinkClick r:id="rId5"/>
              </a:rPr>
              <a:t>/EB5F1970-9A1C-49CE-A6E0-BB546FC04ADD</a:t>
            </a:r>
            <a:r>
              <a:rPr lang="ru-RU" sz="2900" dirty="0" smtClean="0"/>
              <a:t>.</a:t>
            </a:r>
          </a:p>
          <a:p>
            <a:pPr algn="just"/>
            <a:r>
              <a:rPr lang="ru-RU" sz="2900" dirty="0" smtClean="0"/>
              <a:t>Левитин, М. М. Сельскохозяйственная фитопатология + </a:t>
            </a:r>
            <a:r>
              <a:rPr lang="ru-RU" sz="2900" dirty="0" err="1" smtClean="0"/>
              <a:t>допматериалы</a:t>
            </a:r>
            <a:r>
              <a:rPr lang="ru-RU" sz="2900" dirty="0" smtClean="0"/>
              <a:t> в </a:t>
            </a:r>
            <a:r>
              <a:rPr lang="ru-RU" sz="2900" dirty="0" err="1" smtClean="0"/>
              <a:t>эбс</a:t>
            </a:r>
            <a:r>
              <a:rPr lang="ru-RU" sz="2900" dirty="0" smtClean="0"/>
              <a:t> : учебное пособие для СПО / М. М. Левитин. — М. : Издательство </a:t>
            </a:r>
            <a:r>
              <a:rPr lang="ru-RU" sz="2900" dirty="0" err="1" smtClean="0"/>
              <a:t>Юрайт</a:t>
            </a:r>
            <a:r>
              <a:rPr lang="ru-RU" sz="2900" dirty="0" smtClean="0"/>
              <a:t>, 2018. — 281 с. — (Серия : Профессиональное образование). — ISBN 978-5-534-01496-9. — Режим доступа : </a:t>
            </a:r>
            <a:r>
              <a:rPr lang="ru-RU" sz="2900" u="sng" dirty="0" err="1" smtClean="0">
                <a:hlinkClick r:id="rId6"/>
              </a:rPr>
              <a:t>www.biblio-online.ru</a:t>
            </a:r>
            <a:r>
              <a:rPr lang="ru-RU" sz="2900" u="sng" dirty="0" smtClean="0">
                <a:hlinkClick r:id="rId6"/>
              </a:rPr>
              <a:t>/</a:t>
            </a:r>
            <a:r>
              <a:rPr lang="ru-RU" sz="2900" u="sng" dirty="0" err="1" smtClean="0">
                <a:hlinkClick r:id="rId6"/>
              </a:rPr>
              <a:t>book</a:t>
            </a:r>
            <a:r>
              <a:rPr lang="ru-RU" sz="2900" u="sng" dirty="0" smtClean="0">
                <a:hlinkClick r:id="rId6"/>
              </a:rPr>
              <a:t>/45CF01F9-13EB-4DD7-807C-969FF0141E7B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910264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91656" cy="40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81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причины экологических проблем </a:t>
            </a:r>
            <a:r>
              <a:rPr lang="ru-RU" dirty="0" err="1" smtClean="0"/>
              <a:t>агроценозов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459563" cy="2928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786058"/>
            <a:ext cx="3892953" cy="29941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Избыточное орошение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Механизация с.х.производства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Нерациональное использование ядохимикатов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Использование монокультур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Экстенсивный путь развития мирового с.х.производства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7" name="Picture 3" descr="C:\Users\1\Desktop\Фото по СХП\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429156" cy="282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8572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Зеленая революция</a:t>
            </a:r>
            <a:endParaRPr lang="ru-RU" dirty="0"/>
          </a:p>
        </p:txBody>
      </p:sp>
      <p:pic>
        <p:nvPicPr>
          <p:cNvPr id="6" name="Содержимое 5" descr="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785794"/>
            <a:ext cx="3817165" cy="381716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7224" y="2500306"/>
            <a:ext cx="3607201" cy="385139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Создание новых высокоурожайных сортов пшеницы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Механизация с.х. производства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Химизация (удобрения, пестициды)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Орошение</a:t>
            </a:r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71488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Норман</a:t>
            </a:r>
            <a:r>
              <a:rPr lang="ru-RU" dirty="0" smtClean="0"/>
              <a:t> </a:t>
            </a:r>
            <a:r>
              <a:rPr lang="ru-RU" dirty="0" err="1" smtClean="0"/>
              <a:t>Борлоуг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092" y="413739"/>
            <a:ext cx="367240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Орошение</a:t>
            </a:r>
          </a:p>
        </p:txBody>
      </p:sp>
      <p:pic>
        <p:nvPicPr>
          <p:cNvPr id="1026" name="Picture 2" descr="http://www.greatindex.net/images/blog.farmsreach.com/wp-content/uploads/2014/02/Water_Irrig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15" y="2009458"/>
            <a:ext cx="45963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3973" y="1556792"/>
            <a:ext cx="4233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Орошение – один из древнейших способов повышения продуктивности почв, а в настоящее время – одно из важнейших направлений интенсификации сельскохозяйственного производства в регионах с недостаточным и неустойчивым естественным увлажнением.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0929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Аридные территории</a:t>
            </a:r>
            <a:endParaRPr lang="ru-RU" dirty="0"/>
          </a:p>
        </p:txBody>
      </p:sp>
      <p:pic>
        <p:nvPicPr>
          <p:cNvPr id="5" name="Содержимое 4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500042"/>
            <a:ext cx="2821799" cy="2821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000240"/>
            <a:ext cx="3496235" cy="35656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Засушливые и полузасушливые земли занимают св.50 % поверхности суши</a:t>
            </a:r>
          </a:p>
          <a:p>
            <a:endParaRPr lang="ru-RU" sz="2000" dirty="0" smtClean="0"/>
          </a:p>
          <a:p>
            <a:r>
              <a:rPr lang="ru-RU" sz="2000" dirty="0" smtClean="0"/>
              <a:t>В России 75 % пашни находится в зонах неустойчивого или недостаточного увлажнения</a:t>
            </a:r>
            <a:endParaRPr lang="ru-RU" sz="2000" dirty="0"/>
          </a:p>
        </p:txBody>
      </p:sp>
      <p:pic>
        <p:nvPicPr>
          <p:cNvPr id="2050" name="Picture 2" descr="C:\Users\1\Desktop\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000396" cy="2370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1735</Words>
  <Application>Microsoft Office PowerPoint</Application>
  <PresentationFormat>Экран (4:3)</PresentationFormat>
  <Paragraphs>188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Слайд 1</vt:lpstr>
      <vt:lpstr>Слайд 2</vt:lpstr>
      <vt:lpstr>Агроценоз</vt:lpstr>
      <vt:lpstr>Агроценоз нуждается в </vt:lpstr>
      <vt:lpstr>Экологические проблемы агроценозов</vt:lpstr>
      <vt:lpstr>Основные причины экологических проблем агроценозов </vt:lpstr>
      <vt:lpstr>Зеленая революция</vt:lpstr>
      <vt:lpstr>Слайд 8</vt:lpstr>
      <vt:lpstr>Аридные территории</vt:lpstr>
      <vt:lpstr>Слайд 10</vt:lpstr>
      <vt:lpstr>Потери земли из за засоления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4. Заболачивание территорий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3.Дегумификация почв</vt:lpstr>
      <vt:lpstr>Слайд 27</vt:lpstr>
      <vt:lpstr>Токсиканты атмосферы</vt:lpstr>
      <vt:lpstr>Слайд 29</vt:lpstr>
      <vt:lpstr>Слайд 30</vt:lpstr>
      <vt:lpstr>Слайд 31</vt:lpstr>
      <vt:lpstr>Слайд 32</vt:lpstr>
      <vt:lpstr>Структура производства минеральных удобрений в России в 2016 г. </vt:lpstr>
      <vt:lpstr>Слайд 34</vt:lpstr>
      <vt:lpstr>Слайд 35</vt:lpstr>
      <vt:lpstr>Фосфорные удобрения</vt:lpstr>
      <vt:lpstr>Слайд 37</vt:lpstr>
      <vt:lpstr>Около 60% вносимых в почву удобрений вымываются из нее и поступают в водохранилища. В них же поступают, часто без очистки или плохо очищенные, стоки животноводческих комплексов, птицефабрик и ферм.</vt:lpstr>
      <vt:lpstr>Сброс стоков с химическими удобрениями = чрезмерное обогащение воды азотом и фосфором = «цветение» воды.</vt:lpstr>
      <vt:lpstr>Слайд 40</vt:lpstr>
      <vt:lpstr>Калийные удобрения</vt:lpstr>
      <vt:lpstr>Азотные удобрения</vt:lpstr>
      <vt:lpstr>Пестициды</vt:lpstr>
      <vt:lpstr>Экологические последствия применения пестицидов</vt:lpstr>
      <vt:lpstr>Сокращение генетического разнообразия</vt:lpstr>
      <vt:lpstr>Генетическое разнообразие – источник пищи</vt:lpstr>
      <vt:lpstr>Уменьшение генетического разнообразия– кукуруза</vt:lpstr>
      <vt:lpstr>Уменьшение генетического разнообразия– пшеница</vt:lpstr>
      <vt:lpstr>Уменьшение генетического разнообразия – овощи</vt:lpstr>
      <vt:lpstr>Генетическое разнообразие – фрукты</vt:lpstr>
      <vt:lpstr>Сведение лесов под пастбища и пашни</vt:lpstr>
      <vt:lpstr>Слайд 52</vt:lpstr>
      <vt:lpstr>Используемая литература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guest</cp:lastModifiedBy>
  <cp:revision>87</cp:revision>
  <dcterms:created xsi:type="dcterms:W3CDTF">2016-11-10T18:06:55Z</dcterms:created>
  <dcterms:modified xsi:type="dcterms:W3CDTF">2018-03-21T10:14:21Z</dcterms:modified>
</cp:coreProperties>
</file>