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sldIdLst>
    <p:sldId id="256" r:id="rId2"/>
    <p:sldId id="258" r:id="rId3"/>
    <p:sldId id="270" r:id="rId4"/>
    <p:sldId id="257" r:id="rId5"/>
    <p:sldId id="259" r:id="rId6"/>
    <p:sldId id="260" r:id="rId7"/>
    <p:sldId id="263" r:id="rId8"/>
    <p:sldId id="265" r:id="rId9"/>
    <p:sldId id="266" r:id="rId10"/>
    <p:sldId id="267" r:id="rId11"/>
    <p:sldId id="268" r:id="rId12"/>
    <p:sldId id="269" r:id="rId13"/>
    <p:sldId id="282" r:id="rId14"/>
    <p:sldId id="272" r:id="rId15"/>
    <p:sldId id="273" r:id="rId16"/>
    <p:sldId id="274" r:id="rId17"/>
    <p:sldId id="276" r:id="rId18"/>
    <p:sldId id="329" r:id="rId19"/>
    <p:sldId id="330" r:id="rId20"/>
    <p:sldId id="280" r:id="rId21"/>
    <p:sldId id="281" r:id="rId22"/>
    <p:sldId id="283" r:id="rId23"/>
    <p:sldId id="284" r:id="rId24"/>
    <p:sldId id="333" r:id="rId25"/>
    <p:sldId id="322" r:id="rId26"/>
    <p:sldId id="323" r:id="rId27"/>
    <p:sldId id="287" r:id="rId28"/>
    <p:sldId id="321" r:id="rId29"/>
    <p:sldId id="290" r:id="rId30"/>
    <p:sldId id="291" r:id="rId31"/>
    <p:sldId id="292" r:id="rId32"/>
    <p:sldId id="293" r:id="rId33"/>
    <p:sldId id="294" r:id="rId34"/>
    <p:sldId id="295" r:id="rId35"/>
    <p:sldId id="298" r:id="rId36"/>
    <p:sldId id="299" r:id="rId37"/>
    <p:sldId id="300" r:id="rId38"/>
    <p:sldId id="326" r:id="rId39"/>
    <p:sldId id="301" r:id="rId40"/>
    <p:sldId id="325" r:id="rId41"/>
    <p:sldId id="302" r:id="rId42"/>
    <p:sldId id="327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32" r:id="rId52"/>
    <p:sldId id="311" r:id="rId53"/>
    <p:sldId id="312" r:id="rId54"/>
    <p:sldId id="336" r:id="rId55"/>
    <p:sldId id="315" r:id="rId56"/>
    <p:sldId id="316" r:id="rId57"/>
    <p:sldId id="317" r:id="rId58"/>
    <p:sldId id="318" r:id="rId59"/>
    <p:sldId id="319" r:id="rId60"/>
    <p:sldId id="335" r:id="rId61"/>
    <p:sldId id="320" r:id="rId6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ahoma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33CCFF"/>
    <a:srgbClr val="BBBCB8"/>
    <a:srgbClr val="FF5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4" d="100"/>
          <a:sy n="84" d="100"/>
        </p:scale>
        <p:origin x="-95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741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62E83-4C0C-6B48-AC3F-F24D4EC9BE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0035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47367-C73A-4C41-9DF3-D5EC7D07C4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7942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6936F-1C41-244A-A8DD-A147FD55C2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1127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89EE5-41AA-C941-AE7F-62712EC520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2108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3ECF1-956C-2646-B9A9-8DD177F348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076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6DC67-4C56-4545-9050-ACC5BE1AF6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9347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E0FCC-B04F-7840-AB24-58713931D7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7661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680DA-B63F-5542-B3E0-26E16107B8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573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8C1AE-C6D5-F94F-AA45-223D3CAAB4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3656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68366-A34B-974A-A56F-A59E1BBB2A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2133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AC34C-3119-FD4F-B46F-0948A9E7ED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7127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DB078-F9C3-B942-854E-7D960AF293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0714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C3EEC-5D45-A545-93D2-71685629C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9908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16387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a typeface="+mn-ea"/>
                <a:cs typeface="+mn-cs"/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C4D1507D-CE45-DA4C-BBA0-2D33A2C52A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4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§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znanium.com/bookread.php?book=415279" TargetMode="Externa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>
          <a:xfrm>
            <a:off x="395288" y="3068638"/>
            <a:ext cx="8424862" cy="2736850"/>
          </a:xfrm>
        </p:spPr>
        <p:txBody>
          <a:bodyPr/>
          <a:lstStyle/>
          <a:p>
            <a:pPr algn="l" eaLnBrk="1" hangingPunct="1">
              <a:defRPr/>
            </a:pPr>
            <a:r>
              <a:rPr kumimoji="0" lang="ru-RU" sz="3200" b="1" dirty="0">
                <a:latin typeface="Tahoma" charset="0"/>
                <a:cs typeface="+mj-cs"/>
              </a:rPr>
              <a:t>1.Характеристика и боевые свойства.</a:t>
            </a:r>
            <a:br>
              <a:rPr kumimoji="0" lang="ru-RU" sz="3200" b="1" dirty="0">
                <a:latin typeface="Tahoma" charset="0"/>
                <a:cs typeface="+mj-cs"/>
              </a:rPr>
            </a:br>
            <a:r>
              <a:rPr kumimoji="0" lang="ru-RU" sz="3200" b="1" dirty="0">
                <a:latin typeface="Tahoma" charset="0"/>
                <a:cs typeface="+mj-cs"/>
              </a:rPr>
              <a:t>2. Поражающие факторы.</a:t>
            </a: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395288" y="260350"/>
            <a:ext cx="835342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  <a:p>
            <a:pPr>
              <a:defRPr/>
            </a:pPr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  <a:p>
            <a:pPr>
              <a:defRPr/>
            </a:pPr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  <a:p>
            <a:pPr>
              <a:defRPr/>
            </a:pPr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  <a:p>
            <a:pPr>
              <a:defRPr/>
            </a:pPr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  <a:p>
            <a:pPr>
              <a:defRPr/>
            </a:pPr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  <a:p>
            <a:pPr>
              <a:defRPr/>
            </a:pPr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  <a:p>
            <a:pPr>
              <a:defRPr/>
            </a:pPr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  <a:p>
            <a:pPr>
              <a:defRPr/>
            </a:pPr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  <a:p>
            <a:pPr>
              <a:defRPr/>
            </a:pPr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  <a:p>
            <a:pPr>
              <a:defRPr/>
            </a:pPr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  <a:p>
            <a:pPr>
              <a:defRPr/>
            </a:pPr>
            <a:endParaRPr lang="ru-RU" sz="1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15363" name="Rectangle 12"/>
          <p:cNvSpPr>
            <a:spLocks noChangeArrowheads="1"/>
          </p:cNvSpPr>
          <p:nvPr/>
        </p:nvSpPr>
        <p:spPr bwMode="auto">
          <a:xfrm>
            <a:off x="0" y="0"/>
            <a:ext cx="8929688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tabLst>
                <a:tab pos="3330575" algn="l"/>
              </a:tabLst>
            </a:pPr>
            <a:endParaRPr lang="ru-RU" sz="1400" b="1" dirty="0">
              <a:latin typeface="Times New Roman" charset="0"/>
              <a:cs typeface="Times New Roman" charset="0"/>
            </a:endParaRPr>
          </a:p>
          <a:p>
            <a:pPr algn="ctr">
              <a:tabLst>
                <a:tab pos="3330575" algn="l"/>
              </a:tabLst>
            </a:pPr>
            <a:endParaRPr lang="ru-RU" sz="1400" b="1" dirty="0">
              <a:latin typeface="Times New Roman" charset="0"/>
              <a:cs typeface="Times New Roman" charset="0"/>
            </a:endParaRPr>
          </a:p>
          <a:p>
            <a:pPr algn="ctr" eaLnBrk="0" hangingPunct="0">
              <a:tabLst>
                <a:tab pos="3330575" algn="l"/>
              </a:tabLst>
            </a:pPr>
            <a:r>
              <a:rPr lang="ru-RU" sz="2400" b="1" dirty="0">
                <a:latin typeface="Times New Roman" charset="0"/>
                <a:cs typeface="Times New Roman" charset="0"/>
              </a:rPr>
              <a:t>Кубанский</a:t>
            </a:r>
            <a:r>
              <a:rPr lang="ru-RU" sz="1400" b="1" dirty="0">
                <a:latin typeface="Times New Roman" charset="0"/>
                <a:cs typeface="Times New Roman" charset="0"/>
              </a:rPr>
              <a:t>  </a:t>
            </a:r>
            <a:r>
              <a:rPr lang="ru-RU" sz="2400" b="1" dirty="0">
                <a:latin typeface="Times New Roman" charset="0"/>
                <a:cs typeface="Times New Roman" charset="0"/>
              </a:rPr>
              <a:t>государственный университет физической культуры спорта и туризма</a:t>
            </a:r>
          </a:p>
          <a:p>
            <a:pPr algn="ctr" eaLnBrk="0" hangingPunct="0">
              <a:tabLst>
                <a:tab pos="3330575" algn="l"/>
              </a:tabLst>
            </a:pPr>
            <a:endParaRPr lang="ru-RU" sz="2400" b="1" dirty="0">
              <a:latin typeface="Times New Roman" charset="0"/>
              <a:cs typeface="Times New Roman" charset="0"/>
            </a:endParaRPr>
          </a:p>
          <a:p>
            <a:pPr algn="ctr" eaLnBrk="0" hangingPunct="0">
              <a:tabLst>
                <a:tab pos="3330575" algn="l"/>
              </a:tabLst>
            </a:pPr>
            <a:endParaRPr lang="ru-RU" sz="1400" b="1" dirty="0">
              <a:latin typeface="Times New Roman" charset="0"/>
              <a:cs typeface="Times New Roman" charset="0"/>
            </a:endParaRPr>
          </a:p>
          <a:p>
            <a:pPr algn="ctr" eaLnBrk="0" hangingPunct="0">
              <a:tabLst>
                <a:tab pos="3330575" algn="l"/>
              </a:tabLst>
            </a:pPr>
            <a:r>
              <a:rPr lang="ru-RU" sz="6000" b="1" dirty="0">
                <a:latin typeface="Times New Roman" charset="0"/>
                <a:cs typeface="Times New Roman" charset="0"/>
              </a:rPr>
              <a:t>Тема 1. Ядерное оружие</a:t>
            </a:r>
            <a:endParaRPr lang="ru-RU" sz="6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pPr eaLnBrk="1" hangingPunct="1">
              <a:defRPr/>
            </a:pPr>
            <a:r>
              <a:rPr kumimoji="0" lang="ru-RU">
                <a:latin typeface="Tahoma" charset="0"/>
                <a:cs typeface="+mj-cs"/>
              </a:rPr>
              <a:t>Наземный ядерный взрыв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5661025"/>
            <a:ext cx="8569325" cy="1079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kumimoji="0" lang="ru-RU" sz="2400">
                <a:latin typeface="Tahoma" charset="0"/>
                <a:cs typeface="+mn-cs"/>
              </a:rPr>
              <a:t>   взрыв, произведенный на поверхности земли (воды) или на такой высоте, при которой огненный шар касается поверхности земли (воды). </a:t>
            </a:r>
          </a:p>
        </p:txBody>
      </p:sp>
      <p:pic>
        <p:nvPicPr>
          <p:cNvPr id="30724" name="Picture 4" descr="1200383255_a62d876edf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992188"/>
            <a:ext cx="5334000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1207969102_1207790592_bo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990600"/>
            <a:ext cx="6994525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nuclear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979488"/>
            <a:ext cx="65913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 descr="OTHER-AtomBomb_1280x10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8175" y="965200"/>
            <a:ext cx="5532438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 descr="pict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1001713"/>
            <a:ext cx="5886450" cy="440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 descr="thumbnail0r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2150" y="981075"/>
            <a:ext cx="3511550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2" descr="nuke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0" y="979488"/>
            <a:ext cx="6059488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3" descr="nuke0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0" y="981075"/>
            <a:ext cx="5905500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713788" cy="993775"/>
          </a:xfrm>
        </p:spPr>
        <p:txBody>
          <a:bodyPr/>
          <a:lstStyle/>
          <a:p>
            <a:pPr eaLnBrk="1" hangingPunct="1">
              <a:defRPr/>
            </a:pPr>
            <a:r>
              <a:rPr kumimoji="0" lang="ru-RU" sz="4000">
                <a:latin typeface="Tahoma" charset="0"/>
                <a:cs typeface="+mj-cs"/>
              </a:rPr>
              <a:t>Подземный (подводный) ядерный взрыв</a:t>
            </a:r>
          </a:p>
        </p:txBody>
      </p:sp>
      <p:pic>
        <p:nvPicPr>
          <p:cNvPr id="31748" name="Picture 4" descr="1559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03575" y="1557338"/>
            <a:ext cx="2749550" cy="38163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250825" y="5516563"/>
            <a:ext cx="87137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9pPr>
          </a:lstStyle>
          <a:p>
            <a:pPr algn="ctr"/>
            <a:r>
              <a:rPr kumimoji="0" lang="ru-RU"/>
              <a:t>возможен на глубине, равной глубине проникания боеголовки или заблаговременного заложения ядерного фугаса в грунт (воду)</a:t>
            </a:r>
            <a:r>
              <a:rPr kumimoji="0" lang="ru-RU" sz="1800"/>
              <a:t> </a:t>
            </a:r>
          </a:p>
        </p:txBody>
      </p:sp>
      <p:pic>
        <p:nvPicPr>
          <p:cNvPr id="31750" name="Picture 6" descr="nuke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6588" y="1555750"/>
            <a:ext cx="279082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nuke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57338"/>
            <a:ext cx="6380162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nuke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73213"/>
            <a:ext cx="74168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8218487" cy="6178550"/>
          </a:xfrm>
        </p:spPr>
        <p:txBody>
          <a:bodyPr/>
          <a:lstStyle/>
          <a:p>
            <a:pPr algn="l" eaLnBrk="1" hangingPunct="1">
              <a:defRPr/>
            </a:pPr>
            <a:r>
              <a:rPr kumimoji="0" lang="ru-RU" sz="3600" b="1">
                <a:latin typeface="Tahoma" charset="0"/>
                <a:cs typeface="+mj-cs"/>
              </a:rPr>
              <a:t>Основными поражающими факторами ядерного взрыва являются:</a:t>
            </a:r>
            <a:r>
              <a:rPr kumimoji="0" lang="ru-RU" sz="3600">
                <a:latin typeface="Tahoma" charset="0"/>
                <a:cs typeface="+mj-cs"/>
              </a:rPr>
              <a:t/>
            </a:r>
            <a:br>
              <a:rPr kumimoji="0" lang="ru-RU" sz="3600">
                <a:latin typeface="Tahoma" charset="0"/>
                <a:cs typeface="+mj-cs"/>
              </a:rPr>
            </a:br>
            <a:r>
              <a:rPr kumimoji="0" lang="ru-RU" sz="3600">
                <a:latin typeface="Tahoma" charset="0"/>
                <a:cs typeface="+mj-cs"/>
              </a:rPr>
              <a:t/>
            </a:r>
            <a:br>
              <a:rPr kumimoji="0" lang="ru-RU" sz="3600">
                <a:latin typeface="Tahoma" charset="0"/>
                <a:cs typeface="+mj-cs"/>
              </a:rPr>
            </a:br>
            <a:r>
              <a:rPr kumimoji="0" lang="ru-RU" sz="3600" b="1">
                <a:latin typeface="Tahoma" charset="0"/>
                <a:cs typeface="+mj-cs"/>
              </a:rPr>
              <a:t>1</a:t>
            </a:r>
            <a:r>
              <a:rPr kumimoji="0" lang="ru-RU" sz="3600">
                <a:latin typeface="Tahoma" charset="0"/>
                <a:cs typeface="+mj-cs"/>
              </a:rPr>
              <a:t> </a:t>
            </a:r>
            <a:r>
              <a:rPr kumimoji="0" lang="ru-RU" sz="3600" b="1">
                <a:latin typeface="Tahoma" charset="0"/>
                <a:cs typeface="+mj-cs"/>
              </a:rPr>
              <a:t>ударная волна;</a:t>
            </a:r>
            <a:br>
              <a:rPr kumimoji="0" lang="ru-RU" sz="3600" b="1">
                <a:latin typeface="Tahoma" charset="0"/>
                <a:cs typeface="+mj-cs"/>
              </a:rPr>
            </a:br>
            <a:r>
              <a:rPr kumimoji="0" lang="ru-RU" sz="3600" b="1">
                <a:latin typeface="Tahoma" charset="0"/>
                <a:cs typeface="+mj-cs"/>
              </a:rPr>
              <a:t>2 световое излучение;</a:t>
            </a:r>
            <a:br>
              <a:rPr kumimoji="0" lang="ru-RU" sz="3600" b="1">
                <a:latin typeface="Tahoma" charset="0"/>
                <a:cs typeface="+mj-cs"/>
              </a:rPr>
            </a:br>
            <a:r>
              <a:rPr kumimoji="0" lang="ru-RU" sz="3600" b="1">
                <a:latin typeface="Tahoma" charset="0"/>
                <a:cs typeface="+mj-cs"/>
              </a:rPr>
              <a:t>3 проникающая радиация;</a:t>
            </a:r>
            <a:br>
              <a:rPr kumimoji="0" lang="ru-RU" sz="3600" b="1">
                <a:latin typeface="Tahoma" charset="0"/>
                <a:cs typeface="+mj-cs"/>
              </a:rPr>
            </a:br>
            <a:r>
              <a:rPr kumimoji="0" lang="ru-RU" sz="3600" b="1">
                <a:latin typeface="Tahoma" charset="0"/>
                <a:cs typeface="+mj-cs"/>
              </a:rPr>
              <a:t>4 радиоактивное заражение</a:t>
            </a:r>
            <a:br>
              <a:rPr kumimoji="0" lang="ru-RU" sz="3600" b="1">
                <a:latin typeface="Tahoma" charset="0"/>
                <a:cs typeface="+mj-cs"/>
              </a:rPr>
            </a:br>
            <a:r>
              <a:rPr kumimoji="0" lang="ru-RU" sz="800" b="1">
                <a:latin typeface="Tahoma" charset="0"/>
                <a:cs typeface="+mj-cs"/>
              </a:rPr>
              <a:t>           </a:t>
            </a:r>
            <a:r>
              <a:rPr kumimoji="0" lang="ru-RU" sz="3600" b="1">
                <a:latin typeface="Tahoma" charset="0"/>
                <a:cs typeface="+mj-cs"/>
              </a:rPr>
              <a:t>местности;</a:t>
            </a:r>
            <a:br>
              <a:rPr kumimoji="0" lang="ru-RU" sz="3600" b="1">
                <a:latin typeface="Tahoma" charset="0"/>
                <a:cs typeface="+mj-cs"/>
              </a:rPr>
            </a:br>
            <a:r>
              <a:rPr kumimoji="0" lang="ru-RU" sz="3600" b="1">
                <a:latin typeface="Tahoma" charset="0"/>
                <a:cs typeface="+mj-cs"/>
              </a:rPr>
              <a:t>5 электромагнитный импульс;</a:t>
            </a:r>
            <a:r>
              <a:rPr kumimoji="0" lang="ru-RU">
                <a:latin typeface="Tahoma" charset="0"/>
                <a:cs typeface="+mj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412875"/>
            <a:ext cx="8424862" cy="3802063"/>
          </a:xfrm>
        </p:spPr>
        <p:txBody>
          <a:bodyPr/>
          <a:lstStyle/>
          <a:p>
            <a:pPr eaLnBrk="1" hangingPunct="1">
              <a:defRPr/>
            </a:pPr>
            <a:r>
              <a:rPr kumimoji="0" lang="ru-RU" sz="8000" b="1">
                <a:latin typeface="Tahoma" charset="0"/>
                <a:cs typeface="+mj-cs"/>
              </a:rPr>
              <a:t>1</a:t>
            </a:r>
            <a:br>
              <a:rPr kumimoji="0" lang="ru-RU" sz="8000" b="1">
                <a:latin typeface="Tahoma" charset="0"/>
                <a:cs typeface="+mj-cs"/>
              </a:rPr>
            </a:br>
            <a:r>
              <a:rPr kumimoji="0" lang="ru-RU" sz="8000" b="1">
                <a:latin typeface="Tahoma" charset="0"/>
                <a:cs typeface="+mj-cs"/>
              </a:rPr>
              <a:t/>
            </a:r>
            <a:br>
              <a:rPr kumimoji="0" lang="ru-RU" sz="8000" b="1">
                <a:latin typeface="Tahoma" charset="0"/>
                <a:cs typeface="+mj-cs"/>
              </a:rPr>
            </a:br>
            <a:r>
              <a:rPr kumimoji="0" lang="ru-RU" sz="8000">
                <a:latin typeface="Tahoma" charset="0"/>
                <a:cs typeface="+mj-cs"/>
              </a:rPr>
              <a:t> </a:t>
            </a:r>
            <a:r>
              <a:rPr kumimoji="0" lang="ru-RU" sz="8000" b="1">
                <a:latin typeface="Tahoma" charset="0"/>
                <a:cs typeface="+mj-cs"/>
              </a:rPr>
              <a:t>ударная волна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Изображение 1" descr="nuclear boom 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74638"/>
            <a:ext cx="8075612" cy="6107112"/>
          </a:xfrm>
        </p:spPr>
        <p:txBody>
          <a:bodyPr/>
          <a:lstStyle/>
          <a:p>
            <a:pPr algn="l" eaLnBrk="1" hangingPunct="1">
              <a:defRPr/>
            </a:pPr>
            <a:r>
              <a:rPr kumimoji="0" lang="ru-RU" sz="2800" b="1">
                <a:latin typeface="Tahoma" charset="0"/>
                <a:cs typeface="+mj-cs"/>
              </a:rPr>
              <a:t>Ударная волна</a:t>
            </a:r>
            <a:r>
              <a:rPr kumimoji="0" lang="ru-RU" sz="2800">
                <a:latin typeface="Tahoma" charset="0"/>
                <a:cs typeface="+mj-cs"/>
              </a:rPr>
              <a:t> представляет собой сферический слой сильно сжатого воздуха, образовавшийся вокруг огненного шара ядерного взрыва и перемещающийся с большой скоростью от эпицентра в радиальных направлениях.</a:t>
            </a:r>
            <a:br>
              <a:rPr kumimoji="0" lang="ru-RU" sz="2800">
                <a:latin typeface="Tahoma" charset="0"/>
                <a:cs typeface="+mj-cs"/>
              </a:rPr>
            </a:br>
            <a:r>
              <a:rPr kumimoji="0" lang="ru-RU" sz="2800">
                <a:latin typeface="Tahoma" charset="0"/>
                <a:cs typeface="+mj-cs"/>
              </a:rPr>
              <a:t/>
            </a:r>
            <a:br>
              <a:rPr kumimoji="0" lang="ru-RU" sz="2800">
                <a:latin typeface="Tahoma" charset="0"/>
                <a:cs typeface="+mj-cs"/>
              </a:rPr>
            </a:br>
            <a:r>
              <a:rPr kumimoji="0" lang="ru-RU" sz="2800">
                <a:latin typeface="Tahoma" charset="0"/>
                <a:cs typeface="+mj-cs"/>
              </a:rPr>
              <a:t> В зоне ядерной реакции мгновенно возникает сверхвысокое давление – около 30 млрд. атм. По своей природе она подобна ударной волне обычного взрыва, но действует более продолжительное время и обладает гораздо большей разрушительной силой.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01613"/>
            <a:ext cx="6697663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229600" cy="43195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kumimoji="0" lang="ru-RU">
                <a:latin typeface="Tahoma" charset="0"/>
                <a:cs typeface="+mn-cs"/>
              </a:rPr>
              <a:t>При взрыве ядерной бомбы мощностью в 1 Мт радиус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kumimoji="0" lang="ru-RU">
                <a:latin typeface="Tahoma" charset="0"/>
                <a:cs typeface="+mn-cs"/>
              </a:rPr>
              <a:t>Сильного повреждения зданий доходит до 10 км.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kumimoji="0" lang="ru-RU">
                <a:latin typeface="Tahoma" charset="0"/>
                <a:cs typeface="+mn-cs"/>
              </a:rPr>
              <a:t>Повреждения средней тяжести 12,5 км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kumimoji="0" lang="ru-RU">
                <a:latin typeface="Tahoma" charset="0"/>
                <a:cs typeface="+mn-cs"/>
              </a:rPr>
              <a:t>Легкие повреждения более 15 км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kumimoji="0" lang="ru-RU">
                <a:latin typeface="Tahoma" charset="0"/>
                <a:cs typeface="+mn-cs"/>
              </a:rPr>
              <a:t>Окна могут повреждаться в радиусе 50 км</a:t>
            </a: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395288" y="4724400"/>
            <a:ext cx="8424862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ru-RU" sz="3600" b="1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За первые 0,5 сек., ударная волна проходит 1000 м; 9 сек., 5000 м; 22 сек.; 10000 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" y="188913"/>
            <a:ext cx="8713788" cy="3671887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kumimoji="0" lang="ru-RU">
                <a:latin typeface="Tahoma" charset="0"/>
                <a:cs typeface="+mn-cs"/>
              </a:rPr>
              <a:t>Незащищенные люди могут, кроме того поражаться летящими с огромной скоростью осколками стекла и обломками разрушаемых зданий, падающими деревьями, а также разбрасываемыми частями различной техники, комьями земли, камнями и другими предметами, </a:t>
            </a:r>
          </a:p>
        </p:txBody>
      </p:sp>
      <p:pic>
        <p:nvPicPr>
          <p:cNvPr id="34818" name="Picture 4" descr="1173609032_100po100ru_20070308_350x233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900488"/>
            <a:ext cx="4032250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395288" y="3716338"/>
            <a:ext cx="4537075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3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приводимыми в движение скоростным напором ударной волны.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49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692150"/>
            <a:ext cx="7632700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49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765175"/>
            <a:ext cx="7559675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2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404813"/>
            <a:ext cx="3816350" cy="6119812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kumimoji="0" lang="ru-RU" b="1">
                <a:latin typeface="Tahoma" charset="0"/>
                <a:cs typeface="+mn-cs"/>
              </a:rPr>
              <a:t>Первые</a:t>
            </a:r>
          </a:p>
          <a:p>
            <a:pPr eaLnBrk="1" hangingPunct="1">
              <a:buFont typeface="Wingdings" charset="0"/>
              <a:buNone/>
              <a:defRPr/>
            </a:pPr>
            <a:r>
              <a:rPr kumimoji="0" lang="ru-RU" b="1">
                <a:latin typeface="Tahoma" charset="0"/>
                <a:cs typeface="+mn-cs"/>
              </a:rPr>
              <a:t>испытания </a:t>
            </a:r>
          </a:p>
          <a:p>
            <a:pPr eaLnBrk="1" hangingPunct="1">
              <a:buFont typeface="Wingdings" charset="0"/>
              <a:buNone/>
              <a:defRPr/>
            </a:pPr>
            <a:r>
              <a:rPr kumimoji="0" lang="ru-RU" b="1">
                <a:latin typeface="Tahoma" charset="0"/>
                <a:cs typeface="+mn-cs"/>
              </a:rPr>
              <a:t>ядерного оружия</a:t>
            </a:r>
          </a:p>
          <a:p>
            <a:pPr eaLnBrk="1" hangingPunct="1">
              <a:buFont typeface="Wingdings" charset="0"/>
              <a:buNone/>
              <a:defRPr/>
            </a:pPr>
            <a:endParaRPr kumimoji="0" lang="ru-RU" b="1">
              <a:latin typeface="Tahoma" charset="0"/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kumimoji="0" lang="ru-RU" b="1">
                <a:latin typeface="Tahoma" charset="0"/>
                <a:cs typeface="+mn-cs"/>
              </a:rPr>
              <a:t>штат Нью-Мексико (США)</a:t>
            </a:r>
          </a:p>
          <a:p>
            <a:pPr eaLnBrk="1" hangingPunct="1">
              <a:buFont typeface="Wingdings" charset="0"/>
              <a:buNone/>
              <a:defRPr/>
            </a:pPr>
            <a:endParaRPr kumimoji="0" lang="ru-RU" b="1">
              <a:latin typeface="Tahoma" charset="0"/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kumimoji="0" lang="ru-RU" b="1">
                <a:latin typeface="Tahoma" charset="0"/>
                <a:cs typeface="+mn-cs"/>
              </a:rPr>
              <a:t>16 июля 1945 г</a:t>
            </a:r>
            <a:r>
              <a:rPr kumimoji="0" lang="en-US" b="1">
                <a:latin typeface="Tahoma" charset="0"/>
                <a:cs typeface="+mn-cs"/>
              </a:rPr>
              <a:t>.</a:t>
            </a:r>
            <a:endParaRPr kumimoji="0" lang="ru-RU" b="1">
              <a:latin typeface="Tahoma" charset="0"/>
              <a:cs typeface="+mn-cs"/>
            </a:endParaRPr>
          </a:p>
        </p:txBody>
      </p:sp>
      <p:pic>
        <p:nvPicPr>
          <p:cNvPr id="20487" name="Picture 7" descr="expert_619_0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3713" y="260350"/>
            <a:ext cx="4651375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35975" cy="6178550"/>
          </a:xfrm>
        </p:spPr>
        <p:txBody>
          <a:bodyPr/>
          <a:lstStyle/>
          <a:p>
            <a:pPr eaLnBrk="1" hangingPunct="1">
              <a:defRPr/>
            </a:pPr>
            <a:r>
              <a:rPr kumimoji="0" lang="ru-RU" sz="4800" b="1">
                <a:latin typeface="Tahoma" charset="0"/>
                <a:cs typeface="+mj-cs"/>
              </a:rPr>
              <a:t>От воздействия ударной волны человека надежно могут защитить убежища и укрытия, построенные с учетом противоядерной защиты</a:t>
            </a:r>
            <a:r>
              <a:rPr kumimoji="0" lang="ru-RU">
                <a:latin typeface="Tahoma" charset="0"/>
                <a:cs typeface="+mj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6337300"/>
          </a:xfrm>
        </p:spPr>
        <p:txBody>
          <a:bodyPr/>
          <a:lstStyle/>
          <a:p>
            <a:pPr eaLnBrk="1" hangingPunct="1">
              <a:defRPr/>
            </a:pPr>
            <a:r>
              <a:rPr kumimoji="0" lang="ru-RU" sz="8000" b="1">
                <a:latin typeface="Tahoma" charset="0"/>
                <a:cs typeface="+mj-cs"/>
              </a:rPr>
              <a:t>2</a:t>
            </a:r>
            <a:br>
              <a:rPr kumimoji="0" lang="ru-RU" sz="8000" b="1">
                <a:latin typeface="Tahoma" charset="0"/>
                <a:cs typeface="+mj-cs"/>
              </a:rPr>
            </a:br>
            <a:r>
              <a:rPr kumimoji="0" lang="ru-RU" sz="8000" b="1">
                <a:latin typeface="Tahoma" charset="0"/>
                <a:cs typeface="+mj-cs"/>
              </a:rPr>
              <a:t/>
            </a:r>
            <a:br>
              <a:rPr kumimoji="0" lang="ru-RU" sz="8000" b="1">
                <a:latin typeface="Tahoma" charset="0"/>
                <a:cs typeface="+mj-cs"/>
              </a:rPr>
            </a:br>
            <a:r>
              <a:rPr kumimoji="0" lang="ru-RU" sz="8000" b="1">
                <a:latin typeface="Tahoma" charset="0"/>
                <a:cs typeface="+mj-cs"/>
              </a:rPr>
              <a:t>световое излучение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6250"/>
            <a:ext cx="8229600" cy="5976938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kumimoji="0" lang="ru-RU" sz="4800" b="1" dirty="0">
                <a:latin typeface="Tahoma" charset="0"/>
                <a:cs typeface="+mn-cs"/>
              </a:rPr>
              <a:t>Световое излучение</a:t>
            </a:r>
            <a:r>
              <a:rPr kumimoji="0" lang="ru-RU" sz="4800" dirty="0">
                <a:latin typeface="Tahoma" charset="0"/>
                <a:cs typeface="+mn-cs"/>
              </a:rPr>
              <a:t> ядерного взрыва представляет собой поток лучистой энергии, лучей видимого дневного света, инфракрасных и ультрафиолетовых </a:t>
            </a:r>
            <a:r>
              <a:rPr kumimoji="0" lang="ru-RU" sz="4800" dirty="0" smtClean="0">
                <a:latin typeface="Tahoma" charset="0"/>
                <a:cs typeface="+mn-cs"/>
              </a:rPr>
              <a:t>лучей.</a:t>
            </a:r>
            <a:endParaRPr kumimoji="0" lang="ru-RU" sz="4800" dirty="0">
              <a:latin typeface="Tahoma" charset="0"/>
              <a:cs typeface="+mn-cs"/>
            </a:endParaRPr>
          </a:p>
          <a:p>
            <a:pPr eaLnBrk="1" hangingPunct="1">
              <a:buFont typeface="Wingdings" charset="0"/>
              <a:buNone/>
              <a:defRPr/>
            </a:pPr>
            <a:endParaRPr kumimoji="0" lang="ru-RU" sz="2800" dirty="0">
              <a:latin typeface="Tahoma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0" name="Picture 6" descr="ad_vz2_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0" y="762000"/>
            <a:ext cx="6667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7" descr="ad_vz1_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0" y="800100"/>
            <a:ext cx="66675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8" descr="ad_vz1__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0" y="776288"/>
            <a:ext cx="66675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9" descr="ad_vz2_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8200" y="188913"/>
            <a:ext cx="5043488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10" descr="OTHER-AtomBomb_1280x10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260350"/>
            <a:ext cx="7775575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sar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8353425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3" name="Picture 5" descr="777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113" y="620713"/>
            <a:ext cx="43053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4" descr="1173410728_womansshadowonbankst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76250"/>
            <a:ext cx="444817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4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4" descr="1173410849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908050"/>
            <a:ext cx="6048375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1" dur="20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4"/>
          <p:cNvSpPr>
            <a:spLocks noChangeArrowheads="1"/>
          </p:cNvSpPr>
          <p:nvPr/>
        </p:nvSpPr>
        <p:spPr bwMode="auto">
          <a:xfrm>
            <a:off x="2916238" y="-2043113"/>
            <a:ext cx="4032250" cy="1076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ru-RU" sz="70000" b="1">
                <a:solidFill>
                  <a:schemeClr val="accent1"/>
                </a:solidFill>
                <a:latin typeface="Bodoni MT Black" charset="0"/>
              </a:rPr>
              <a:t>!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62950" cy="5891212"/>
          </a:xfrm>
        </p:spPr>
        <p:txBody>
          <a:bodyPr/>
          <a:lstStyle/>
          <a:p>
            <a:pPr eaLnBrk="1" hangingPunct="1">
              <a:defRPr/>
            </a:pPr>
            <a:r>
              <a:rPr kumimoji="0" lang="ru-RU" b="1">
                <a:latin typeface="Tahoma" charset="0"/>
                <a:cs typeface="+mj-cs"/>
              </a:rPr>
              <a:t>Если смотреть в сторону взрыва незащищенными глазами, то возможно поражение глаз, приводящее к ослеплению, полной потере зрения.</a:t>
            </a:r>
            <a:r>
              <a:rPr kumimoji="0" lang="ru-RU">
                <a:latin typeface="Tahoma" charset="0"/>
                <a:cs typeface="+mj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4" descr="1173410869_16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04813"/>
            <a:ext cx="6697663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kumimoji="0" lang="ru-RU" sz="4000" b="1">
                <a:latin typeface="Tahoma" charset="0"/>
                <a:cs typeface="+mj-cs"/>
              </a:rPr>
              <a:t>НЕ правильные действия при ядерном взрыве</a:t>
            </a:r>
          </a:p>
        </p:txBody>
      </p:sp>
      <p:graphicFrame>
        <p:nvGraphicFramePr>
          <p:cNvPr id="51202" name="Object 4"/>
          <p:cNvGraphicFramePr>
            <a:graphicFrameLocks noChangeAspect="1"/>
          </p:cNvGraphicFramePr>
          <p:nvPr>
            <p:ph idx="1"/>
          </p:nvPr>
        </p:nvGraphicFramePr>
        <p:xfrm>
          <a:off x="539750" y="2205038"/>
          <a:ext cx="8135938" cy="4243387"/>
        </p:xfrm>
        <a:graphic>
          <a:graphicData uri="http://schemas.openxmlformats.org/presentationml/2006/ole">
            <p:oleObj spid="_x0000_s51207" name="PHOTO-PAINT" r:id="rId3" imgW="3587503" imgH="1871317" progId="">
              <p:embed/>
            </p:oleObj>
          </a:graphicData>
        </a:graphic>
      </p:graphicFrame>
      <p:sp>
        <p:nvSpPr>
          <p:cNvPr id="59398" name="AutoShape 6"/>
          <p:cNvSpPr>
            <a:spLocks noChangeArrowheads="1"/>
          </p:cNvSpPr>
          <p:nvPr/>
        </p:nvSpPr>
        <p:spPr bwMode="auto">
          <a:xfrm>
            <a:off x="1116013" y="3933825"/>
            <a:ext cx="576262" cy="935038"/>
          </a:xfrm>
          <a:prstGeom prst="downArrow">
            <a:avLst>
              <a:gd name="adj1" fmla="val 53167"/>
              <a:gd name="adj2" fmla="val 8347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59399" name="AutoShape 7"/>
          <p:cNvSpPr>
            <a:spLocks noChangeArrowheads="1"/>
          </p:cNvSpPr>
          <p:nvPr/>
        </p:nvSpPr>
        <p:spPr bwMode="auto">
          <a:xfrm>
            <a:off x="2339975" y="4005263"/>
            <a:ext cx="576263" cy="935037"/>
          </a:xfrm>
          <a:prstGeom prst="downArrow">
            <a:avLst>
              <a:gd name="adj1" fmla="val 53167"/>
              <a:gd name="adj2" fmla="val 8347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59400" name="AutoShape 8"/>
          <p:cNvSpPr>
            <a:spLocks noChangeArrowheads="1"/>
          </p:cNvSpPr>
          <p:nvPr/>
        </p:nvSpPr>
        <p:spPr bwMode="auto">
          <a:xfrm>
            <a:off x="5148263" y="4581525"/>
            <a:ext cx="576262" cy="935038"/>
          </a:xfrm>
          <a:prstGeom prst="downArrow">
            <a:avLst>
              <a:gd name="adj1" fmla="val 53167"/>
              <a:gd name="adj2" fmla="val 8347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59401" name="AutoShape 9"/>
          <p:cNvSpPr>
            <a:spLocks noChangeArrowheads="1"/>
          </p:cNvSpPr>
          <p:nvPr/>
        </p:nvSpPr>
        <p:spPr bwMode="auto">
          <a:xfrm>
            <a:off x="7164388" y="4724400"/>
            <a:ext cx="576262" cy="935038"/>
          </a:xfrm>
          <a:prstGeom prst="downArrow">
            <a:avLst>
              <a:gd name="adj1" fmla="val 53167"/>
              <a:gd name="adj2" fmla="val 8347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8" grpId="0" animBg="1"/>
      <p:bldP spid="59399" grpId="0" animBg="1"/>
      <p:bldP spid="59400" grpId="0" animBg="1"/>
      <p:bldP spid="5940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kumimoji="0" lang="ru-RU" sz="4000">
                <a:latin typeface="Tahoma" charset="0"/>
                <a:cs typeface="+mj-cs"/>
              </a:rPr>
              <a:t>Ядерная бомба сброшенная на </a:t>
            </a:r>
            <a:br>
              <a:rPr kumimoji="0" lang="ru-RU" sz="4000">
                <a:latin typeface="Tahoma" charset="0"/>
                <a:cs typeface="+mj-cs"/>
              </a:rPr>
            </a:br>
            <a:r>
              <a:rPr kumimoji="0" lang="ru-RU" sz="4000">
                <a:latin typeface="Tahoma" charset="0"/>
                <a:cs typeface="+mj-cs"/>
              </a:rPr>
              <a:t>г. Хиросима (6.08.45)</a:t>
            </a:r>
          </a:p>
        </p:txBody>
      </p:sp>
      <p:pic>
        <p:nvPicPr>
          <p:cNvPr id="84993" name="Picture 1" descr="C:\Users\oleg\Desktop\caca85274d75f29f1b2ae447310628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666875"/>
            <a:ext cx="7691437" cy="5050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kumimoji="0" lang="ru-RU" sz="4000" b="1">
                <a:latin typeface="Tahoma" charset="0"/>
                <a:cs typeface="+mj-cs"/>
              </a:rPr>
              <a:t>ПРАВИЛЬНЫЕ действия при ядерном взрыве</a:t>
            </a:r>
          </a:p>
        </p:txBody>
      </p:sp>
      <p:pic>
        <p:nvPicPr>
          <p:cNvPr id="61445" name="Picture 5" descr="DSC00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292600"/>
            <a:ext cx="31686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 descr="DSC00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700213"/>
            <a:ext cx="31686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 descr="DSC000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92600"/>
            <a:ext cx="31686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7" descr="DSC000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213"/>
            <a:ext cx="31686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74638"/>
            <a:ext cx="8075612" cy="5459412"/>
          </a:xfrm>
        </p:spPr>
        <p:txBody>
          <a:bodyPr/>
          <a:lstStyle/>
          <a:p>
            <a:pPr eaLnBrk="1" hangingPunct="1">
              <a:defRPr/>
            </a:pPr>
            <a:r>
              <a:rPr kumimoji="0" lang="ru-RU" b="1">
                <a:latin typeface="Tahoma" charset="0"/>
                <a:cs typeface="+mj-cs"/>
              </a:rPr>
              <a:t>Надежную защиту от светового излучения обеспечивают защитные сооружения гражданской обороны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8218487" cy="6107112"/>
          </a:xfrm>
        </p:spPr>
        <p:txBody>
          <a:bodyPr/>
          <a:lstStyle/>
          <a:p>
            <a:pPr eaLnBrk="1" hangingPunct="1">
              <a:defRPr/>
            </a:pPr>
            <a:r>
              <a:rPr kumimoji="0" lang="ru-RU" sz="8000" b="1">
                <a:latin typeface="Tahoma" charset="0"/>
                <a:cs typeface="+mj-cs"/>
              </a:rPr>
              <a:t>3</a:t>
            </a:r>
            <a:br>
              <a:rPr kumimoji="0" lang="ru-RU" sz="8000" b="1">
                <a:latin typeface="Tahoma" charset="0"/>
                <a:cs typeface="+mj-cs"/>
              </a:rPr>
            </a:br>
            <a:r>
              <a:rPr kumimoji="0" lang="ru-RU" sz="8000" b="1">
                <a:latin typeface="Tahoma" charset="0"/>
                <a:cs typeface="+mj-cs"/>
              </a:rPr>
              <a:t/>
            </a:r>
            <a:br>
              <a:rPr kumimoji="0" lang="ru-RU" sz="8000" b="1">
                <a:latin typeface="Tahoma" charset="0"/>
                <a:cs typeface="+mj-cs"/>
              </a:rPr>
            </a:br>
            <a:r>
              <a:rPr kumimoji="0" lang="ru-RU" sz="8000" b="1">
                <a:latin typeface="Tahoma" charset="0"/>
                <a:cs typeface="+mj-cs"/>
              </a:rPr>
              <a:t>проникающая радиация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404813"/>
            <a:ext cx="8229600" cy="6119812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kumimoji="0" lang="ru-RU" b="1">
                <a:latin typeface="Tahoma" charset="0"/>
                <a:cs typeface="+mn-cs"/>
              </a:rPr>
              <a:t>Проникающая радиация</a:t>
            </a:r>
            <a:r>
              <a:rPr kumimoji="0" lang="ru-RU">
                <a:latin typeface="Tahoma" charset="0"/>
                <a:cs typeface="+mn-cs"/>
              </a:rPr>
              <a:t> представляет собой невидимый поток гамма-излучения и нейтронов, испускаемых из зоны ядерного взрыва, очень опасных для людей. Гамма-излучение и нейтронное излучение распространяются во все стороны от центра взрыва до 4 км и носит кратковременный характер до 25 с.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5" descr="проникающая радиац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8642350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419475" y="796925"/>
            <a:ext cx="287338" cy="288925"/>
            <a:chOff x="2154" y="1298"/>
            <a:chExt cx="181" cy="182"/>
          </a:xfrm>
        </p:grpSpPr>
        <p:sp>
          <p:nvSpPr>
            <p:cNvPr id="56347" name="AutoShape 6"/>
            <p:cNvSpPr>
              <a:spLocks noChangeArrowheads="1"/>
            </p:cNvSpPr>
            <p:nvPr/>
          </p:nvSpPr>
          <p:spPr bwMode="auto">
            <a:xfrm>
              <a:off x="2154" y="1298"/>
              <a:ext cx="90" cy="91"/>
            </a:xfrm>
            <a:prstGeom prst="flowChartConnector">
              <a:avLst/>
            </a:prstGeom>
            <a:solidFill>
              <a:srgbClr val="BBBCB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48" name="AutoShape 7"/>
            <p:cNvSpPr>
              <a:spLocks noChangeArrowheads="1"/>
            </p:cNvSpPr>
            <p:nvPr/>
          </p:nvSpPr>
          <p:spPr bwMode="auto">
            <a:xfrm>
              <a:off x="2245" y="1298"/>
              <a:ext cx="90" cy="91"/>
            </a:xfrm>
            <a:prstGeom prst="flowChartConnector">
              <a:avLst/>
            </a:pr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49" name="AutoShape 8"/>
            <p:cNvSpPr>
              <a:spLocks noChangeArrowheads="1"/>
            </p:cNvSpPr>
            <p:nvPr/>
          </p:nvSpPr>
          <p:spPr bwMode="auto">
            <a:xfrm>
              <a:off x="2245" y="1389"/>
              <a:ext cx="90" cy="91"/>
            </a:xfrm>
            <a:prstGeom prst="flowChartConnector">
              <a:avLst/>
            </a:prstGeom>
            <a:solidFill>
              <a:srgbClr val="BBBCB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50" name="AutoShape 9"/>
            <p:cNvSpPr>
              <a:spLocks noChangeArrowheads="1"/>
            </p:cNvSpPr>
            <p:nvPr/>
          </p:nvSpPr>
          <p:spPr bwMode="auto">
            <a:xfrm>
              <a:off x="2154" y="1389"/>
              <a:ext cx="90" cy="91"/>
            </a:xfrm>
            <a:prstGeom prst="flowChartConnector">
              <a:avLst/>
            </a:pr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5567" name="AutoShape 31"/>
          <p:cNvSpPr>
            <a:spLocks noChangeArrowheads="1"/>
          </p:cNvSpPr>
          <p:nvPr/>
        </p:nvSpPr>
        <p:spPr bwMode="auto">
          <a:xfrm>
            <a:off x="3419475" y="1660525"/>
            <a:ext cx="215900" cy="217488"/>
          </a:xfrm>
          <a:prstGeom prst="flowChartConnector">
            <a:avLst/>
          </a:prstGeom>
          <a:gradFill rotWithShape="1">
            <a:gsLst>
              <a:gs pos="0">
                <a:srgbClr val="0000FF"/>
              </a:gs>
              <a:gs pos="100000">
                <a:srgbClr val="33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5568" name="AutoShape 32"/>
          <p:cNvSpPr>
            <a:spLocks noChangeArrowheads="1"/>
          </p:cNvSpPr>
          <p:nvPr/>
        </p:nvSpPr>
        <p:spPr bwMode="auto">
          <a:xfrm>
            <a:off x="3348038" y="2670175"/>
            <a:ext cx="71437" cy="71438"/>
          </a:xfrm>
          <a:prstGeom prst="flowChartConnector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3419475" y="796925"/>
            <a:ext cx="288925" cy="288925"/>
            <a:chOff x="2154" y="1298"/>
            <a:chExt cx="181" cy="182"/>
          </a:xfrm>
        </p:grpSpPr>
        <p:sp>
          <p:nvSpPr>
            <p:cNvPr id="56343" name="AutoShape 58"/>
            <p:cNvSpPr>
              <a:spLocks noChangeArrowheads="1"/>
            </p:cNvSpPr>
            <p:nvPr/>
          </p:nvSpPr>
          <p:spPr bwMode="auto">
            <a:xfrm>
              <a:off x="2154" y="1298"/>
              <a:ext cx="90" cy="91"/>
            </a:xfrm>
            <a:prstGeom prst="flowChartConnector">
              <a:avLst/>
            </a:prstGeom>
            <a:solidFill>
              <a:srgbClr val="BBBCB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44" name="AutoShape 59"/>
            <p:cNvSpPr>
              <a:spLocks noChangeArrowheads="1"/>
            </p:cNvSpPr>
            <p:nvPr/>
          </p:nvSpPr>
          <p:spPr bwMode="auto">
            <a:xfrm>
              <a:off x="2245" y="1298"/>
              <a:ext cx="90" cy="91"/>
            </a:xfrm>
            <a:prstGeom prst="flowChartConnector">
              <a:avLst/>
            </a:pr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45" name="AutoShape 60"/>
            <p:cNvSpPr>
              <a:spLocks noChangeArrowheads="1"/>
            </p:cNvSpPr>
            <p:nvPr/>
          </p:nvSpPr>
          <p:spPr bwMode="auto">
            <a:xfrm>
              <a:off x="2245" y="1389"/>
              <a:ext cx="90" cy="91"/>
            </a:xfrm>
            <a:prstGeom prst="flowChartConnector">
              <a:avLst/>
            </a:prstGeom>
            <a:solidFill>
              <a:srgbClr val="BBBCB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46" name="AutoShape 61"/>
            <p:cNvSpPr>
              <a:spLocks noChangeArrowheads="1"/>
            </p:cNvSpPr>
            <p:nvPr/>
          </p:nvSpPr>
          <p:spPr bwMode="auto">
            <a:xfrm>
              <a:off x="2154" y="1389"/>
              <a:ext cx="90" cy="91"/>
            </a:xfrm>
            <a:prstGeom prst="flowChartConnector">
              <a:avLst/>
            </a:pr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5598" name="AutoShape 62"/>
          <p:cNvSpPr>
            <a:spLocks noChangeArrowheads="1"/>
          </p:cNvSpPr>
          <p:nvPr/>
        </p:nvSpPr>
        <p:spPr bwMode="auto">
          <a:xfrm>
            <a:off x="3419475" y="1660525"/>
            <a:ext cx="215900" cy="217488"/>
          </a:xfrm>
          <a:prstGeom prst="flowChartConnector">
            <a:avLst/>
          </a:prstGeom>
          <a:gradFill rotWithShape="1">
            <a:gsLst>
              <a:gs pos="0">
                <a:srgbClr val="0000FF"/>
              </a:gs>
              <a:gs pos="100000">
                <a:srgbClr val="33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5599" name="AutoShape 63"/>
          <p:cNvSpPr>
            <a:spLocks noChangeArrowheads="1"/>
          </p:cNvSpPr>
          <p:nvPr/>
        </p:nvSpPr>
        <p:spPr bwMode="auto">
          <a:xfrm>
            <a:off x="3348038" y="2670175"/>
            <a:ext cx="71437" cy="71438"/>
          </a:xfrm>
          <a:prstGeom prst="flowChartConnector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" name="Group 64"/>
          <p:cNvGrpSpPr>
            <a:grpSpLocks/>
          </p:cNvGrpSpPr>
          <p:nvPr/>
        </p:nvGrpSpPr>
        <p:grpSpPr bwMode="auto">
          <a:xfrm>
            <a:off x="3419475" y="796925"/>
            <a:ext cx="288925" cy="288925"/>
            <a:chOff x="2154" y="1298"/>
            <a:chExt cx="181" cy="182"/>
          </a:xfrm>
        </p:grpSpPr>
        <p:sp>
          <p:nvSpPr>
            <p:cNvPr id="56339" name="AutoShape 65"/>
            <p:cNvSpPr>
              <a:spLocks noChangeArrowheads="1"/>
            </p:cNvSpPr>
            <p:nvPr/>
          </p:nvSpPr>
          <p:spPr bwMode="auto">
            <a:xfrm>
              <a:off x="2154" y="1298"/>
              <a:ext cx="90" cy="91"/>
            </a:xfrm>
            <a:prstGeom prst="flowChartConnector">
              <a:avLst/>
            </a:prstGeom>
            <a:solidFill>
              <a:srgbClr val="BBBCB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40" name="AutoShape 66"/>
            <p:cNvSpPr>
              <a:spLocks noChangeArrowheads="1"/>
            </p:cNvSpPr>
            <p:nvPr/>
          </p:nvSpPr>
          <p:spPr bwMode="auto">
            <a:xfrm>
              <a:off x="2245" y="1298"/>
              <a:ext cx="90" cy="91"/>
            </a:xfrm>
            <a:prstGeom prst="flowChartConnector">
              <a:avLst/>
            </a:pr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41" name="AutoShape 67"/>
            <p:cNvSpPr>
              <a:spLocks noChangeArrowheads="1"/>
            </p:cNvSpPr>
            <p:nvPr/>
          </p:nvSpPr>
          <p:spPr bwMode="auto">
            <a:xfrm>
              <a:off x="2245" y="1389"/>
              <a:ext cx="90" cy="91"/>
            </a:xfrm>
            <a:prstGeom prst="flowChartConnector">
              <a:avLst/>
            </a:prstGeom>
            <a:solidFill>
              <a:srgbClr val="BBBCB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42" name="AutoShape 68"/>
            <p:cNvSpPr>
              <a:spLocks noChangeArrowheads="1"/>
            </p:cNvSpPr>
            <p:nvPr/>
          </p:nvSpPr>
          <p:spPr bwMode="auto">
            <a:xfrm>
              <a:off x="2154" y="1389"/>
              <a:ext cx="90" cy="91"/>
            </a:xfrm>
            <a:prstGeom prst="flowChartConnector">
              <a:avLst/>
            </a:pr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5605" name="AutoShape 69"/>
          <p:cNvSpPr>
            <a:spLocks noChangeArrowheads="1"/>
          </p:cNvSpPr>
          <p:nvPr/>
        </p:nvSpPr>
        <p:spPr bwMode="auto">
          <a:xfrm>
            <a:off x="3419475" y="1660525"/>
            <a:ext cx="215900" cy="217488"/>
          </a:xfrm>
          <a:prstGeom prst="flowChartConnector">
            <a:avLst/>
          </a:prstGeom>
          <a:gradFill rotWithShape="1">
            <a:gsLst>
              <a:gs pos="0">
                <a:srgbClr val="0000FF"/>
              </a:gs>
              <a:gs pos="100000">
                <a:srgbClr val="33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5606" name="AutoShape 70"/>
          <p:cNvSpPr>
            <a:spLocks noChangeArrowheads="1"/>
          </p:cNvSpPr>
          <p:nvPr/>
        </p:nvSpPr>
        <p:spPr bwMode="auto">
          <a:xfrm>
            <a:off x="3348038" y="2670175"/>
            <a:ext cx="71437" cy="71438"/>
          </a:xfrm>
          <a:prstGeom prst="flowChartConnector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5" name="Group 71"/>
          <p:cNvGrpSpPr>
            <a:grpSpLocks/>
          </p:cNvGrpSpPr>
          <p:nvPr/>
        </p:nvGrpSpPr>
        <p:grpSpPr bwMode="auto">
          <a:xfrm>
            <a:off x="3419475" y="796925"/>
            <a:ext cx="288925" cy="288925"/>
            <a:chOff x="2154" y="1298"/>
            <a:chExt cx="181" cy="182"/>
          </a:xfrm>
        </p:grpSpPr>
        <p:sp>
          <p:nvSpPr>
            <p:cNvPr id="56335" name="AutoShape 72"/>
            <p:cNvSpPr>
              <a:spLocks noChangeArrowheads="1"/>
            </p:cNvSpPr>
            <p:nvPr/>
          </p:nvSpPr>
          <p:spPr bwMode="auto">
            <a:xfrm>
              <a:off x="2154" y="1298"/>
              <a:ext cx="90" cy="91"/>
            </a:xfrm>
            <a:prstGeom prst="flowChartConnector">
              <a:avLst/>
            </a:prstGeom>
            <a:solidFill>
              <a:srgbClr val="BBBCB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36" name="AutoShape 73"/>
            <p:cNvSpPr>
              <a:spLocks noChangeArrowheads="1"/>
            </p:cNvSpPr>
            <p:nvPr/>
          </p:nvSpPr>
          <p:spPr bwMode="auto">
            <a:xfrm>
              <a:off x="2245" y="1298"/>
              <a:ext cx="90" cy="91"/>
            </a:xfrm>
            <a:prstGeom prst="flowChartConnector">
              <a:avLst/>
            </a:pr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37" name="AutoShape 74"/>
            <p:cNvSpPr>
              <a:spLocks noChangeArrowheads="1"/>
            </p:cNvSpPr>
            <p:nvPr/>
          </p:nvSpPr>
          <p:spPr bwMode="auto">
            <a:xfrm>
              <a:off x="2245" y="1389"/>
              <a:ext cx="90" cy="91"/>
            </a:xfrm>
            <a:prstGeom prst="flowChartConnector">
              <a:avLst/>
            </a:prstGeom>
            <a:solidFill>
              <a:srgbClr val="BBBCB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38" name="AutoShape 75"/>
            <p:cNvSpPr>
              <a:spLocks noChangeArrowheads="1"/>
            </p:cNvSpPr>
            <p:nvPr/>
          </p:nvSpPr>
          <p:spPr bwMode="auto">
            <a:xfrm>
              <a:off x="2154" y="1389"/>
              <a:ext cx="90" cy="91"/>
            </a:xfrm>
            <a:prstGeom prst="flowChartConnector">
              <a:avLst/>
            </a:pr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5612" name="AutoShape 76"/>
          <p:cNvSpPr>
            <a:spLocks noChangeArrowheads="1"/>
          </p:cNvSpPr>
          <p:nvPr/>
        </p:nvSpPr>
        <p:spPr bwMode="auto">
          <a:xfrm>
            <a:off x="3419475" y="1660525"/>
            <a:ext cx="215900" cy="217488"/>
          </a:xfrm>
          <a:prstGeom prst="flowChartConnector">
            <a:avLst/>
          </a:prstGeom>
          <a:gradFill rotWithShape="1">
            <a:gsLst>
              <a:gs pos="0">
                <a:srgbClr val="0000FF"/>
              </a:gs>
              <a:gs pos="100000">
                <a:srgbClr val="33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5613" name="AutoShape 77"/>
          <p:cNvSpPr>
            <a:spLocks noChangeArrowheads="1"/>
          </p:cNvSpPr>
          <p:nvPr/>
        </p:nvSpPr>
        <p:spPr bwMode="auto">
          <a:xfrm>
            <a:off x="3348038" y="2670175"/>
            <a:ext cx="71437" cy="71438"/>
          </a:xfrm>
          <a:prstGeom prst="flowChartConnector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6334" name="Text Box 79"/>
          <p:cNvSpPr txBox="1">
            <a:spLocks noChangeArrowheads="1"/>
          </p:cNvSpPr>
          <p:nvPr/>
        </p:nvSpPr>
        <p:spPr bwMode="auto">
          <a:xfrm>
            <a:off x="663575" y="4816475"/>
            <a:ext cx="8167688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9pPr>
          </a:lstStyle>
          <a:p>
            <a:r>
              <a:rPr kumimoji="0" lang="el-GR" sz="1800">
                <a:latin typeface="Arial" charset="0"/>
              </a:rPr>
              <a:t>α</a:t>
            </a:r>
            <a:r>
              <a:rPr kumimoji="0" lang="ru-RU" sz="1800">
                <a:latin typeface="Arial" charset="0"/>
              </a:rPr>
              <a:t> – частицы наиболее опасны при попадании в организм</a:t>
            </a:r>
          </a:p>
          <a:p>
            <a:r>
              <a:rPr kumimoji="0" lang="ru-RU" sz="1800">
                <a:latin typeface="Arial" charset="0"/>
              </a:rPr>
              <a:t>      (с вдыхаемым воздухом, водой, пищей)</a:t>
            </a:r>
          </a:p>
          <a:p>
            <a:r>
              <a:rPr kumimoji="0" lang="el-GR" sz="1800">
                <a:latin typeface="Arial" charset="0"/>
              </a:rPr>
              <a:t>β</a:t>
            </a:r>
            <a:r>
              <a:rPr kumimoji="0" lang="ru-RU" sz="1800">
                <a:latin typeface="Arial" charset="0"/>
              </a:rPr>
              <a:t> – частицы наиболее опасны при попадании на кожу человека</a:t>
            </a:r>
          </a:p>
          <a:p>
            <a:r>
              <a:rPr kumimoji="0" lang="ru-RU" sz="1800">
                <a:latin typeface="Arial Unicode MS" charset="0"/>
                <a:ea typeface="Arial Unicode MS" charset="0"/>
                <a:cs typeface="Arial Unicode MS" charset="0"/>
              </a:rPr>
              <a:t>ɣ</a:t>
            </a:r>
            <a:r>
              <a:rPr kumimoji="0" lang="ru-RU" sz="1800">
                <a:latin typeface="Arial" charset="0"/>
                <a:ea typeface="Arial Unicode MS" charset="0"/>
                <a:cs typeface="Arial Unicode MS" charset="0"/>
              </a:rPr>
              <a:t> </a:t>
            </a:r>
            <a:r>
              <a:rPr kumimoji="0" lang="ru-RU" sz="1800"/>
              <a:t>–</a:t>
            </a:r>
            <a:r>
              <a:rPr kumimoji="0" lang="ru-RU" sz="1800">
                <a:latin typeface="Arial" charset="0"/>
                <a:ea typeface="Arial Unicode MS" charset="0"/>
                <a:cs typeface="Arial Unicode MS" charset="0"/>
              </a:rPr>
              <a:t> кванты пронизывая организм ионизируют атомы и молекулы входящие</a:t>
            </a:r>
          </a:p>
          <a:p>
            <a:r>
              <a:rPr kumimoji="0" lang="ru-RU" sz="1800">
                <a:latin typeface="Arial" charset="0"/>
                <a:ea typeface="Arial Unicode MS" charset="0"/>
                <a:cs typeface="Arial Unicode MS" charset="0"/>
              </a:rPr>
              <a:t>      в состав живых клеток.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8 -0.00209 C 0.02848 -0.01551 0.03716 -0.02871 0.0448 -0.02709 C 0.05243 -0.02547 0.05816 0.00764 0.06563 0.00764 C 0.07309 0.00764 0.08247 -0.02616 0.08959 -0.02709 C 0.0967 -0.02801 0.10087 0.00185 0.10834 0.00208 C 0.1158 0.00231 0.12622 -0.02662 0.13438 -0.0257 C 0.14254 -0.02477 0.15 0.00787 0.1573 0.00764 C 0.16459 0.00741 0.17223 -0.02616 0.17813 -0.02709 C 0.18403 -0.02801 0.18698 0.00254 0.19271 0.00208 C 0.19844 0.00162 0.20608 -0.03009 0.2125 -0.02986 C 0.21893 -0.02963 0.22657 0.00278 0.23125 0.00347 C 0.23594 0.00416 0.23664 -0.02523 0.24063 -0.0257 C 0.24462 -0.02616 0.24983 -0.01273 0.25521 0.00069 " pathEditMode="relative" ptsTypes="aaaaaaaaaaa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C 0.00868 -0.01991 0.01753 -0.03958 0.02552 -0.03472 C 0.03368 -0.02986 0.0401 0.02893 0.04826 0.02917 C 0.05659 0.0294 0.06753 -0.03287 0.07534 -0.03333 C 0.08316 -0.0338 0.08871 0.02639 0.09531 0.02639 C 0.10191 0.02639 0.10868 -0.03495 0.11527 -0.03333 C 0.12187 -0.03171 0.12847 0.03588 0.13524 0.03611 C 0.14184 0.03634 0.14913 -0.03125 0.15521 -0.03195 C 0.16111 -0.03264 0.16458 0.03194 0.17083 0.03194 C 0.17691 0.03194 0.18576 -0.03171 0.19218 -0.03195 C 0.19861 -0.03218 0.20312 0.02986 0.2092 0.03055 C 0.21545 0.03125 0.22257 -0.02824 0.22916 -0.02778 C 0.23576 -0.02732 0.24218 0.0331 0.24913 0.03333 C 0.25607 0.03356 0.26337 -0.02639 0.27048 -0.02639 C 0.2776 -0.02639 0.28472 0.0331 0.29184 0.03333 C 0.29896 0.03356 0.30694 -0.02546 0.31319 -0.025 C 0.31944 -0.02454 0.32239 0.03495 0.32882 0.03611 C 0.33524 0.03727 0.34809 -0.00972 0.35173 -0.01806 " pathEditMode="relative" rAng="0" ptsTypes="aaaaaaaaaaaaaaaaaA">
                                      <p:cBhvr>
                                        <p:cTn id="12" dur="3000" fill="hold"/>
                                        <p:tgtEl>
                                          <p:spTgt spid="655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65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8.14815E-6 C 0.00607 -0.0162 0.01214 -0.03217 0.01874 -0.02777 C 0.02534 -0.02337 0.03037 0.02616 0.03958 0.02639 C 0.04878 0.02663 0.06249 -0.02638 0.07395 -0.02638 C 0.08541 -0.02638 0.09773 0.02107 0.10833 0.02639 C 0.11892 0.03172 0.12829 0.01598 0.13749 0.00556 C 0.14669 -0.00486 0.15121 -0.03935 0.16353 -0.03611 C 0.17586 -0.03286 0.19548 0.02431 0.21145 0.02501 C 0.22742 0.0257 0.24253 -0.03194 0.25937 -0.03194 C 0.27621 -0.03194 0.29652 0.02547 0.31249 0.02501 C 0.32846 0.02454 0.3401 -0.03449 0.3552 -0.03472 C 0.3703 -0.03495 0.38697 0.02385 0.40312 0.02362 C 0.41926 0.02339 0.43628 -0.03634 0.45208 -0.03611 C 0.46787 -0.03587 0.48176 0.02501 0.49791 0.02501 C 0.51405 0.02501 0.53471 -0.03564 0.54895 -0.03611 C 0.56319 -0.03657 0.57326 0.01089 0.58333 0.02223 C 0.59339 0.03357 0.60069 0.03959 0.60937 0.03195 C 0.61805 0.02431 0.62256 -0.0199 0.63541 -0.02361 C 0.64826 -0.02731 0.6776 0.00371 0.68645 0.00973 " pathEditMode="relative" ptsTypes="aaaaaaaaaaaaaaaaaaA">
                                      <p:cBhvr>
                                        <p:cTn id="19" dur="3000" fill="hold"/>
                                        <p:tgtEl>
                                          <p:spTgt spid="655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8 -0.00209 C 0.02848 -0.01551 0.03716 -0.02871 0.0448 -0.02709 C 0.05243 -0.02547 0.05816 0.00764 0.06563 0.00764 C 0.07309 0.00764 0.08247 -0.02616 0.08959 -0.02709 C 0.0967 -0.02801 0.10087 0.00185 0.10834 0.00208 C 0.1158 0.00231 0.12622 -0.02662 0.13438 -0.0257 C 0.14254 -0.02477 0.15 0.00787 0.1573 0.00764 C 0.16459 0.00741 0.17223 -0.02616 0.17813 -0.02709 C 0.18403 -0.02801 0.18698 0.00254 0.19271 0.00208 C 0.19844 0.00162 0.20608 -0.03009 0.2125 -0.02986 C 0.21893 -0.02963 0.22657 0.00278 0.23125 0.00347 C 0.23594 0.00416 0.23664 -0.02523 0.24063 -0.0257 C 0.24462 -0.02616 0.24983 -0.01273 0.25521 0.00069 " pathEditMode="relative" ptsTypes="aaaaaaaaaaaaA">
                                      <p:cBhvr>
                                        <p:cTn id="2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C 0.00868 -0.01991 0.01753 -0.03958 0.02552 -0.03472 C 0.03368 -0.02986 0.0401 0.02893 0.04826 0.02917 C 0.05659 0.0294 0.06753 -0.03287 0.07534 -0.03333 C 0.08316 -0.0338 0.08871 0.02639 0.09531 0.02639 C 0.10191 0.02639 0.10868 -0.03495 0.11527 -0.03333 C 0.12187 -0.03171 0.12847 0.03588 0.13524 0.03611 C 0.14184 0.03634 0.14913 -0.03125 0.15521 -0.03195 C 0.16111 -0.03264 0.16458 0.03194 0.17083 0.03194 C 0.17691 0.03194 0.18576 -0.03171 0.19218 -0.03195 C 0.19861 -0.03218 0.20312 0.02986 0.2092 0.03055 C 0.21545 0.03125 0.22257 -0.02824 0.22916 -0.02778 C 0.23576 -0.02732 0.24218 0.0331 0.24913 0.03333 C 0.25607 0.03356 0.26337 -0.02639 0.27048 -0.02639 C 0.2776 -0.02639 0.28472 0.0331 0.29184 0.03333 C 0.29896 0.03356 0.30694 -0.02546 0.31319 -0.025 C 0.31944 -0.02454 0.32239 0.03495 0.32882 0.03611 C 0.33524 0.03727 0.34809 -0.00972 0.35173 -0.01806 " pathEditMode="relative" rAng="0" ptsTypes="aaaaaaaaaaaaaaaaaA">
                                      <p:cBhvr>
                                        <p:cTn id="28" dur="3000" fill="hold"/>
                                        <p:tgtEl>
                                          <p:spTgt spid="655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65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8.14815E-6 C 0.00607 -0.0162 0.01214 -0.03217 0.01874 -0.02777 C 0.02534 -0.02337 0.03037 0.02616 0.03958 0.02639 C 0.04878 0.02663 0.06249 -0.02638 0.07395 -0.02638 C 0.08541 -0.02638 0.09773 0.02107 0.10833 0.02639 C 0.11892 0.03172 0.12829 0.01598 0.13749 0.00556 C 0.14669 -0.00486 0.15121 -0.03935 0.16353 -0.03611 C 0.17586 -0.03286 0.19548 0.02431 0.21145 0.02501 C 0.22742 0.0257 0.24253 -0.03194 0.25937 -0.03194 C 0.27621 -0.03194 0.29652 0.02547 0.31249 0.02501 C 0.32846 0.02454 0.3401 -0.03449 0.3552 -0.03472 C 0.3703 -0.03495 0.38697 0.02385 0.40312 0.02362 C 0.41926 0.02339 0.43628 -0.03634 0.45208 -0.03611 C 0.46787 -0.03587 0.48176 0.02501 0.49791 0.02501 C 0.51405 0.02501 0.53471 -0.03564 0.54895 -0.03611 C 0.56319 -0.03657 0.57326 0.01089 0.58333 0.02223 C 0.59339 0.03357 0.60069 0.03959 0.60937 0.03195 C 0.61805 0.02431 0.62256 -0.0199 0.63541 -0.02361 C 0.64826 -0.02731 0.6776 0.00371 0.68645 0.00973 " pathEditMode="relative" ptsTypes="aaaaaaaaaaaaaaaaaaA">
                                      <p:cBhvr>
                                        <p:cTn id="35" dur="3000" fill="hold"/>
                                        <p:tgtEl>
                                          <p:spTgt spid="655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8 -0.00209 C 0.02848 -0.01551 0.03716 -0.02871 0.0448 -0.02709 C 0.05243 -0.02547 0.05816 0.00764 0.06563 0.00764 C 0.07309 0.00764 0.08247 -0.02616 0.08959 -0.02709 C 0.0967 -0.02801 0.10087 0.00185 0.10834 0.00208 C 0.1158 0.00231 0.12622 -0.02662 0.13438 -0.0257 C 0.14254 -0.02477 0.15 0.00787 0.1573 0.00764 C 0.16459 0.00741 0.17223 -0.02616 0.17813 -0.02709 C 0.18403 -0.02801 0.18698 0.00254 0.19271 0.00208 C 0.19844 0.00162 0.20608 -0.03009 0.2125 -0.02986 C 0.21893 -0.02963 0.22657 0.00278 0.23125 0.00347 C 0.23594 0.00416 0.23664 -0.02523 0.24063 -0.0257 C 0.24462 -0.02616 0.24983 -0.01273 0.25521 0.00069 " pathEditMode="relative" ptsTypes="aaaaaaaaaaaaA">
                                      <p:cBhvr>
                                        <p:cTn id="3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C 0.00868 -0.01991 0.01753 -0.03958 0.02552 -0.03472 C 0.03368 -0.02986 0.0401 0.02893 0.04826 0.02917 C 0.05659 0.0294 0.06753 -0.03287 0.07534 -0.03333 C 0.08316 -0.0338 0.08871 0.02639 0.09531 0.02639 C 0.10191 0.02639 0.10868 -0.03495 0.11527 -0.03333 C 0.12187 -0.03171 0.12847 0.03588 0.13524 0.03611 C 0.14184 0.03634 0.14913 -0.03125 0.15521 -0.03195 C 0.16111 -0.03264 0.16458 0.03194 0.17083 0.03194 C 0.17691 0.03194 0.18576 -0.03171 0.19218 -0.03195 C 0.19861 -0.03218 0.20312 0.02986 0.2092 0.03055 C 0.21545 0.03125 0.22257 -0.02824 0.22916 -0.02778 C 0.23576 -0.02732 0.24218 0.0331 0.24913 0.03333 C 0.25607 0.03356 0.26337 -0.02639 0.27048 -0.02639 C 0.2776 -0.02639 0.28472 0.0331 0.29184 0.03333 C 0.29896 0.03356 0.30694 -0.02546 0.31319 -0.025 C 0.31944 -0.02454 0.32239 0.03495 0.32882 0.03611 C 0.33524 0.03727 0.34809 -0.00972 0.35173 -0.01806 " pathEditMode="relative" rAng="0" ptsTypes="aaaaaaaaaaaaaaaaaA">
                                      <p:cBhvr>
                                        <p:cTn id="44" dur="3000" fill="hold"/>
                                        <p:tgtEl>
                                          <p:spTgt spid="656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65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8.14815E-6 C 0.00607 -0.0162 0.01214 -0.03217 0.01874 -0.02777 C 0.02534 -0.02337 0.03037 0.02616 0.03958 0.02639 C 0.04878 0.02663 0.06249 -0.02638 0.07395 -0.02638 C 0.08541 -0.02638 0.09773 0.02107 0.10833 0.02639 C 0.11892 0.03172 0.12829 0.01598 0.13749 0.00556 C 0.14669 -0.00486 0.15121 -0.03935 0.16353 -0.03611 C 0.17586 -0.03286 0.19548 0.02431 0.21145 0.02501 C 0.22742 0.0257 0.24253 -0.03194 0.25937 -0.03194 C 0.27621 -0.03194 0.29652 0.02547 0.31249 0.02501 C 0.32846 0.02454 0.3401 -0.03449 0.3552 -0.03472 C 0.3703 -0.03495 0.38697 0.02385 0.40312 0.02362 C 0.41926 0.02339 0.43628 -0.03634 0.45208 -0.03611 C 0.46787 -0.03587 0.48176 0.02501 0.49791 0.02501 C 0.51405 0.02501 0.53471 -0.03564 0.54895 -0.03611 C 0.56319 -0.03657 0.57326 0.01089 0.58333 0.02223 C 0.59339 0.03357 0.60069 0.03959 0.60937 0.03195 C 0.61805 0.02431 0.62256 -0.0199 0.63541 -0.02361 C 0.64826 -0.02731 0.6776 0.00371 0.68645 0.00973 " pathEditMode="relative" ptsTypes="aaaaaaaaaaaaaaaaaaA">
                                      <p:cBhvr>
                                        <p:cTn id="51" dur="3000" fill="hold"/>
                                        <p:tgtEl>
                                          <p:spTgt spid="656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8 -0.00209 C 0.02848 -0.01551 0.03716 -0.02871 0.0448 -0.02709 C 0.05243 -0.02547 0.05816 0.00764 0.06563 0.00764 C 0.07309 0.00764 0.08247 -0.02616 0.08959 -0.02709 C 0.0967 -0.02801 0.10087 0.00185 0.10834 0.00208 C 0.1158 0.00231 0.12622 -0.02662 0.13438 -0.0257 C 0.14254 -0.02477 0.15 0.00787 0.1573 0.00764 C 0.16459 0.00741 0.17223 -0.02616 0.17813 -0.02709 C 0.18403 -0.02801 0.18698 0.00254 0.19271 0.00208 C 0.19844 0.00162 0.20608 -0.03009 0.2125 -0.02986 C 0.21893 -0.02963 0.22657 0.00278 0.23125 0.00347 C 0.23594 0.00416 0.23664 -0.02523 0.24063 -0.0257 C 0.24462 -0.02616 0.24983 -0.01273 0.25521 0.00069 " pathEditMode="relative" ptsTypes="aaaaaaaaaaa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5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C 0.00868 -0.01991 0.01753 -0.03958 0.02552 -0.03472 C 0.03368 -0.02986 0.0401 0.02893 0.04826 0.02917 C 0.05659 0.0294 0.06753 -0.03287 0.07534 -0.03333 C 0.08316 -0.0338 0.08871 0.02639 0.09531 0.02639 C 0.10191 0.02639 0.10868 -0.03495 0.11527 -0.03333 C 0.12187 -0.03171 0.12847 0.03588 0.13524 0.03611 C 0.14184 0.03634 0.14913 -0.03125 0.15521 -0.03195 C 0.16111 -0.03264 0.16458 0.03194 0.17083 0.03194 C 0.17691 0.03194 0.18576 -0.03171 0.19218 -0.03195 C 0.19861 -0.03218 0.20312 0.02986 0.2092 0.03055 C 0.21545 0.03125 0.22257 -0.02824 0.22916 -0.02778 C 0.23576 -0.02732 0.24218 0.0331 0.24913 0.03333 C 0.25607 0.03356 0.26337 -0.02639 0.27048 -0.02639 C 0.2776 -0.02639 0.28472 0.0331 0.29184 0.03333 C 0.29896 0.03356 0.30694 -0.02546 0.31319 -0.025 C 0.31944 -0.02454 0.32239 0.03495 0.32882 0.03611 C 0.33524 0.03727 0.34809 -0.00972 0.35173 -0.01806 " pathEditMode="relative" rAng="0" ptsTypes="aaaaaaaaaaaaaaaaaA">
                                      <p:cBhvr>
                                        <p:cTn id="60" dur="3000" fill="hold"/>
                                        <p:tgtEl>
                                          <p:spTgt spid="65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65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8.14815E-6 C 0.00607 -0.0162 0.01214 -0.03217 0.01874 -0.02777 C 0.02534 -0.02337 0.03037 0.02616 0.03958 0.02639 C 0.04878 0.02663 0.06249 -0.02638 0.07395 -0.02638 C 0.08541 -0.02638 0.09773 0.02107 0.10833 0.02639 C 0.11892 0.03172 0.12829 0.01598 0.13749 0.00556 C 0.14669 -0.00486 0.15121 -0.03935 0.16353 -0.03611 C 0.17586 -0.03286 0.19548 0.02431 0.21145 0.02501 C 0.22742 0.0257 0.24253 -0.03194 0.25937 -0.03194 C 0.27621 -0.03194 0.29652 0.02547 0.31249 0.02501 C 0.32846 0.02454 0.3401 -0.03449 0.3552 -0.03472 C 0.3703 -0.03495 0.38697 0.02385 0.40312 0.02362 C 0.41926 0.02339 0.43628 -0.03634 0.45208 -0.03611 C 0.46787 -0.03587 0.48176 0.02501 0.49791 0.02501 C 0.51405 0.02501 0.53471 -0.03564 0.54895 -0.03611 C 0.56319 -0.03657 0.57326 0.01089 0.58333 0.02223 C 0.59339 0.03357 0.60069 0.03959 0.60937 0.03195 C 0.61805 0.02431 0.62256 -0.0199 0.63541 -0.02361 C 0.64826 -0.02731 0.6776 0.00371 0.68645 0.00973 " pathEditMode="relative" ptsTypes="aaaaaaaaaaaaaaaaaaA">
                                      <p:cBhvr>
                                        <p:cTn id="67" dur="3000" fill="hold"/>
                                        <p:tgtEl>
                                          <p:spTgt spid="656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67" grpId="0" animBg="1"/>
      <p:bldP spid="65567" grpId="1" animBg="1"/>
      <p:bldP spid="65568" grpId="0" animBg="1"/>
      <p:bldP spid="65598" grpId="0" animBg="1"/>
      <p:bldP spid="65598" grpId="1" animBg="1"/>
      <p:bldP spid="65599" grpId="0" animBg="1"/>
      <p:bldP spid="65605" grpId="0" animBg="1"/>
      <p:bldP spid="65605" grpId="1" animBg="1"/>
      <p:bldP spid="65606" grpId="0" animBg="1"/>
      <p:bldP spid="65612" grpId="0" animBg="1"/>
      <p:bldP spid="65612" grpId="1" animBg="1"/>
      <p:bldP spid="656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362950" cy="3241675"/>
          </a:xfrm>
        </p:spPr>
        <p:txBody>
          <a:bodyPr/>
          <a:lstStyle/>
          <a:p>
            <a:pPr algn="l" eaLnBrk="1" hangingPunct="1">
              <a:defRPr/>
            </a:pPr>
            <a:r>
              <a:rPr kumimoji="0" lang="ru-RU" sz="2400">
                <a:latin typeface="Tahoma" charset="0"/>
                <a:cs typeface="+mj-cs"/>
              </a:rPr>
              <a:t>Для оценки ионизации атомов среды, а следовательно, и поражающего действия  проникающей радиации на живой организм введено понятие дозы облучения (или дозы радиации), единицей измерения которой является рентген (Р). Дозе радиации 1 Р. соответствует образование в одном кубическом сантиметре</a:t>
            </a:r>
            <a:r>
              <a:rPr kumimoji="0" lang="en-US" sz="2400">
                <a:latin typeface="Tahoma" charset="0"/>
                <a:cs typeface="+mj-cs"/>
              </a:rPr>
              <a:t> </a:t>
            </a:r>
            <a:r>
              <a:rPr kumimoji="0" lang="ru-RU" sz="2400">
                <a:latin typeface="Tahoma" charset="0"/>
                <a:cs typeface="+mj-cs"/>
              </a:rPr>
              <a:t>воздуха приблизительно 2 миллиардов пар</a:t>
            </a:r>
            <a:r>
              <a:rPr kumimoji="0" lang="en-US" sz="2400">
                <a:latin typeface="Tahoma" charset="0"/>
                <a:cs typeface="+mj-cs"/>
              </a:rPr>
              <a:t> </a:t>
            </a:r>
            <a:r>
              <a:rPr kumimoji="0" lang="ru-RU" sz="2400">
                <a:latin typeface="Tahoma" charset="0"/>
                <a:cs typeface="+mj-cs"/>
              </a:rPr>
              <a:t>ионов.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3214688"/>
            <a:ext cx="8229600" cy="27384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kumimoji="0" lang="ru-RU">
                <a:latin typeface="Tahoma" charset="0"/>
                <a:cs typeface="+mn-cs"/>
              </a:rPr>
              <a:t>В зависимости от дозы излучения различают четыре степени лучевой болезни. </a:t>
            </a:r>
            <a:endParaRPr kumimoji="0" lang="en-US">
              <a:latin typeface="Tahoma" charset="0"/>
              <a:cs typeface="+mn-cs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kumimoji="0" lang="ru-RU">
                <a:latin typeface="Tahoma" charset="0"/>
                <a:cs typeface="+mn-cs"/>
              </a:rPr>
              <a:t>Первая (легкая) </a:t>
            </a:r>
            <a:endParaRPr kumimoji="0" lang="en-US">
              <a:latin typeface="Tahoma" charset="0"/>
              <a:cs typeface="+mn-cs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kumimoji="0" lang="ru-RU">
                <a:latin typeface="Tahoma" charset="0"/>
                <a:cs typeface="+mn-cs"/>
              </a:rPr>
              <a:t>Вторая (средняя</a:t>
            </a:r>
            <a:r>
              <a:rPr kumimoji="0" lang="en-US">
                <a:latin typeface="Tahoma" charset="0"/>
                <a:cs typeface="+mn-cs"/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kumimoji="0" lang="ru-RU">
                <a:latin typeface="Tahoma" charset="0"/>
                <a:cs typeface="+mn-cs"/>
              </a:rPr>
              <a:t>Третья (тяжелая)</a:t>
            </a:r>
            <a:endParaRPr kumimoji="0" lang="en-US">
              <a:latin typeface="Tahoma" charset="0"/>
              <a:cs typeface="+mn-cs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kumimoji="0" lang="ru-RU">
                <a:latin typeface="Tahoma" charset="0"/>
                <a:cs typeface="+mn-cs"/>
              </a:rPr>
              <a:t>Четвертая (крайне тяжелая)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8913"/>
            <a:ext cx="8424863" cy="6335712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kumimoji="0" lang="ru-RU">
                <a:latin typeface="Tahoma" charset="0"/>
                <a:cs typeface="+mn-cs"/>
              </a:rPr>
              <a:t>Первая (легкая) возникает при получении человеком дозы от 100 до 200 Р. </a:t>
            </a:r>
          </a:p>
          <a:p>
            <a:pPr eaLnBrk="1" hangingPunct="1">
              <a:buFont typeface="Wingdings" charset="0"/>
              <a:buNone/>
              <a:defRPr/>
            </a:pPr>
            <a:r>
              <a:rPr kumimoji="0" lang="ru-RU">
                <a:latin typeface="Tahoma" charset="0"/>
                <a:cs typeface="+mn-cs"/>
              </a:rPr>
              <a:t>Она характеризуется: </a:t>
            </a:r>
          </a:p>
          <a:p>
            <a:pPr eaLnBrk="1" hangingPunct="1">
              <a:buFont typeface="Wingdings" charset="0"/>
              <a:buNone/>
              <a:defRPr/>
            </a:pPr>
            <a:r>
              <a:rPr kumimoji="0" lang="ru-RU">
                <a:latin typeface="Tahoma" charset="0"/>
                <a:cs typeface="+mn-cs"/>
              </a:rPr>
              <a:t>   рвоты нет или позже 3 часа, однократно, общей слабостью, легкой тошнотой, кратковременной головной болью. Сознание ясное, головокружение, повышение потливости, наблюдается периодическое повышение температуры.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640763" cy="63373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kumimoji="0" lang="ru-RU">
                <a:latin typeface="Tahoma" charset="0"/>
                <a:cs typeface="+mn-cs"/>
              </a:rPr>
              <a:t>Вторая (средняя) степень лучевой болезни развивается при получении дозы 200 - 400 Р; 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kumimoji="0" lang="ru-RU">
                <a:latin typeface="Tahoma" charset="0"/>
                <a:cs typeface="+mn-cs"/>
              </a:rPr>
              <a:t>признаки поражения: 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kumimoji="0" lang="ru-RU">
                <a:latin typeface="Tahoma" charset="0"/>
                <a:cs typeface="+mn-cs"/>
              </a:rPr>
              <a:t>   рвота через 30 мин - 3 часа, 2 раза и более, постоянная головная боль, сознание ясное, расстройство функций нервной системы, повышение температуры, более тяжелое недомогание, желудочно-кишечное расстройство проявляются более резко и быстрее, человек становится не дееспособным. Возможны смертельные исходы (до 20%).</a:t>
            </a:r>
            <a:r>
              <a:rPr kumimoji="0" lang="ru-RU" sz="2800">
                <a:latin typeface="Tahoma" charset="0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1173411031_bom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04813"/>
            <a:ext cx="6024562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713788" cy="64801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kumimoji="0" lang="ru-RU" dirty="0">
                <a:latin typeface="Tahoma" charset="0"/>
                <a:cs typeface="+mn-cs"/>
              </a:rPr>
              <a:t>Третья (тяжелая) степень лучевой болезни возникает при дозе 400 - 600 Р.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kumimoji="0" lang="ru-RU" dirty="0">
                <a:latin typeface="Tahoma" charset="0"/>
                <a:cs typeface="+mn-cs"/>
              </a:rPr>
              <a:t>признаки поражения: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kumimoji="0" lang="ru-RU" dirty="0">
                <a:latin typeface="Tahoma" charset="0"/>
                <a:cs typeface="+mn-cs"/>
              </a:rPr>
              <a:t>   сильная и многократная рвота, постоянной головной болью, временами сильная, тошнотой, отмечают тяжелое общее состояние, иногда потерю сознания или резкое возбуждение, кровоизлияния в слизистые оболочки и кожу, некроз слизистых оболочек в области </a:t>
            </a:r>
            <a:r>
              <a:rPr kumimoji="0" lang="ru-RU" dirty="0" smtClean="0">
                <a:latin typeface="Tahoma" charset="0"/>
                <a:cs typeface="+mn-cs"/>
              </a:rPr>
              <a:t>десен. </a:t>
            </a:r>
            <a:r>
              <a:rPr kumimoji="0" lang="ru-RU" dirty="0">
                <a:latin typeface="Tahoma" charset="0"/>
                <a:cs typeface="+mn-cs"/>
              </a:rPr>
              <a:t>Без лечения болезнь в 20 - 70% случаев заканчивается смертью, чаще от инфекционных осложнений или от кровотечений.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kumimoji="0" lang="ru-RU" sz="4000">
                <a:latin typeface="Tahoma" charset="0"/>
                <a:cs typeface="+mj-cs"/>
              </a:rPr>
              <a:t>Ядерная бомба сброшенная на </a:t>
            </a:r>
            <a:br>
              <a:rPr kumimoji="0" lang="ru-RU" sz="4000">
                <a:latin typeface="Tahoma" charset="0"/>
                <a:cs typeface="+mj-cs"/>
              </a:rPr>
            </a:br>
            <a:r>
              <a:rPr kumimoji="0" lang="ru-RU" sz="4000">
                <a:latin typeface="Tahoma" charset="0"/>
                <a:cs typeface="+mj-cs"/>
              </a:rPr>
              <a:t>г. Нагасаки (9.08.45)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kumimoji="0" lang="ru-RU" smtClean="0">
              <a:ea typeface="+mn-ea"/>
              <a:cs typeface="+mn-cs"/>
            </a:endParaRPr>
          </a:p>
        </p:txBody>
      </p:sp>
      <p:pic>
        <p:nvPicPr>
          <p:cNvPr id="19460" name="Picture 4" descr="30336112_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8070850" cy="450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1173411038_hn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04813"/>
            <a:ext cx="5330825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856662" cy="5907087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kumimoji="0" lang="ru-RU">
                <a:latin typeface="Tahoma" charset="0"/>
                <a:cs typeface="+mn-cs"/>
              </a:rPr>
              <a:t>Четвертая (крайне тяжелая), при дозах свыше 600 Р.</a:t>
            </a:r>
          </a:p>
          <a:p>
            <a:pPr eaLnBrk="1" hangingPunct="1">
              <a:buFont typeface="Wingdings" charset="0"/>
              <a:buNone/>
              <a:defRPr/>
            </a:pPr>
            <a:r>
              <a:rPr kumimoji="0" lang="ru-RU">
                <a:latin typeface="Tahoma" charset="0"/>
                <a:cs typeface="+mn-cs"/>
              </a:rPr>
              <a:t>признаки поражения: </a:t>
            </a:r>
          </a:p>
          <a:p>
            <a:pPr eaLnBrk="1" hangingPunct="1">
              <a:buFont typeface="Wingdings" charset="0"/>
              <a:buNone/>
              <a:defRPr/>
            </a:pPr>
            <a:r>
              <a:rPr kumimoji="0" lang="ru-RU">
                <a:latin typeface="Tahoma" charset="0"/>
                <a:cs typeface="+mn-cs"/>
              </a:rPr>
              <a:t>  сильная и многократная рвота через 20 - 30 мин до 2 и более дней, упорная сильная головная боль, сознание может быть спутанным, без лечения обычно заканчивается смертью в течении до 2 недель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1173411026_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692150"/>
            <a:ext cx="6265863" cy="502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6" descr="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500438"/>
            <a:ext cx="3251200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4" descr="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44675"/>
            <a:ext cx="3000375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5" descr="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3241675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7"/>
          <p:cNvSpPr txBox="1">
            <a:spLocks noChangeArrowheads="1"/>
          </p:cNvSpPr>
          <p:nvPr/>
        </p:nvSpPr>
        <p:spPr bwMode="auto">
          <a:xfrm>
            <a:off x="468313" y="5661025"/>
            <a:ext cx="41497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9pPr>
          </a:lstStyle>
          <a:p>
            <a:r>
              <a:rPr kumimoji="0" lang="ru-RU" sz="1800" b="1"/>
              <a:t>Хибакуси</a:t>
            </a:r>
            <a:r>
              <a:rPr kumimoji="0" lang="ru-RU" sz="1800"/>
              <a:t> – человек переживший </a:t>
            </a:r>
          </a:p>
          <a:p>
            <a:r>
              <a:rPr kumimoji="0" lang="ru-RU" sz="1800"/>
              <a:t>                 ядерную бомбардировку  </a:t>
            </a:r>
          </a:p>
          <a:p>
            <a:r>
              <a:rPr kumimoji="0" lang="ru-RU" sz="1800"/>
              <a:t>                 (Япония)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142875"/>
            <a:ext cx="8858250" cy="657225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kumimoji="0" lang="ru-RU" sz="4400" dirty="0">
                <a:latin typeface="Tahoma" charset="0"/>
                <a:cs typeface="+mn-cs"/>
              </a:rPr>
              <a:t>Доза облучения может быть однократной и многократной. По данным иностранной печати доза однократного облучения до 50 </a:t>
            </a:r>
            <a:r>
              <a:rPr kumimoji="0" lang="ru-RU" sz="4400" dirty="0">
                <a:latin typeface="Tahoma" charset="0"/>
                <a:cs typeface="+mn-cs"/>
              </a:rPr>
              <a:t>Р</a:t>
            </a:r>
            <a:r>
              <a:rPr kumimoji="0" lang="ru-RU" sz="4400" dirty="0" smtClean="0">
                <a:latin typeface="Tahoma" charset="0"/>
                <a:cs typeface="+mn-cs"/>
              </a:rPr>
              <a:t> </a:t>
            </a:r>
            <a:r>
              <a:rPr kumimoji="0" lang="ru-RU" sz="4400" dirty="0">
                <a:latin typeface="Tahoma" charset="0"/>
                <a:cs typeface="+mn-cs"/>
              </a:rPr>
              <a:t>(полученная за время до 4 суток) практически безопасна. Многократной называется доза полученная  за время свыше 4 суток.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6178550"/>
          </a:xfrm>
        </p:spPr>
        <p:txBody>
          <a:bodyPr/>
          <a:lstStyle/>
          <a:p>
            <a:pPr eaLnBrk="1" hangingPunct="1">
              <a:defRPr/>
            </a:pPr>
            <a:r>
              <a:rPr kumimoji="0" lang="ru-RU" sz="4800" b="1">
                <a:latin typeface="Tahoma" charset="0"/>
                <a:cs typeface="+mj-cs"/>
              </a:rPr>
              <a:t>От воздействия проникающей радиации на человека надежно могут защитить только убежища, построенные с учетом противоядерной защиты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18487" cy="6264275"/>
          </a:xfrm>
        </p:spPr>
        <p:txBody>
          <a:bodyPr/>
          <a:lstStyle/>
          <a:p>
            <a:pPr eaLnBrk="1" hangingPunct="1">
              <a:defRPr/>
            </a:pPr>
            <a:r>
              <a:rPr kumimoji="0" lang="ru-RU" sz="8000" b="1">
                <a:latin typeface="Tahoma" charset="0"/>
                <a:cs typeface="+mj-cs"/>
              </a:rPr>
              <a:t>4</a:t>
            </a:r>
            <a:r>
              <a:rPr kumimoji="0" lang="ru-RU" sz="7200" b="1">
                <a:latin typeface="Tahoma" charset="0"/>
                <a:cs typeface="+mj-cs"/>
              </a:rPr>
              <a:t/>
            </a:r>
            <a:br>
              <a:rPr kumimoji="0" lang="ru-RU" sz="7200" b="1">
                <a:latin typeface="Tahoma" charset="0"/>
                <a:cs typeface="+mj-cs"/>
              </a:rPr>
            </a:br>
            <a:r>
              <a:rPr kumimoji="0" lang="ru-RU" sz="7200" b="1">
                <a:latin typeface="Tahoma" charset="0"/>
                <a:cs typeface="+mj-cs"/>
              </a:rPr>
              <a:t/>
            </a:r>
            <a:br>
              <a:rPr kumimoji="0" lang="ru-RU" sz="7200" b="1">
                <a:latin typeface="Tahoma" charset="0"/>
                <a:cs typeface="+mj-cs"/>
              </a:rPr>
            </a:br>
            <a:r>
              <a:rPr kumimoji="0" lang="ru-RU" sz="7200">
                <a:latin typeface="Tahoma" charset="0"/>
                <a:cs typeface="+mj-cs"/>
              </a:rPr>
              <a:t> </a:t>
            </a:r>
            <a:r>
              <a:rPr kumimoji="0" lang="ru-RU" sz="7200" b="1">
                <a:latin typeface="Tahoma" charset="0"/>
                <a:cs typeface="+mj-cs"/>
              </a:rPr>
              <a:t>Радиоактивное заражение местности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60350"/>
            <a:ext cx="8229600" cy="6240463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kumimoji="0" lang="ru-RU" sz="4000" b="1">
                <a:latin typeface="Tahoma" charset="0"/>
                <a:cs typeface="+mn-cs"/>
              </a:rPr>
              <a:t>Радиоактивное заражение</a:t>
            </a:r>
            <a:r>
              <a:rPr kumimoji="0" lang="ru-RU" sz="4000">
                <a:latin typeface="Tahoma" charset="0"/>
                <a:cs typeface="+mn-cs"/>
              </a:rPr>
              <a:t> </a:t>
            </a:r>
            <a:r>
              <a:rPr kumimoji="0" lang="ru-RU" sz="3600">
                <a:latin typeface="Tahoma" charset="0"/>
                <a:cs typeface="+mn-cs"/>
              </a:rPr>
              <a:t>людей, местности и различных объектов при ядерном взрыве обусловливается осколками деления вещества заряда и не прореагировавшей частью заряда, выпадающими из облака взрыва, а также наведенной радиоактивностью.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785225" cy="180022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kumimoji="0" lang="ru-RU" sz="2800">
                <a:latin typeface="Tahoma" charset="0"/>
                <a:cs typeface="+mn-cs"/>
              </a:rPr>
              <a:t>В составе огненного шара радиоактивные вещества увлекаются восходящими потоками воздуха в верхние слои атмосферы образуя там радиоактивное облако, и по мере охлаждения выпадают на землю в виде осадков. </a:t>
            </a:r>
          </a:p>
        </p:txBody>
      </p:sp>
      <p:pic>
        <p:nvPicPr>
          <p:cNvPr id="71682" name="Picture 4" descr="nuke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060575"/>
            <a:ext cx="5603875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569325" cy="22320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kumimoji="0" lang="ru-RU" sz="2400">
                <a:latin typeface="Tahoma" charset="0"/>
                <a:cs typeface="+mn-cs"/>
              </a:rPr>
              <a:t>При взрыве ядерного боеприпаса часть вещества заряда не подвергается делению, а выпадает в обычном своем виде; распад ее сопровождается образованием альфа-частиц. Как известно, эти радиоактивные вещества составляют </a:t>
            </a:r>
            <a:r>
              <a:rPr kumimoji="0" lang="ru-RU" sz="2800">
                <a:latin typeface="Tahoma" charset="0"/>
                <a:cs typeface="+mn-cs"/>
              </a:rPr>
              <a:t>более 200 различных радиоизотопов 36 элементов </a:t>
            </a:r>
            <a:r>
              <a:rPr kumimoji="0" lang="ru-RU" sz="2400">
                <a:latin typeface="Tahoma" charset="0"/>
                <a:cs typeface="+mn-cs"/>
              </a:rPr>
              <a:t>(от цинка до тербия), расположенных в середине таблицы Менделеева.</a:t>
            </a:r>
          </a:p>
        </p:txBody>
      </p:sp>
      <p:pic>
        <p:nvPicPr>
          <p:cNvPr id="72706" name="Picture 4" descr="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492375"/>
            <a:ext cx="5832475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642350" cy="633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0" lang="ru-RU" b="1">
                <a:latin typeface="Tahoma" charset="0"/>
                <a:cs typeface="+mj-cs"/>
              </a:rPr>
              <a:t>Ядерное оружие</a:t>
            </a:r>
            <a:r>
              <a:rPr kumimoji="0" lang="ru-RU" sz="3600" b="1">
                <a:latin typeface="Tahoma" charset="0"/>
                <a:cs typeface="+mj-cs"/>
              </a:rPr>
              <a:t> - это оружие взрывного действия, поражающее действие которого основано на использовании внутриядерной энергии, выделяющейся при цепной реакции деления тяжелых ядер некоторых изотопов урана и плутония или при термоядерных реакциях синтеза ядер легких изотопов водорода.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2642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kumimoji="0" lang="ru-RU" dirty="0">
                <a:latin typeface="Tahoma" charset="0"/>
                <a:cs typeface="+mn-cs"/>
              </a:rPr>
              <a:t>Каждый из этих более чем 200 изотопов имеет свой период полураспада.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kumimoji="0" lang="ru-RU" dirty="0">
                <a:latin typeface="Tahoma" charset="0"/>
                <a:cs typeface="+mn-cs"/>
              </a:rPr>
              <a:t>Большая часть продуктов деления — короткоживущие изотопы, т. е. имеют периоды полураспада, измеряемые секундами, минутами, часами или днями. А это значит, что спустя непродолжительное время (порядка 10 — 20 периодов полураспада) короткоживущий изотоп распадается почти полностью и его радиоактивность не будет представлять практической опасности. </a:t>
            </a:r>
            <a:r>
              <a:rPr kumimoji="0" lang="ru-RU" dirty="0" smtClean="0">
                <a:latin typeface="Tahoma" charset="0"/>
                <a:cs typeface="+mn-cs"/>
              </a:rPr>
              <a:t> </a:t>
            </a:r>
            <a:endParaRPr kumimoji="0" lang="ru-RU" dirty="0">
              <a:latin typeface="Tahoma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180px-Radiation_burns_on_a_Japanese_woman_after_a_nuclear_explosion_in_19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765175"/>
            <a:ext cx="486568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08476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kumimoji="0" lang="ru-RU" sz="4000">
                <a:latin typeface="Tahoma" charset="0"/>
                <a:cs typeface="+mj-cs"/>
              </a:rPr>
              <a:t>Это правило называется </a:t>
            </a:r>
            <a:r>
              <a:rPr kumimoji="0" lang="ru-RU" sz="4000" b="1">
                <a:latin typeface="Tahoma" charset="0"/>
                <a:cs typeface="+mj-cs"/>
              </a:rPr>
              <a:t>правилом «семь — десять»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5888"/>
            <a:ext cx="8207375" cy="4752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kumimoji="0" lang="ru-RU">
                <a:latin typeface="Tahoma" charset="0"/>
                <a:cs typeface="+mn-cs"/>
              </a:rPr>
              <a:t>В чрезвычайной обстановке важно знать не столько периоды полураспада каждого изотопа, сколько время, в течение которого уменьшается радиоактивность всей суммы радиоактивных продуктов деления. Существует очень простое и удобное правило, которое позволяет судить о скорости уменьшения радиоактивности продуктов деления во времени. </a:t>
            </a:r>
          </a:p>
          <a:p>
            <a:pPr eaLnBrk="1" hangingPunct="1">
              <a:lnSpc>
                <a:spcPct val="90000"/>
              </a:lnSpc>
              <a:defRPr/>
            </a:pPr>
            <a:endParaRPr kumimoji="0" lang="ru-RU">
              <a:latin typeface="Tahoma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88913"/>
            <a:ext cx="8569325" cy="38163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kumimoji="0" lang="ru-RU" dirty="0" smtClean="0">
                <a:latin typeface="Tahoma" charset="0"/>
                <a:cs typeface="+mn-cs"/>
              </a:rPr>
              <a:t>Например</a:t>
            </a:r>
            <a:r>
              <a:rPr kumimoji="0" lang="ru-RU" dirty="0">
                <a:latin typeface="Tahoma" charset="0"/>
                <a:cs typeface="+mn-cs"/>
              </a:rPr>
              <a:t>, уровень загрязнения местности продуктами распада через час после взрыва ядерного боеприпаса составляет 100 условных единиц. Через 7 часов после взрыва (время увеличилось в 7 раз) уровень загрязнения уменьшится до 10 единиц (активность уменьшилась в 10 раз), через 49 часов — до 1 единицы и т. д. </a:t>
            </a:r>
          </a:p>
        </p:txBody>
      </p:sp>
      <p:graphicFrame>
        <p:nvGraphicFramePr>
          <p:cNvPr id="76802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2555875" y="4076700"/>
          <a:ext cx="3970338" cy="2684463"/>
        </p:xfrm>
        <a:graphic>
          <a:graphicData uri="http://schemas.openxmlformats.org/presentationml/2006/ole">
            <p:oleObj spid="_x0000_s76803" name="CorelDRAW" r:id="rId3" imgW="3859200" imgH="260892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4213" y="5445125"/>
            <a:ext cx="3811587" cy="650875"/>
          </a:xfrm>
        </p:spPr>
        <p:txBody>
          <a:bodyPr/>
          <a:lstStyle/>
          <a:p>
            <a:pPr>
              <a:defRPr/>
            </a:pPr>
            <a:r>
              <a:rPr kumimoji="0" lang="ru-RU" sz="2800" dirty="0" smtClean="0">
                <a:cs typeface="+mn-cs"/>
              </a:rPr>
              <a:t>ВРЕМЯ</a:t>
            </a:r>
            <a:endParaRPr kumimoji="0" lang="ru-RU" sz="2800" dirty="0">
              <a:cs typeface="+mn-cs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5445125"/>
            <a:ext cx="4038600" cy="650875"/>
          </a:xfrm>
        </p:spPr>
        <p:txBody>
          <a:bodyPr/>
          <a:lstStyle/>
          <a:p>
            <a:pPr>
              <a:defRPr/>
            </a:pPr>
            <a:r>
              <a:rPr kumimoji="0" lang="ru-RU" sz="2800" dirty="0" smtClean="0">
                <a:cs typeface="+mn-cs"/>
              </a:rPr>
              <a:t>РАДИОАКТИВНОСТЬ</a:t>
            </a:r>
            <a:endParaRPr kumimoji="0" lang="ru-RU" sz="2800" dirty="0"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9950" y="260350"/>
            <a:ext cx="3779838" cy="49688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84213" y="4581525"/>
            <a:ext cx="3816350" cy="64770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Текст 2"/>
          <p:cNvSpPr txBox="1">
            <a:spLocks/>
          </p:cNvSpPr>
          <p:nvPr/>
        </p:nvSpPr>
        <p:spPr bwMode="auto">
          <a:xfrm>
            <a:off x="827088" y="4581525"/>
            <a:ext cx="3529012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Font typeface="Wingdings" charset="0"/>
              <a:buNone/>
              <a:defRPr/>
            </a:pPr>
            <a:r>
              <a:rPr lang="ru-RU" sz="2800" dirty="0" smtClean="0"/>
              <a:t>1 час</a:t>
            </a:r>
            <a:endParaRPr lang="ru-RU" sz="2800" dirty="0"/>
          </a:p>
        </p:txBody>
      </p:sp>
      <p:sp>
        <p:nvSpPr>
          <p:cNvPr id="8" name="Текст 2"/>
          <p:cNvSpPr txBox="1">
            <a:spLocks/>
          </p:cNvSpPr>
          <p:nvPr/>
        </p:nvSpPr>
        <p:spPr bwMode="auto">
          <a:xfrm>
            <a:off x="4787900" y="404813"/>
            <a:ext cx="3529013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Font typeface="Wingdings" charset="0"/>
              <a:buNone/>
              <a:defRPr/>
            </a:pPr>
            <a:r>
              <a:rPr lang="ru-RU" sz="2800" dirty="0" smtClean="0"/>
              <a:t>100 </a:t>
            </a:r>
            <a:r>
              <a:rPr lang="ru-RU" sz="2800" dirty="0"/>
              <a:t>Р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79950" y="1196975"/>
            <a:ext cx="3779838" cy="40290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84213" y="3644900"/>
            <a:ext cx="3816350" cy="1581150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Текст 2"/>
          <p:cNvSpPr txBox="1">
            <a:spLocks/>
          </p:cNvSpPr>
          <p:nvPr/>
        </p:nvSpPr>
        <p:spPr bwMode="auto">
          <a:xfrm>
            <a:off x="827088" y="4648200"/>
            <a:ext cx="18732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Font typeface="Wingdings" charset="0"/>
              <a:buNone/>
              <a:defRPr/>
            </a:pPr>
            <a:r>
              <a:rPr lang="ru-RU" sz="2800" dirty="0" smtClean="0"/>
              <a:t>7 часов</a:t>
            </a:r>
            <a:endParaRPr lang="ru-RU" sz="2800" dirty="0"/>
          </a:p>
        </p:txBody>
      </p:sp>
      <p:sp>
        <p:nvSpPr>
          <p:cNvPr id="14" name="Текст 2"/>
          <p:cNvSpPr txBox="1">
            <a:spLocks/>
          </p:cNvSpPr>
          <p:nvPr/>
        </p:nvSpPr>
        <p:spPr bwMode="auto">
          <a:xfrm>
            <a:off x="4787900" y="1338263"/>
            <a:ext cx="223202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Font typeface="Wingdings" charset="0"/>
              <a:buNone/>
              <a:defRPr/>
            </a:pPr>
            <a:r>
              <a:rPr lang="ru-RU" sz="2800" dirty="0" smtClean="0"/>
              <a:t>10 </a:t>
            </a:r>
            <a:r>
              <a:rPr lang="ru-RU" sz="2800" dirty="0"/>
              <a:t>Р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679950" y="2636838"/>
            <a:ext cx="3779838" cy="26638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84213" y="1844675"/>
            <a:ext cx="3816350" cy="3455988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Текст 2"/>
          <p:cNvSpPr txBox="1">
            <a:spLocks/>
          </p:cNvSpPr>
          <p:nvPr/>
        </p:nvSpPr>
        <p:spPr bwMode="auto">
          <a:xfrm>
            <a:off x="827088" y="4722813"/>
            <a:ext cx="1873250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Font typeface="Wingdings" charset="0"/>
              <a:buNone/>
              <a:defRPr/>
            </a:pPr>
            <a:r>
              <a:rPr lang="ru-RU" sz="2800" dirty="0" smtClean="0"/>
              <a:t>2 суток</a:t>
            </a:r>
            <a:endParaRPr lang="ru-RU" sz="2800" dirty="0"/>
          </a:p>
        </p:txBody>
      </p:sp>
      <p:sp>
        <p:nvSpPr>
          <p:cNvPr id="18" name="Текст 2"/>
          <p:cNvSpPr txBox="1">
            <a:spLocks/>
          </p:cNvSpPr>
          <p:nvPr/>
        </p:nvSpPr>
        <p:spPr bwMode="auto">
          <a:xfrm>
            <a:off x="4716463" y="2852738"/>
            <a:ext cx="2232025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Font typeface="Wingdings" charset="0"/>
              <a:buNone/>
              <a:defRPr/>
            </a:pPr>
            <a:r>
              <a:rPr lang="ru-RU" sz="2800" dirty="0" smtClean="0"/>
              <a:t>1 </a:t>
            </a:r>
            <a:r>
              <a:rPr lang="ru-RU" sz="2800" dirty="0"/>
              <a:t>Р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679950" y="4521200"/>
            <a:ext cx="3779838" cy="8524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84213" y="260350"/>
            <a:ext cx="3816350" cy="5113338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Текст 2"/>
          <p:cNvSpPr txBox="1">
            <a:spLocks/>
          </p:cNvSpPr>
          <p:nvPr/>
        </p:nvSpPr>
        <p:spPr bwMode="auto">
          <a:xfrm>
            <a:off x="827088" y="4803775"/>
            <a:ext cx="1873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Font typeface="Wingdings" charset="0"/>
              <a:buNone/>
              <a:defRPr/>
            </a:pPr>
            <a:r>
              <a:rPr lang="ru-RU" sz="2800" dirty="0" smtClean="0"/>
              <a:t>14 суток</a:t>
            </a:r>
            <a:endParaRPr lang="ru-RU" sz="2800" dirty="0"/>
          </a:p>
        </p:txBody>
      </p:sp>
      <p:sp>
        <p:nvSpPr>
          <p:cNvPr id="22" name="Текст 2"/>
          <p:cNvSpPr txBox="1">
            <a:spLocks/>
          </p:cNvSpPr>
          <p:nvPr/>
        </p:nvSpPr>
        <p:spPr bwMode="auto">
          <a:xfrm>
            <a:off x="4706938" y="4662488"/>
            <a:ext cx="22336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charset="0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Font typeface="Wingdings" charset="0"/>
              <a:buNone/>
              <a:defRPr/>
            </a:pPr>
            <a:r>
              <a:rPr lang="ru-RU" sz="2800" dirty="0" smtClean="0"/>
              <a:t>0,1 </a:t>
            </a:r>
            <a:r>
              <a:rPr lang="ru-RU" sz="2800" dirty="0"/>
              <a:t>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11" grpId="0" animBg="1"/>
      <p:bldP spid="11" grpId="1" animBg="1"/>
      <p:bldP spid="12" grpId="0" animBg="1"/>
      <p:bldP spid="12" grpId="1" animBg="1"/>
      <p:bldP spid="13" grpId="0"/>
      <p:bldP spid="13" grpId="1"/>
      <p:bldP spid="14" grpId="0"/>
      <p:bldP spid="14" grpId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/>
      <p:bldP spid="17" grpId="1"/>
      <p:bldP spid="17" grpId="2"/>
      <p:bldP spid="18" grpId="0"/>
      <p:bldP spid="18" grpId="1"/>
      <p:bldP spid="18" grpId="2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/>
      <p:bldP spid="21" grpId="1"/>
      <p:bldP spid="21" grpId="2"/>
      <p:bldP spid="22" grpId="0"/>
      <p:bldP spid="22" grpId="1"/>
      <p:bldP spid="22" grpId="2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513" cy="6178550"/>
          </a:xfrm>
        </p:spPr>
        <p:txBody>
          <a:bodyPr/>
          <a:lstStyle/>
          <a:p>
            <a:pPr eaLnBrk="1" hangingPunct="1">
              <a:defRPr/>
            </a:pPr>
            <a:r>
              <a:rPr kumimoji="0" lang="ru-RU" sz="4800" b="1">
                <a:latin typeface="Tahoma" charset="0"/>
                <a:cs typeface="+mj-cs"/>
              </a:rPr>
              <a:t>От воздействия радиоактивных осадков человека надежно могут защитить убежища и противорадиационные укрытия, построенные с учетом противоядерной защиты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8218487" cy="5818187"/>
          </a:xfrm>
        </p:spPr>
        <p:txBody>
          <a:bodyPr/>
          <a:lstStyle/>
          <a:p>
            <a:pPr eaLnBrk="1" hangingPunct="1">
              <a:defRPr/>
            </a:pPr>
            <a:r>
              <a:rPr kumimoji="0" lang="ru-RU" sz="8000" b="1">
                <a:latin typeface="Tahoma" charset="0"/>
                <a:cs typeface="+mj-cs"/>
              </a:rPr>
              <a:t>5</a:t>
            </a:r>
            <a:br>
              <a:rPr kumimoji="0" lang="ru-RU" sz="8000" b="1">
                <a:latin typeface="Tahoma" charset="0"/>
                <a:cs typeface="+mj-cs"/>
              </a:rPr>
            </a:br>
            <a:r>
              <a:rPr kumimoji="0" lang="ru-RU" sz="8000" b="1">
                <a:latin typeface="Tahoma" charset="0"/>
                <a:cs typeface="+mj-cs"/>
              </a:rPr>
              <a:t/>
            </a:r>
            <a:br>
              <a:rPr kumimoji="0" lang="ru-RU" sz="8000" b="1">
                <a:latin typeface="Tahoma" charset="0"/>
                <a:cs typeface="+mj-cs"/>
              </a:rPr>
            </a:br>
            <a:r>
              <a:rPr kumimoji="0" lang="ru-RU" sz="6000" b="1">
                <a:latin typeface="Tahoma" charset="0"/>
                <a:cs typeface="+mj-cs"/>
              </a:rPr>
              <a:t>Электромагнитный</a:t>
            </a:r>
            <a:r>
              <a:rPr kumimoji="0" lang="ru-RU" sz="8000" b="1">
                <a:latin typeface="Tahoma" charset="0"/>
                <a:cs typeface="+mj-cs"/>
              </a:rPr>
              <a:t> импульс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229600" cy="5762625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kumimoji="0" lang="ru-RU" sz="4000" b="1" dirty="0">
                <a:latin typeface="Tahoma" charset="0"/>
                <a:cs typeface="+mn-cs"/>
              </a:rPr>
              <a:t>Электромагнитный импульс</a:t>
            </a:r>
            <a:r>
              <a:rPr kumimoji="0" lang="ru-RU" sz="4000" dirty="0">
                <a:latin typeface="Tahoma" charset="0"/>
                <a:cs typeface="+mn-cs"/>
              </a:rPr>
              <a:t> — это кратковременное электромагнитное поле, возникающее при взрыве ядерного боеприпаса в результате взаимодействия </a:t>
            </a:r>
            <a:r>
              <a:rPr kumimoji="0" lang="ru-RU" sz="4000" dirty="0" err="1">
                <a:latin typeface="Tahoma" charset="0"/>
                <a:cs typeface="+mn-cs"/>
              </a:rPr>
              <a:t>гамма-частиц</a:t>
            </a:r>
            <a:r>
              <a:rPr kumimoji="0" lang="ru-RU" sz="4000" dirty="0">
                <a:latin typeface="Tahoma" charset="0"/>
                <a:cs typeface="+mn-cs"/>
              </a:rPr>
              <a:t> и нейтронов, испускаемых при этом с атомами окружающей </a:t>
            </a:r>
            <a:r>
              <a:rPr kumimoji="0" lang="ru-RU" sz="4000" dirty="0" smtClean="0">
                <a:latin typeface="Tahoma" charset="0"/>
                <a:cs typeface="+mn-cs"/>
              </a:rPr>
              <a:t>среды.</a:t>
            </a:r>
            <a:endParaRPr kumimoji="0" lang="ru-RU" sz="4000" dirty="0">
              <a:latin typeface="Tahoma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229600" cy="5835650"/>
          </a:xfrm>
        </p:spPr>
        <p:txBody>
          <a:bodyPr/>
          <a:lstStyle/>
          <a:p>
            <a:pPr eaLnBrk="1" hangingPunct="1">
              <a:defRPr/>
            </a:pPr>
            <a:r>
              <a:rPr kumimoji="0" lang="ru-RU" sz="2800">
                <a:latin typeface="Tahoma" charset="0"/>
                <a:cs typeface="+mn-cs"/>
              </a:rPr>
              <a:t>Следствием его воздействия могут быть перегорание и пробои отдельных элементов радиоэлектронной и электротехнической аппаратуры, электрических сетей. </a:t>
            </a:r>
          </a:p>
          <a:p>
            <a:pPr eaLnBrk="1" hangingPunct="1">
              <a:defRPr/>
            </a:pPr>
            <a:r>
              <a:rPr kumimoji="0" lang="ru-RU" sz="2800">
                <a:latin typeface="Tahoma" charset="0"/>
                <a:cs typeface="+mn-cs"/>
              </a:rPr>
              <a:t>Из современных систем связи воздействию электромагнитного импульса испускаемого при ядерном взрыве не подвержены только оптоволоконные сети.</a:t>
            </a:r>
          </a:p>
          <a:p>
            <a:pPr eaLnBrk="1" hangingPunct="1">
              <a:defRPr/>
            </a:pPr>
            <a:r>
              <a:rPr kumimoji="0" lang="ru-RU" sz="2800">
                <a:latin typeface="Tahoma" charset="0"/>
                <a:cs typeface="+mn-cs"/>
              </a:rPr>
              <a:t>Электронная и радио аппаратура на основе полупроводников наиболее подвержена воздействию электромагнитного импульса (у 30 % функциональность не восстанавливается)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009650"/>
          </a:xfrm>
        </p:spPr>
        <p:txBody>
          <a:bodyPr/>
          <a:lstStyle/>
          <a:p>
            <a:pPr eaLnBrk="1" hangingPunct="1">
              <a:defRPr/>
            </a:pPr>
            <a:r>
              <a:rPr kumimoji="0" lang="ru-RU" sz="8000" b="1">
                <a:latin typeface="Tahoma" charset="0"/>
                <a:cs typeface="+mj-cs"/>
              </a:rPr>
              <a:t>Выводы: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785225" cy="5327650"/>
          </a:xfrm>
        </p:spPr>
        <p:txBody>
          <a:bodyPr/>
          <a:lstStyle/>
          <a:p>
            <a:pPr eaLnBrk="1" hangingPunct="1">
              <a:defRPr/>
            </a:pPr>
            <a:r>
              <a:rPr kumimoji="0" lang="ru-RU" sz="2800">
                <a:latin typeface="Tahoma" charset="0"/>
                <a:cs typeface="+mn-cs"/>
              </a:rPr>
              <a:t>Наиболее надежным средством защиты от всех поражающих факторов ядерного взрыва являются защитные сооружения. </a:t>
            </a:r>
          </a:p>
          <a:p>
            <a:pPr eaLnBrk="1" hangingPunct="1">
              <a:defRPr/>
            </a:pPr>
            <a:r>
              <a:rPr kumimoji="0" lang="ru-RU" sz="2800">
                <a:latin typeface="Tahoma" charset="0"/>
                <a:cs typeface="+mn-cs"/>
              </a:rPr>
              <a:t>На открытой местности и в поле можно для укрытия использовать низкие и прочные местные предметы, обратные скаты высот и складки местности.</a:t>
            </a:r>
          </a:p>
          <a:p>
            <a:pPr eaLnBrk="1" hangingPunct="1">
              <a:defRPr/>
            </a:pPr>
            <a:r>
              <a:rPr kumimoji="0" lang="ru-RU" sz="2800">
                <a:latin typeface="Tahoma" charset="0"/>
                <a:cs typeface="+mn-cs"/>
              </a:rPr>
              <a:t>При действиях в зонах заражения для защиты органов дыхания, глаз и открытых участков тела от радиоактивных веществ следует использовать специальные защитные средства.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8913"/>
            <a:ext cx="4475163" cy="6408737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kumimoji="0" lang="ru-RU">
                <a:latin typeface="Tahoma" charset="0"/>
                <a:cs typeface="+mn-cs"/>
              </a:rPr>
              <a:t>Ядерное оружие состоит из:</a:t>
            </a:r>
          </a:p>
          <a:p>
            <a:pPr eaLnBrk="1" hangingPunct="1">
              <a:defRPr/>
            </a:pPr>
            <a:r>
              <a:rPr kumimoji="0" lang="ru-RU">
                <a:latin typeface="Tahoma" charset="0"/>
                <a:cs typeface="+mn-cs"/>
              </a:rPr>
              <a:t>Ядерных боеприпасов (боевые части ракет, торпед, ядерных бомб, фугасов, мин и д.р.)</a:t>
            </a:r>
          </a:p>
          <a:p>
            <a:pPr eaLnBrk="1" hangingPunct="1">
              <a:defRPr/>
            </a:pPr>
            <a:r>
              <a:rPr kumimoji="0" lang="ru-RU">
                <a:latin typeface="Tahoma" charset="0"/>
                <a:cs typeface="+mn-cs"/>
              </a:rPr>
              <a:t>Средства доставки к цели</a:t>
            </a:r>
          </a:p>
          <a:p>
            <a:pPr eaLnBrk="1" hangingPunct="1">
              <a:defRPr/>
            </a:pPr>
            <a:r>
              <a:rPr kumimoji="0" lang="ru-RU">
                <a:latin typeface="Tahoma" charset="0"/>
                <a:cs typeface="+mn-cs"/>
              </a:rPr>
              <a:t>Средства управления</a:t>
            </a:r>
          </a:p>
        </p:txBody>
      </p:sp>
      <p:pic>
        <p:nvPicPr>
          <p:cNvPr id="21506" name="Picture 5" descr="31998_200709130837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58788"/>
            <a:ext cx="34559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6" descr="pictujk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619500"/>
            <a:ext cx="3454400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357188" y="357188"/>
            <a:ext cx="8572500" cy="6500812"/>
          </a:xfrm>
        </p:spPr>
        <p:txBody>
          <a:bodyPr/>
          <a:lstStyle/>
          <a:p>
            <a:pPr>
              <a:defRPr/>
            </a:pPr>
            <a:r>
              <a:rPr kumimoji="0" lang="ru-RU" sz="2800" b="1">
                <a:latin typeface="Tahoma" charset="0"/>
                <a:cs typeface="+mn-cs"/>
              </a:rPr>
              <a:t>Основная литература.</a:t>
            </a:r>
            <a:endParaRPr kumimoji="0" lang="ru-RU" sz="2800">
              <a:latin typeface="Tahoma" charset="0"/>
              <a:cs typeface="+mn-cs"/>
            </a:endParaRPr>
          </a:p>
          <a:p>
            <a:pPr>
              <a:defRPr/>
            </a:pPr>
            <a:r>
              <a:rPr kumimoji="0" lang="ru-RU" sz="2400">
                <a:latin typeface="Tahoma" charset="0"/>
                <a:cs typeface="+mn-cs"/>
              </a:rPr>
              <a:t>1. Безопасность жизнедеятельности : учебник и практикум для академического бакалавриата / В. И. Каракеян, И.М. И.М. Никулина. – 2-е изд., перераб. и доп.  – М. : Издательство Юрайт,2014. – 330 с. – Серия: Бакалавр. Академический курс.</a:t>
            </a:r>
          </a:p>
          <a:p>
            <a:pPr>
              <a:defRPr/>
            </a:pPr>
            <a:r>
              <a:rPr kumimoji="0" lang="ru-RU" sz="2400">
                <a:latin typeface="Tahoma" charset="0"/>
                <a:cs typeface="+mn-cs"/>
              </a:rPr>
              <a:t>2.Безопасность жизнедеятельности: учебник / В.Ю. Микрюков. – М.: КНОРУС,2013. – 336 с. – (Бакалавриат).</a:t>
            </a:r>
          </a:p>
          <a:p>
            <a:pPr>
              <a:defRPr/>
            </a:pPr>
            <a:r>
              <a:rPr kumimoji="0" lang="ru-RU" sz="2800" b="1">
                <a:latin typeface="Tahoma" charset="0"/>
                <a:cs typeface="+mn-cs"/>
              </a:rPr>
              <a:t>Дополнительная литература.</a:t>
            </a:r>
            <a:endParaRPr kumimoji="0" lang="ru-RU" sz="2800">
              <a:latin typeface="Tahoma" charset="0"/>
              <a:cs typeface="+mn-cs"/>
            </a:endParaRPr>
          </a:p>
          <a:p>
            <a:pPr>
              <a:defRPr/>
            </a:pPr>
            <a:r>
              <a:rPr kumimoji="0" lang="ru-RU" sz="1400">
                <a:latin typeface="Tahoma" charset="0"/>
                <a:cs typeface="+mn-cs"/>
              </a:rPr>
              <a:t>Безопасность жизнедеятельности: Учебник / В.Н. Коханов, Л.Д. Емельянова, П.А. Некрасов. - М.: НИЦ ИНФРА-М, 2014. - 400 с.</a:t>
            </a:r>
          </a:p>
          <a:p>
            <a:pPr>
              <a:defRPr/>
            </a:pPr>
            <a:r>
              <a:rPr kumimoji="0" lang="ru-RU" sz="1400">
                <a:latin typeface="Tahoma" charset="0"/>
                <a:cs typeface="+mn-cs"/>
              </a:rPr>
              <a:t>Экстремальная медицина: краткий курс / И.М. Чиж, В.Г. Баженов. - М.: Альфа-М: НИЦ ИНФРА-М, 2014. - 192 с.</a:t>
            </a:r>
          </a:p>
          <a:p>
            <a:pPr>
              <a:defRPr/>
            </a:pPr>
            <a:r>
              <a:rPr kumimoji="0" lang="ru-RU" sz="1400">
                <a:latin typeface="Tahoma" charset="0"/>
                <a:cs typeface="+mn-cs"/>
              </a:rPr>
              <a:t>. Безопасность жизнедеятельности. Защита территорий и объектов эконом. в чрезвычайных ситуац.: Учеб. пос. / М.Г.Оноприенко - М.: Форум: НИЦ ИНФРА-М, 2014. - 400 с.</a:t>
            </a:r>
          </a:p>
          <a:p>
            <a:pPr>
              <a:defRPr/>
            </a:pPr>
            <a:r>
              <a:rPr kumimoji="0" lang="ru-RU" sz="1400">
                <a:latin typeface="Tahoma" charset="0"/>
                <a:cs typeface="+mn-cs"/>
              </a:rPr>
              <a:t>Безопасность жизнедеятельности: Учебное пособие / В.И. Бондин, Ю.Г. Семехин. - М.: НИЦ ИНФРА-М; Ростов н/Д: Академцентр, 2014. - 349 с.</a:t>
            </a:r>
          </a:p>
          <a:p>
            <a:pPr>
              <a:defRPr/>
            </a:pPr>
            <a:r>
              <a:rPr kumimoji="0" lang="ru-RU" sz="1400">
                <a:latin typeface="Tahoma" charset="0"/>
                <a:cs typeface="+mn-cs"/>
              </a:rPr>
              <a:t>Учебное пособие для бакалавров / Л. Л. Никифоров, В. В. Персиянов. - М.: Дашков и К, 2013. </a:t>
            </a:r>
            <a:r>
              <a:rPr kumimoji="0" lang="ru-RU" sz="1400" u="sng">
                <a:latin typeface="Tahoma" charset="0"/>
                <a:cs typeface="+mn-cs"/>
                <a:hlinkClick r:id="rId2"/>
              </a:rPr>
              <a:t>http://znanium.com/bookread.php?book=415279</a:t>
            </a:r>
            <a:r>
              <a:rPr kumimoji="0" lang="ru-RU" sz="1400">
                <a:latin typeface="Tahoma" charset="0"/>
                <a:cs typeface="+mn-cs"/>
              </a:rPr>
              <a:t>/ - 496 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74638"/>
            <a:ext cx="8218487" cy="5818187"/>
          </a:xfrm>
        </p:spPr>
        <p:txBody>
          <a:bodyPr/>
          <a:lstStyle/>
          <a:p>
            <a:pPr eaLnBrk="1" hangingPunct="1">
              <a:defRPr/>
            </a:pPr>
            <a:r>
              <a:rPr kumimoji="0" lang="ru-RU" sz="8000" b="1">
                <a:latin typeface="Tahoma" charset="0"/>
                <a:cs typeface="+mj-cs"/>
              </a:rPr>
              <a:t>Благодарю</a:t>
            </a:r>
            <a:br>
              <a:rPr kumimoji="0" lang="ru-RU" sz="8000" b="1">
                <a:latin typeface="Tahoma" charset="0"/>
                <a:cs typeface="+mj-cs"/>
              </a:rPr>
            </a:br>
            <a:r>
              <a:rPr kumimoji="0" lang="ru-RU" sz="8000" b="1">
                <a:latin typeface="Tahoma" charset="0"/>
                <a:cs typeface="+mj-cs"/>
              </a:rPr>
              <a:t>за</a:t>
            </a:r>
            <a:br>
              <a:rPr kumimoji="0" lang="ru-RU" sz="8000" b="1">
                <a:latin typeface="Tahoma" charset="0"/>
                <a:cs typeface="+mj-cs"/>
              </a:rPr>
            </a:br>
            <a:r>
              <a:rPr kumimoji="0" lang="ru-RU" sz="8000" b="1">
                <a:latin typeface="Tahoma" charset="0"/>
                <a:cs typeface="+mj-cs"/>
              </a:rPr>
              <a:t>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Изображение 1" descr="nuclear boom 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496300" cy="6121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kumimoji="0" lang="ru-RU" sz="2800">
                <a:latin typeface="Tahoma" charset="0"/>
                <a:cs typeface="+mn-cs"/>
              </a:rPr>
              <a:t>Мощность ядерных боеприпасов принято измерять тротиловым эквивалентом, т. е. количеством обычного взрывчатого вещества (тротила). Мощность ядерных боеприпасов измеряют в единицах, десятках, сотнях, тысячах тонн (кило) и миллионах (мега) тонн тротила. По мощности ядерные боеприпасы условно подразделяют на: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endParaRPr kumimoji="0" lang="ru-RU" sz="2800">
              <a:latin typeface="Tahoma" charset="0"/>
              <a:cs typeface="+mn-cs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kumimoji="0" lang="ru-RU" sz="2800">
                <a:latin typeface="Tahoma" charset="0"/>
                <a:cs typeface="+mn-cs"/>
              </a:rPr>
              <a:t>сверхмалые (мощностью до 1 кт);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kumimoji="0" lang="ru-RU" sz="2800">
                <a:latin typeface="Tahoma" charset="0"/>
                <a:cs typeface="+mn-cs"/>
              </a:rPr>
              <a:t>малые (1 — 10кт);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kumimoji="0" lang="ru-RU" sz="2800">
                <a:latin typeface="Tahoma" charset="0"/>
                <a:cs typeface="+mn-cs"/>
              </a:rPr>
              <a:t>средние (10 — 100 кт);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kumimoji="0" lang="ru-RU" sz="2800">
                <a:latin typeface="Tahoma" charset="0"/>
                <a:cs typeface="+mn-cs"/>
              </a:rPr>
              <a:t>крупные (100 кт — 1 Мт) и сверхкрупные (мощностью свыше 1 Мт).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>
              <a:defRPr/>
            </a:pPr>
            <a:r>
              <a:rPr kumimoji="0" lang="ru-RU">
                <a:latin typeface="Tahoma" charset="0"/>
                <a:cs typeface="+mj-cs"/>
              </a:rPr>
              <a:t>Высотный ядерный взрыв</a:t>
            </a:r>
          </a:p>
        </p:txBody>
      </p:sp>
      <p:pic>
        <p:nvPicPr>
          <p:cNvPr id="28676" name="Picture 4" descr="medium_331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08050"/>
            <a:ext cx="67691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0" y="6165850"/>
            <a:ext cx="9036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charset="0"/>
                <a:ea typeface="Arial" charset="0"/>
              </a:defRPr>
            </a:lvl9pPr>
          </a:lstStyle>
          <a:p>
            <a:r>
              <a:rPr kumimoji="0" lang="ru-RU"/>
              <a:t>Производится выше границы тропосферы Земли (выше 10 км)</a:t>
            </a:r>
          </a:p>
        </p:txBody>
      </p:sp>
      <p:pic>
        <p:nvPicPr>
          <p:cNvPr id="28678" name="Picture 6" descr="post-2-11346654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5725" y="908050"/>
            <a:ext cx="3838575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/>
          <a:lstStyle/>
          <a:p>
            <a:pPr eaLnBrk="1" hangingPunct="1">
              <a:defRPr/>
            </a:pPr>
            <a:r>
              <a:rPr kumimoji="0" lang="ru-RU">
                <a:latin typeface="Tahoma" charset="0"/>
                <a:cs typeface="+mj-cs"/>
              </a:rPr>
              <a:t>Воздушный ядерный взрыв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5949950"/>
            <a:ext cx="8785225" cy="6477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None/>
              <a:defRPr/>
            </a:pPr>
            <a:r>
              <a:rPr kumimoji="0" lang="ru-RU" sz="2000">
                <a:latin typeface="Tahoma" charset="0"/>
                <a:cs typeface="+mn-cs"/>
              </a:rPr>
              <a:t>   Производится в атмосфере при которой светящаяся область не касается поверхности земли (воды), но не выше 10 км</a:t>
            </a:r>
          </a:p>
        </p:txBody>
      </p:sp>
      <p:pic>
        <p:nvPicPr>
          <p:cNvPr id="25603" name="Picture 4" descr="nuclea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5900" y="908050"/>
            <a:ext cx="3741738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зрез">
  <a:themeElements>
    <a:clrScheme name="Разрез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Разрез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зрез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зрез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зрез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742</TotalTime>
  <Words>1695</Words>
  <Application>Microsoft Macintosh PowerPoint</Application>
  <PresentationFormat>Экран (4:3)</PresentationFormat>
  <Paragraphs>133</Paragraphs>
  <Slides>61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61</vt:i4>
      </vt:variant>
    </vt:vector>
  </HeadingPairs>
  <TitlesOfParts>
    <vt:vector size="64" baseType="lpstr">
      <vt:lpstr>Разрез</vt:lpstr>
      <vt:lpstr>PHOTO-PAINT</vt:lpstr>
      <vt:lpstr>CorelDRAW</vt:lpstr>
      <vt:lpstr>1.Характеристика и боевые свойства. 2. Поражающие факторы.</vt:lpstr>
      <vt:lpstr>Слайд 2</vt:lpstr>
      <vt:lpstr>Ядерная бомба сброшенная на  г. Хиросима (6.08.45)</vt:lpstr>
      <vt:lpstr>Ядерная бомба сброшенная на  г. Нагасаки (9.08.45)</vt:lpstr>
      <vt:lpstr>Ядерное оружие - это оружие взрывного действия, поражающее действие которого основано на использовании внутриядерной энергии, выделяющейся при цепной реакции деления тяжелых ядер некоторых изотопов урана и плутония или при термоядерных реакциях синтеза ядер легких изотопов водорода.</vt:lpstr>
      <vt:lpstr>Слайд 6</vt:lpstr>
      <vt:lpstr>Слайд 7</vt:lpstr>
      <vt:lpstr>Высотный ядерный взрыв</vt:lpstr>
      <vt:lpstr>Воздушный ядерный взрыв</vt:lpstr>
      <vt:lpstr>Наземный ядерный взрыв</vt:lpstr>
      <vt:lpstr>Подземный (подводный) ядерный взрыв</vt:lpstr>
      <vt:lpstr>Основными поражающими факторами ядерного взрыва являются:  1 ударная волна; 2 световое излучение; 3 проникающая радиация; 4 радиоактивное заражение            местности; 5 электромагнитный импульс; </vt:lpstr>
      <vt:lpstr>1   ударная волна</vt:lpstr>
      <vt:lpstr>Ударная волна представляет собой сферический слой сильно сжатого воздуха, образовавшийся вокруг огненного шара ядерного взрыва и перемещающийся с большой скоростью от эпицентра в радиальных направлениях.   В зоне ядерной реакции мгновенно возникает сверхвысокое давление – около 30 млрд. атм. По своей природе она подобна ударной волне обычного взрыва, но действует более продолжительное время и обладает гораздо большей разрушительной силой. </vt:lpstr>
      <vt:lpstr>Слайд 15</vt:lpstr>
      <vt:lpstr>Слайд 16</vt:lpstr>
      <vt:lpstr>Слайд 17</vt:lpstr>
      <vt:lpstr>Слайд 18</vt:lpstr>
      <vt:lpstr>Слайд 19</vt:lpstr>
      <vt:lpstr>От воздействия ударной волны человека надежно могут защитить убежища и укрытия, построенные с учетом противоядерной защиты </vt:lpstr>
      <vt:lpstr>2  световое излучение</vt:lpstr>
      <vt:lpstr>Слайд 22</vt:lpstr>
      <vt:lpstr>Слайд 23</vt:lpstr>
      <vt:lpstr>Слайд 24</vt:lpstr>
      <vt:lpstr>Слайд 25</vt:lpstr>
      <vt:lpstr>Слайд 26</vt:lpstr>
      <vt:lpstr>Если смотреть в сторону взрыва незащищенными глазами, то возможно поражение глаз, приводящее к ослеплению, полной потере зрения. </vt:lpstr>
      <vt:lpstr>Слайд 28</vt:lpstr>
      <vt:lpstr>НЕ правильные действия при ядерном взрыве</vt:lpstr>
      <vt:lpstr>ПРАВИЛЬНЫЕ действия при ядерном взрыве</vt:lpstr>
      <vt:lpstr>Надежную защиту от светового излучения обеспечивают защитные сооружения гражданской обороны</vt:lpstr>
      <vt:lpstr>3  проникающая радиация</vt:lpstr>
      <vt:lpstr>Слайд 33</vt:lpstr>
      <vt:lpstr>Слайд 34</vt:lpstr>
      <vt:lpstr>Для оценки ионизации атомов среды, а следовательно, и поражающего действия  проникающей радиации на живой организм введено понятие дозы облучения (или дозы радиации), единицей измерения которой является рентген (Р). Дозе радиации 1 Р. соответствует образование в одном кубическом сантиметре воздуха приблизительно 2 миллиардов пар ионов.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От воздействия проникающей радиации на человека надежно могут защитить только убежища, построенные с учетом противоядерной защиты</vt:lpstr>
      <vt:lpstr>4   Радиоактивное заражение местности</vt:lpstr>
      <vt:lpstr>Слайд 47</vt:lpstr>
      <vt:lpstr>Слайд 48</vt:lpstr>
      <vt:lpstr>Слайд 49</vt:lpstr>
      <vt:lpstr>Слайд 50</vt:lpstr>
      <vt:lpstr>Слайд 51</vt:lpstr>
      <vt:lpstr>Это правило называется правилом «семь — десять»</vt:lpstr>
      <vt:lpstr>Слайд 53</vt:lpstr>
      <vt:lpstr>Слайд 54</vt:lpstr>
      <vt:lpstr>От воздействия радиоактивных осадков человека надежно могут защитить убежища и противорадиационные укрытия, построенные с учетом противоядерной защиты</vt:lpstr>
      <vt:lpstr>5  Электромагнитный импульс</vt:lpstr>
      <vt:lpstr>Слайд 57</vt:lpstr>
      <vt:lpstr>Слайд 58</vt:lpstr>
      <vt:lpstr>Выводы:</vt:lpstr>
      <vt:lpstr>Слайд 60</vt:lpstr>
      <vt:lpstr>Благодарю за внимание</vt:lpstr>
    </vt:vector>
  </TitlesOfParts>
  <Company>Организация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1.Характеристика и боевые свойства. 2. Поражающие факторы.</dc:title>
  <dc:creator>Customer</dc:creator>
  <cp:lastModifiedBy>oleg</cp:lastModifiedBy>
  <cp:revision>162</cp:revision>
  <dcterms:created xsi:type="dcterms:W3CDTF">2009-02-24T16:19:01Z</dcterms:created>
  <dcterms:modified xsi:type="dcterms:W3CDTF">2018-03-20T05:57:34Z</dcterms:modified>
</cp:coreProperties>
</file>