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272" r:id="rId5"/>
    <p:sldId id="260" r:id="rId6"/>
    <p:sldId id="264" r:id="rId7"/>
    <p:sldId id="261" r:id="rId8"/>
    <p:sldId id="263" r:id="rId9"/>
    <p:sldId id="286" r:id="rId10"/>
    <p:sldId id="262" r:id="rId11"/>
    <p:sldId id="266" r:id="rId12"/>
    <p:sldId id="298" r:id="rId13"/>
    <p:sldId id="299" r:id="rId14"/>
    <p:sldId id="300" r:id="rId15"/>
    <p:sldId id="309" r:id="rId16"/>
    <p:sldId id="282" r:id="rId17"/>
    <p:sldId id="283" r:id="rId18"/>
    <p:sldId id="284" r:id="rId19"/>
    <p:sldId id="285" r:id="rId20"/>
    <p:sldId id="305" r:id="rId21"/>
    <p:sldId id="306" r:id="rId22"/>
    <p:sldId id="307" r:id="rId23"/>
    <p:sldId id="289" r:id="rId24"/>
    <p:sldId id="292" r:id="rId25"/>
    <p:sldId id="293" r:id="rId26"/>
    <p:sldId id="294" r:id="rId27"/>
    <p:sldId id="291" r:id="rId28"/>
    <p:sldId id="310" r:id="rId29"/>
    <p:sldId id="302" r:id="rId30"/>
    <p:sldId id="304" r:id="rId31"/>
    <p:sldId id="258" r:id="rId32"/>
    <p:sldId id="26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E162-0842-4999-BE2E-68B9E9881B92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567B-BE6F-41EF-A30E-1B2E2CEFA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1299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E162-0842-4999-BE2E-68B9E9881B92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567B-BE6F-41EF-A30E-1B2E2CEFA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4871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E162-0842-4999-BE2E-68B9E9881B92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567B-BE6F-41EF-A30E-1B2E2CEFA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3367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E162-0842-4999-BE2E-68B9E9881B92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567B-BE6F-41EF-A30E-1B2E2CEFA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972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E162-0842-4999-BE2E-68B9E9881B92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567B-BE6F-41EF-A30E-1B2E2CEFA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909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E162-0842-4999-BE2E-68B9E9881B92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567B-BE6F-41EF-A30E-1B2E2CEFA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5302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E162-0842-4999-BE2E-68B9E9881B92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567B-BE6F-41EF-A30E-1B2E2CEFA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993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E162-0842-4999-BE2E-68B9E9881B92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567B-BE6F-41EF-A30E-1B2E2CEFA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7094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E162-0842-4999-BE2E-68B9E9881B92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567B-BE6F-41EF-A30E-1B2E2CEFA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747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E162-0842-4999-BE2E-68B9E9881B92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567B-BE6F-41EF-A30E-1B2E2CEFA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226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E162-0842-4999-BE2E-68B9E9881B92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567B-BE6F-41EF-A30E-1B2E2CEFA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0043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6E162-0842-4999-BE2E-68B9E9881B92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B567B-BE6F-41EF-A30E-1B2E2CEFA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783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hyperlink" Target="https://en.wikipedia.org/wiki/Cavicularia_dens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33265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err="1" smtClean="0"/>
              <a:t>Супрамолекулярная</a:t>
            </a:r>
            <a:r>
              <a:rPr lang="ru-RU" sz="2800" b="1" dirty="0" smtClean="0"/>
              <a:t> химия</a:t>
            </a:r>
            <a:endParaRPr lang="ru-RU" sz="2800" b="1" dirty="0"/>
          </a:p>
        </p:txBody>
      </p:sp>
      <p:sp>
        <p:nvSpPr>
          <p:cNvPr id="25602" name="AutoShape 2" descr="Картинки по запросу краун эф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Картинки по запросу краун эф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6789" y="980728"/>
            <a:ext cx="2544283" cy="2016224"/>
          </a:xfrm>
          <a:prstGeom prst="rect">
            <a:avLst/>
          </a:prstGeom>
        </p:spPr>
      </p:pic>
      <p:pic>
        <p:nvPicPr>
          <p:cNvPr id="25608" name="Picture 8" descr="Картинки по запросу кукурбитури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2381250" cy="1609726"/>
          </a:xfrm>
          <a:prstGeom prst="rect">
            <a:avLst/>
          </a:prstGeom>
          <a:noFill/>
        </p:spPr>
      </p:pic>
      <p:pic>
        <p:nvPicPr>
          <p:cNvPr id="25612" name="Picture 12" descr="Картинки по запросу кукурбитури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0848"/>
            <a:ext cx="2981325" cy="1533526"/>
          </a:xfrm>
          <a:prstGeom prst="rect">
            <a:avLst/>
          </a:prstGeom>
          <a:noFill/>
        </p:spPr>
      </p:pic>
      <p:pic>
        <p:nvPicPr>
          <p:cNvPr id="25614" name="Picture 14" descr="Картинки по запросу дендриме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365104"/>
            <a:ext cx="7886700" cy="2057401"/>
          </a:xfrm>
          <a:prstGeom prst="rect">
            <a:avLst/>
          </a:prstGeom>
          <a:noFill/>
        </p:spPr>
      </p:pic>
      <p:pic>
        <p:nvPicPr>
          <p:cNvPr id="25616" name="Picture 16" descr="Картинки по запросу краун эфи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1628800"/>
            <a:ext cx="3624242" cy="273630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3717032"/>
            <a:ext cx="17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/>
              <a:t>Кукурбитурилы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96136" y="6309320"/>
            <a:ext cx="149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Дендримеры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707904" y="2708920"/>
            <a:ext cx="1486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Краун-эфиры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444208" y="3140968"/>
            <a:ext cx="2566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Молекулярные машины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6567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3"/>
          <p:cNvSpPr txBox="1">
            <a:spLocks/>
          </p:cNvSpPr>
          <p:nvPr/>
        </p:nvSpPr>
        <p:spPr>
          <a:xfrm>
            <a:off x="642910" y="357166"/>
            <a:ext cx="7929618" cy="571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Катенаны и ротаксаны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6960" y="1357298"/>
            <a:ext cx="543556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вал 3"/>
          <p:cNvSpPr/>
          <p:nvPr/>
        </p:nvSpPr>
        <p:spPr>
          <a:xfrm>
            <a:off x="5786446" y="3714752"/>
            <a:ext cx="500066" cy="28575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t="31423" b="4078"/>
          <a:stretch>
            <a:fillRect/>
          </a:stretch>
        </p:blipFill>
        <p:spPr bwMode="auto">
          <a:xfrm>
            <a:off x="539552" y="548680"/>
            <a:ext cx="2071702" cy="384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7542" r="25891" b="9524"/>
          <a:stretch>
            <a:fillRect/>
          </a:stretch>
        </p:blipFill>
        <p:spPr bwMode="auto">
          <a:xfrm>
            <a:off x="5201650" y="3429000"/>
            <a:ext cx="3384376" cy="291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724365" y="5019066"/>
            <a:ext cx="1678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dirty="0" err="1" smtClean="0"/>
              <a:t>циклодекстрин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1207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4104456" cy="383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7062" y="908720"/>
            <a:ext cx="3789569" cy="4567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13"/>
          <p:cNvSpPr txBox="1">
            <a:spLocks/>
          </p:cNvSpPr>
          <p:nvPr/>
        </p:nvSpPr>
        <p:spPr>
          <a:xfrm>
            <a:off x="642910" y="357166"/>
            <a:ext cx="7929618" cy="571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Молекулярные узлы</a:t>
            </a:r>
          </a:p>
        </p:txBody>
      </p:sp>
    </p:spTree>
    <p:extLst>
      <p:ext uri="{BB962C8B-B14F-4D97-AF65-F5344CB8AC3E}">
        <p14:creationId xmlns:p14="http://schemas.microsoft.com/office/powerpoint/2010/main" xmlns="" val="3089355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2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ЦИКЛОФАНЫ</a:t>
            </a:r>
            <a:r>
              <a:rPr lang="ru-RU" dirty="0"/>
              <a:t> (</a:t>
            </a:r>
            <a:r>
              <a:rPr lang="ru-RU" dirty="0" err="1"/>
              <a:t>фаны</a:t>
            </a:r>
            <a:r>
              <a:rPr lang="ru-RU" dirty="0"/>
              <a:t>), мостиковые </a:t>
            </a:r>
            <a:r>
              <a:rPr lang="ru-RU" dirty="0" smtClean="0"/>
              <a:t>макроциклические системы</a:t>
            </a:r>
            <a:r>
              <a:rPr lang="ru-RU" dirty="0"/>
              <a:t>, включающие </a:t>
            </a:r>
            <a:r>
              <a:rPr lang="ru-RU" dirty="0" smtClean="0"/>
              <a:t>ароматические </a:t>
            </a:r>
            <a:r>
              <a:rPr lang="ru-RU" dirty="0"/>
              <a:t>и (или) </a:t>
            </a:r>
            <a:r>
              <a:rPr lang="ru-RU" dirty="0" err="1"/>
              <a:t>гетероароматич</a:t>
            </a:r>
            <a:r>
              <a:rPr lang="ru-RU" dirty="0"/>
              <a:t>. кольца, соединенные между собой </a:t>
            </a:r>
            <a:r>
              <a:rPr lang="ru-RU" dirty="0" smtClean="0"/>
              <a:t>алифатическими </a:t>
            </a:r>
            <a:r>
              <a:rPr lang="ru-RU" dirty="0"/>
              <a:t>цепочками. </a:t>
            </a:r>
            <a:endParaRPr lang="ru-RU" dirty="0" smtClean="0"/>
          </a:p>
        </p:txBody>
      </p:sp>
      <p:pic>
        <p:nvPicPr>
          <p:cNvPr id="4" name="Picture 2" descr="http://upload.wikimedia.org/wikipedia/commons/thumb/5/57/Cyclophanes_Formulae_V.1.svg/1113px-Cyclophanes_Formulae_V.1.sv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2780" t="-1" r="-1" b="9209"/>
          <a:stretch/>
        </p:blipFill>
        <p:spPr bwMode="auto">
          <a:xfrm>
            <a:off x="2987824" y="764704"/>
            <a:ext cx="4824536" cy="116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aviculari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279100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03848" y="1988840"/>
            <a:ext cx="4341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кавикуларин</a:t>
            </a:r>
            <a:r>
              <a:rPr lang="ru-RU" dirty="0"/>
              <a:t> - </a:t>
            </a:r>
            <a:r>
              <a:rPr lang="ru-RU" dirty="0" smtClean="0"/>
              <a:t>природный </a:t>
            </a:r>
            <a:r>
              <a:rPr lang="ru-RU" dirty="0" err="1" smtClean="0"/>
              <a:t>циклофан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выделен из печеночника </a:t>
            </a:r>
            <a:r>
              <a:rPr lang="en-US" i="1" dirty="0" err="1" smtClean="0">
                <a:hlinkClick r:id="rId4" tooltip="Cavicularia densa"/>
              </a:rPr>
              <a:t>Cavicularia</a:t>
            </a:r>
            <a:r>
              <a:rPr lang="en-US" i="1" dirty="0" smtClean="0">
                <a:hlinkClick r:id="rId4" tooltip="Cavicularia densa"/>
              </a:rPr>
              <a:t> </a:t>
            </a:r>
            <a:r>
              <a:rPr lang="en-US" i="1" dirty="0" err="1" smtClean="0">
                <a:hlinkClick r:id="rId4" tooltip="Cavicularia densa"/>
              </a:rPr>
              <a:t>densa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780928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Основание  </a:t>
            </a:r>
            <a:r>
              <a:rPr lang="ru-RU" b="1" dirty="0" err="1" smtClean="0"/>
              <a:t>Трёгера</a:t>
            </a:r>
            <a:r>
              <a:rPr lang="ru-RU" b="1" dirty="0" smtClean="0"/>
              <a:t>  </a:t>
            </a:r>
            <a:r>
              <a:rPr lang="ru-RU" dirty="0"/>
              <a:t>(или  2,8-диметил-6H,12H-5,11-метанодибензо[</a:t>
            </a:r>
            <a:r>
              <a:rPr lang="ru-RU" dirty="0" err="1"/>
              <a:t>b,f</a:t>
            </a:r>
            <a:r>
              <a:rPr lang="ru-RU" dirty="0" smtClean="0"/>
              <a:t>][1,5]</a:t>
            </a:r>
            <a:r>
              <a:rPr lang="ru-RU" dirty="0" err="1" smtClean="0"/>
              <a:t>диазоцин</a:t>
            </a:r>
            <a:r>
              <a:rPr lang="ru-RU" dirty="0"/>
              <a:t>)  было  впервые  синтезировано  в  1887  году  </a:t>
            </a:r>
            <a:r>
              <a:rPr lang="ru-RU" dirty="0" smtClean="0"/>
              <a:t>из  </a:t>
            </a:r>
            <a:r>
              <a:rPr lang="ru-RU" i="1" dirty="0" err="1"/>
              <a:t>п</a:t>
            </a:r>
            <a:r>
              <a:rPr lang="ru-RU" dirty="0" err="1"/>
              <a:t>-толуидина</a:t>
            </a:r>
            <a:r>
              <a:rPr lang="ru-RU" dirty="0"/>
              <a:t>  и  формальдегида  в  растворе  кислоты  Ю.  </a:t>
            </a:r>
            <a:r>
              <a:rPr lang="ru-RU" dirty="0" err="1"/>
              <a:t>Трегером</a:t>
            </a:r>
            <a:r>
              <a:rPr lang="ru-RU" dirty="0"/>
              <a:t>.  Однако  структура  соединения  была  расшифрована  лишь  в  1935  </a:t>
            </a:r>
            <a:r>
              <a:rPr lang="ru-RU" dirty="0" smtClean="0"/>
              <a:t>году.  </a:t>
            </a:r>
            <a:r>
              <a:rPr lang="ru-RU" dirty="0"/>
              <a:t>Позже  было  показано,  что  это  вещество  может  быть  синтезировано  не  только  при  реакции  с  формальдегидом,  но  и  в  системе  ДМСО/соляная  кислота  </a:t>
            </a:r>
            <a:r>
              <a:rPr lang="ru-RU" dirty="0" smtClean="0"/>
              <a:t>или  </a:t>
            </a:r>
            <a:r>
              <a:rPr lang="ru-RU" dirty="0"/>
              <a:t>с  использованием  </a:t>
            </a:r>
            <a:r>
              <a:rPr lang="ru-RU" dirty="0" err="1"/>
              <a:t>гексаметилентетрамина</a:t>
            </a:r>
            <a:r>
              <a:rPr lang="ru-RU" dirty="0"/>
              <a:t>  (НМТА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3798441" cy="1319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5029" y="4437112"/>
            <a:ext cx="2388971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7504" y="5934670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первое</a:t>
            </a:r>
            <a:r>
              <a:rPr lang="ru-RU" dirty="0" smtClean="0"/>
              <a:t>  соединение  с  третичными  асимметрическими  атомами  азота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Не</a:t>
            </a:r>
            <a:r>
              <a:rPr lang="ru-RU" dirty="0" smtClean="0"/>
              <a:t>  только  атомы  углерода,  но  и  атомы  азота  способны  образовывать  </a:t>
            </a:r>
            <a:r>
              <a:rPr lang="ru-RU" dirty="0" err="1" smtClean="0"/>
              <a:t>хиральный</a:t>
            </a:r>
            <a:r>
              <a:rPr lang="ru-RU" dirty="0" smtClean="0"/>
              <a:t>  </a:t>
            </a:r>
            <a:endParaRPr lang="ru-RU" dirty="0" smtClean="0"/>
          </a:p>
          <a:p>
            <a:r>
              <a:rPr lang="ru-RU" dirty="0" smtClean="0"/>
              <a:t>центр</a:t>
            </a:r>
            <a:r>
              <a:rPr lang="ru-RU" dirty="0" smtClean="0"/>
              <a:t>  в  молекуле. 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Основание </a:t>
            </a:r>
            <a:r>
              <a:rPr lang="ru-RU" dirty="0" err="1" smtClean="0"/>
              <a:t>Трёгера</a:t>
            </a:r>
            <a:r>
              <a:rPr lang="ru-RU" dirty="0" smtClean="0"/>
              <a:t> </a:t>
            </a:r>
            <a:r>
              <a:rPr lang="ru-RU" dirty="0" smtClean="0"/>
              <a:t>находит  широкое  применение  в  качестве  молекулярного  распознавателя  и  </a:t>
            </a:r>
            <a:r>
              <a:rPr lang="ru-RU" dirty="0" err="1" smtClean="0"/>
              <a:t>хирального</a:t>
            </a:r>
            <a:r>
              <a:rPr lang="ru-RU" dirty="0" smtClean="0"/>
              <a:t>  </a:t>
            </a:r>
            <a:r>
              <a:rPr lang="ru-RU" dirty="0" err="1" smtClean="0"/>
              <a:t>сольватирующего</a:t>
            </a:r>
            <a:r>
              <a:rPr lang="ru-RU" dirty="0" smtClean="0"/>
              <a:t>  агента.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672408" cy="345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3968" y="14847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Комплекс-клатрат</a:t>
            </a:r>
            <a:r>
              <a:rPr lang="ru-RU" dirty="0" smtClean="0"/>
              <a:t> </a:t>
            </a:r>
            <a:r>
              <a:rPr lang="ru-RU" dirty="0" err="1" smtClean="0"/>
              <a:t>нафтильного</a:t>
            </a:r>
            <a:r>
              <a:rPr lang="ru-RU" dirty="0" smtClean="0"/>
              <a:t> основания </a:t>
            </a:r>
            <a:r>
              <a:rPr lang="ru-RU" dirty="0" err="1" smtClean="0"/>
              <a:t>Трёгера</a:t>
            </a:r>
            <a:r>
              <a:rPr lang="ru-RU" dirty="0" smtClean="0"/>
              <a:t> и этилацетата (атомы Н не показаны), данные РСА</a:t>
            </a:r>
            <a:endParaRPr lang="ru-RU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52936"/>
            <a:ext cx="3798441" cy="1319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3528392" cy="2552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org-chem.org/yuuki/cyclophane/giantwhee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3"/>
            <a:ext cx="6552728" cy="634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690336"/>
            <a:ext cx="39421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last molecule is the ultimate </a:t>
            </a:r>
            <a:r>
              <a:rPr lang="en-US" dirty="0" err="1"/>
              <a:t>macrocyclic</a:t>
            </a:r>
            <a:r>
              <a:rPr lang="en-US" dirty="0"/>
              <a:t> </a:t>
            </a:r>
            <a:r>
              <a:rPr lang="en-US" dirty="0" err="1" smtClean="0"/>
              <a:t>cyclophane</a:t>
            </a:r>
            <a:r>
              <a:rPr lang="en-US" dirty="0" smtClean="0"/>
              <a:t>. </a:t>
            </a:r>
            <a:r>
              <a:rPr lang="en-US" dirty="0"/>
              <a:t>This is an astonishing 272-membered ring composed of benzenes and </a:t>
            </a:r>
            <a:r>
              <a:rPr lang="en-US" dirty="0" err="1"/>
              <a:t>thiophenes</a:t>
            </a:r>
            <a:r>
              <a:rPr lang="en-US" dirty="0"/>
              <a:t> connected by triple bonding carbons.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/>
              <a:t>Клатраты</a:t>
            </a:r>
            <a:r>
              <a:rPr lang="ru-RU" b="1" i="1" dirty="0"/>
              <a:t> </a:t>
            </a:r>
            <a:r>
              <a:rPr lang="ru-RU" dirty="0"/>
              <a:t>(от лат. </a:t>
            </a:r>
            <a:r>
              <a:rPr lang="en-US" i="1" dirty="0" err="1"/>
              <a:t>clathratus</a:t>
            </a:r>
            <a:r>
              <a:rPr lang="en-US" i="1" dirty="0"/>
              <a:t> </a:t>
            </a:r>
            <a:r>
              <a:rPr lang="ru-RU" dirty="0"/>
              <a:t>- защищенный решеткой) (соединения включения), образованы включением молекул, называемых "</a:t>
            </a:r>
            <a:r>
              <a:rPr lang="ru-RU" b="1" i="1" dirty="0"/>
              <a:t>гостями</a:t>
            </a:r>
            <a:r>
              <a:rPr lang="ru-RU" dirty="0"/>
              <a:t>", в полости кристаллического каркаса, состоящего из молекул другого сорта, называемых "</a:t>
            </a:r>
            <a:r>
              <a:rPr lang="ru-RU" b="1" i="1" dirty="0"/>
              <a:t>хозяевами</a:t>
            </a:r>
            <a:r>
              <a:rPr lang="ru-RU" dirty="0"/>
              <a:t>" (</a:t>
            </a:r>
            <a:r>
              <a:rPr lang="ru-RU" b="1" i="1" dirty="0"/>
              <a:t>решетчатые </a:t>
            </a:r>
            <a:r>
              <a:rPr lang="ru-RU" b="1" i="1" dirty="0" err="1"/>
              <a:t>клатраты</a:t>
            </a:r>
            <a:r>
              <a:rPr lang="ru-RU" dirty="0"/>
              <a:t>), или в полость одной большой молекулы-хозяина (</a:t>
            </a:r>
            <a:r>
              <a:rPr lang="ru-RU" b="1" i="1" dirty="0"/>
              <a:t>молекулярные </a:t>
            </a:r>
            <a:r>
              <a:rPr lang="ru-RU" b="1" i="1" dirty="0" err="1"/>
              <a:t>клатраты</a:t>
            </a:r>
            <a:r>
              <a:rPr lang="ru-RU" dirty="0" smtClean="0"/>
              <a:t>).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Среди </a:t>
            </a:r>
            <a:r>
              <a:rPr lang="ru-RU" b="1" i="1" dirty="0">
                <a:solidFill>
                  <a:srgbClr val="FF0000"/>
                </a:solidFill>
              </a:rPr>
              <a:t>решетчатых </a:t>
            </a:r>
            <a:r>
              <a:rPr lang="ru-RU" b="1" i="1" dirty="0" err="1">
                <a:solidFill>
                  <a:srgbClr val="FF0000"/>
                </a:solidFill>
              </a:rPr>
              <a:t>клатратов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в зависимости от формы полости </a:t>
            </a:r>
            <a:r>
              <a:rPr lang="ru-RU" dirty="0"/>
              <a:t>различают:</a:t>
            </a:r>
          </a:p>
          <a:p>
            <a:pPr lvl="0"/>
            <a:r>
              <a:rPr lang="en-US" b="1" dirty="0" err="1"/>
              <a:t>газовые</a:t>
            </a:r>
            <a:r>
              <a:rPr lang="en-US" b="1" dirty="0"/>
              <a:t> </a:t>
            </a:r>
            <a:r>
              <a:rPr lang="en-US" b="1" dirty="0" err="1" smtClean="0"/>
              <a:t>гидраты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b="1" dirty="0" smtClean="0"/>
              <a:t>клеточные </a:t>
            </a:r>
            <a:r>
              <a:rPr lang="ru-RU" b="1" dirty="0"/>
              <a:t>(</a:t>
            </a:r>
            <a:r>
              <a:rPr lang="ru-RU" b="1" i="1" dirty="0" err="1"/>
              <a:t>криптатоклатраты</a:t>
            </a:r>
            <a:r>
              <a:rPr lang="ru-RU" b="1" dirty="0"/>
              <a:t>)</a:t>
            </a:r>
            <a:r>
              <a:rPr lang="ru-RU" dirty="0"/>
              <a:t>, например, </a:t>
            </a:r>
            <a:r>
              <a:rPr lang="ru-RU" dirty="0" err="1"/>
              <a:t>клатраты</a:t>
            </a:r>
            <a:r>
              <a:rPr lang="ru-RU" dirty="0"/>
              <a:t> </a:t>
            </a:r>
            <a:r>
              <a:rPr lang="ru-RU" dirty="0" smtClean="0"/>
              <a:t>гидрохинона, </a:t>
            </a:r>
            <a:r>
              <a:rPr lang="ru-RU" b="1" dirty="0" smtClean="0"/>
              <a:t>канальные </a:t>
            </a:r>
            <a:r>
              <a:rPr lang="ru-RU" b="1" dirty="0"/>
              <a:t>(</a:t>
            </a:r>
            <a:r>
              <a:rPr lang="ru-RU" b="1" i="1" dirty="0" err="1"/>
              <a:t>тубулатоклатраты</a:t>
            </a:r>
            <a:r>
              <a:rPr lang="ru-RU" b="1" dirty="0"/>
              <a:t>), </a:t>
            </a:r>
            <a:r>
              <a:rPr lang="ru-RU" dirty="0"/>
              <a:t>например, </a:t>
            </a:r>
            <a:r>
              <a:rPr lang="ru-RU" dirty="0" err="1"/>
              <a:t>клатраты</a:t>
            </a:r>
            <a:r>
              <a:rPr lang="ru-RU" dirty="0"/>
              <a:t> мочевины и </a:t>
            </a:r>
            <a:r>
              <a:rPr lang="ru-RU" dirty="0" err="1"/>
              <a:t>тиомочевины</a:t>
            </a:r>
            <a:endParaRPr lang="ru-RU" dirty="0"/>
          </a:p>
          <a:p>
            <a:pPr lvl="0"/>
            <a:r>
              <a:rPr lang="ru-RU" b="1" dirty="0"/>
              <a:t>слоистые (</a:t>
            </a:r>
            <a:r>
              <a:rPr lang="ru-RU" b="1" dirty="0" err="1"/>
              <a:t>интеркалаты</a:t>
            </a:r>
            <a:r>
              <a:rPr lang="ru-RU" b="1" dirty="0"/>
              <a:t>)</a:t>
            </a:r>
            <a:r>
              <a:rPr lang="ru-RU" dirty="0"/>
              <a:t>, например, соединения графита.</a:t>
            </a:r>
          </a:p>
          <a:p>
            <a:r>
              <a:rPr lang="en-US" b="1" i="1" dirty="0" err="1">
                <a:solidFill>
                  <a:srgbClr val="FF0000"/>
                </a:solidFill>
              </a:rPr>
              <a:t>Молекулярные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клатраты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ru-RU" dirty="0" smtClean="0"/>
              <a:t>это, например, </a:t>
            </a:r>
            <a:r>
              <a:rPr lang="ru-RU" b="1" i="1" dirty="0" err="1" smtClean="0"/>
              <a:t>кавитаты</a:t>
            </a:r>
            <a:r>
              <a:rPr lang="ru-RU" dirty="0"/>
              <a:t>,  имеющие  полость  в  виде  канала  или  клетки,  например,  соединения </a:t>
            </a:r>
            <a:r>
              <a:rPr lang="ru-RU" dirty="0" err="1"/>
              <a:t>циклодекстрина</a:t>
            </a:r>
            <a:r>
              <a:rPr lang="ru-RU" dirty="0"/>
              <a:t> с </a:t>
            </a:r>
            <a:r>
              <a:rPr lang="en-US" dirty="0"/>
              <a:t>I</a:t>
            </a:r>
            <a:r>
              <a:rPr lang="ru-RU" baseline="-25000" dirty="0"/>
              <a:t>2</a:t>
            </a:r>
            <a:r>
              <a:rPr lang="ru-RU" dirty="0"/>
              <a:t> или </a:t>
            </a:r>
            <a:r>
              <a:rPr lang="ru-RU" u="sng" dirty="0" smtClean="0"/>
              <a:t>амилозы </a:t>
            </a:r>
            <a:r>
              <a:rPr lang="ru-RU" dirty="0"/>
              <a:t>с </a:t>
            </a:r>
            <a:r>
              <a:rPr lang="en-US" dirty="0"/>
              <a:t>I</a:t>
            </a:r>
            <a:r>
              <a:rPr lang="ru-RU" baseline="-25000" dirty="0" smtClean="0"/>
              <a:t>2</a:t>
            </a:r>
            <a:endParaRPr lang="ru-RU" dirty="0"/>
          </a:p>
        </p:txBody>
      </p:sp>
      <p:pic>
        <p:nvPicPr>
          <p:cNvPr id="19458" name="Picture 2" descr="Картинки по запросу клатра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7032"/>
            <a:ext cx="4608512" cy="2402393"/>
          </a:xfrm>
          <a:prstGeom prst="rect">
            <a:avLst/>
          </a:prstGeom>
          <a:noFill/>
        </p:spPr>
      </p:pic>
      <p:pic>
        <p:nvPicPr>
          <p:cNvPr id="19460" name="Picture 4" descr="Картинки по запросу циклодекстр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2386" y="4221088"/>
            <a:ext cx="4441614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71495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him.1september.ru/2009/20/18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384376" cy="215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18-2.jpg (90404 bytes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0"/>
            <a:ext cx="4067944" cy="314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941168"/>
            <a:ext cx="8676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Все структурно исследованные фуллерены удовлетворяют так называемому правилу изолированных пятиугольников (</a:t>
            </a:r>
            <a:r>
              <a:rPr lang="ru-RU" b="1" dirty="0" err="1" smtClean="0"/>
              <a:t>isolated</a:t>
            </a:r>
            <a:r>
              <a:rPr lang="ru-RU" b="1" dirty="0" smtClean="0"/>
              <a:t> </a:t>
            </a:r>
            <a:r>
              <a:rPr lang="ru-RU" b="1" dirty="0" err="1" smtClean="0"/>
              <a:t>pentagon</a:t>
            </a:r>
            <a:r>
              <a:rPr lang="ru-RU" b="1" dirty="0" smtClean="0"/>
              <a:t> </a:t>
            </a:r>
            <a:r>
              <a:rPr lang="ru-RU" b="1" dirty="0" err="1" smtClean="0"/>
              <a:t>rule</a:t>
            </a:r>
            <a:r>
              <a:rPr lang="ru-RU" b="1" dirty="0" smtClean="0"/>
              <a:t>, IPR</a:t>
            </a:r>
            <a:r>
              <a:rPr lang="ru-RU" dirty="0" smtClean="0"/>
              <a:t>): два пятичленных цикла не должны иметь общих вершин. При условии соблюдения этого правила простейшим из фуллеренов является C</a:t>
            </a:r>
            <a:r>
              <a:rPr lang="ru-RU" baseline="-25000" dirty="0" smtClean="0"/>
              <a:t>60</a:t>
            </a:r>
            <a:r>
              <a:rPr lang="ru-RU" dirty="0" smtClean="0"/>
              <a:t>, называемый также </a:t>
            </a:r>
            <a:r>
              <a:rPr lang="ru-RU" b="1" dirty="0" err="1" smtClean="0"/>
              <a:t>бакминстерфуллереном</a:t>
            </a:r>
            <a:r>
              <a:rPr lang="ru-RU" dirty="0" smtClean="0"/>
              <a:t> , следующим — C</a:t>
            </a:r>
            <a:r>
              <a:rPr lang="ru-RU" baseline="-25000" dirty="0" smtClean="0"/>
              <a:t>70</a:t>
            </a:r>
            <a:r>
              <a:rPr lang="ru-RU" dirty="0" smtClean="0"/>
              <a:t>, и далее существуют фуллерены с любым чётным числом атомов углерода. </a:t>
            </a:r>
            <a:endParaRPr lang="ru-RU" dirty="0"/>
          </a:p>
        </p:txBody>
      </p:sp>
      <p:pic>
        <p:nvPicPr>
          <p:cNvPr id="5" name="Picture 2" descr="http://him.1september.ru/2009/20/19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453708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404664"/>
            <a:ext cx="3384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Масс-спектр, доказывающий образование молекул C</a:t>
            </a:r>
            <a:r>
              <a:rPr lang="ru-RU" baseline="-25000" dirty="0"/>
              <a:t>60</a:t>
            </a:r>
            <a:r>
              <a:rPr lang="ru-RU" dirty="0"/>
              <a:t> и C</a:t>
            </a:r>
            <a:r>
              <a:rPr lang="ru-RU" baseline="-25000" dirty="0"/>
              <a:t>70</a:t>
            </a:r>
            <a:r>
              <a:rPr lang="ru-RU" dirty="0"/>
              <a:t>.</a:t>
            </a:r>
          </a:p>
          <a:p>
            <a:r>
              <a:rPr lang="ru-RU" dirty="0"/>
              <a:t>Большой пик соответствует молекулярной массе 720, маленький – 840</a:t>
            </a:r>
          </a:p>
          <a:p>
            <a:r>
              <a:rPr lang="ru-RU" dirty="0"/>
              <a:t>(из статьи: </a:t>
            </a:r>
            <a:r>
              <a:rPr lang="ru-RU" dirty="0" err="1"/>
              <a:t>Kroto</a:t>
            </a:r>
            <a:r>
              <a:rPr lang="ru-RU" dirty="0"/>
              <a:t> H.W. </a:t>
            </a:r>
            <a:r>
              <a:rPr lang="ru-RU" dirty="0" err="1"/>
              <a:t>e.a</a:t>
            </a:r>
            <a:r>
              <a:rPr lang="ru-RU" dirty="0"/>
              <a:t>. C</a:t>
            </a:r>
            <a:r>
              <a:rPr lang="ru-RU" baseline="-25000" dirty="0"/>
              <a:t>60</a:t>
            </a:r>
            <a:r>
              <a:rPr lang="ru-RU" dirty="0"/>
              <a:t>: </a:t>
            </a:r>
            <a:r>
              <a:rPr lang="ru-RU" i="1" dirty="0" err="1"/>
              <a:t>Buckminsterfullerene</a:t>
            </a:r>
            <a:r>
              <a:rPr lang="ru-RU" dirty="0"/>
              <a:t>. </a:t>
            </a:r>
            <a:r>
              <a:rPr lang="ru-RU" dirty="0" err="1"/>
              <a:t>Nature</a:t>
            </a:r>
            <a:r>
              <a:rPr lang="ru-RU" dirty="0"/>
              <a:t>, 1985, v. 318, </a:t>
            </a:r>
            <a:r>
              <a:rPr lang="ru-RU" dirty="0" err="1"/>
              <a:t>November</a:t>
            </a:r>
            <a:r>
              <a:rPr lang="ru-RU" dirty="0"/>
              <a:t> 14)</a:t>
            </a:r>
          </a:p>
        </p:txBody>
      </p:sp>
      <p:pic>
        <p:nvPicPr>
          <p:cNvPr id="3" name="Picture 2" descr="http://him.1september.ru/2009/20/19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319210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30812"/>
            <a:ext cx="7992888" cy="340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2588" y="-4830"/>
            <a:ext cx="5943748" cy="674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64096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/>
              <a:t>Синтез </a:t>
            </a:r>
            <a:r>
              <a:rPr lang="ru-RU" b="1" dirty="0" err="1" smtClean="0"/>
              <a:t>карцеранда</a:t>
            </a:r>
            <a:r>
              <a:rPr lang="ru-RU" b="1" dirty="0" smtClean="0"/>
              <a:t> из двух </a:t>
            </a:r>
            <a:r>
              <a:rPr lang="ru-RU" b="1" dirty="0" err="1" smtClean="0"/>
              <a:t>кавитандовых</a:t>
            </a:r>
            <a:r>
              <a:rPr lang="ru-RU" b="1" dirty="0" smtClean="0"/>
              <a:t> предшественников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20688"/>
            <a:ext cx="6048672" cy="221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99592" y="3501008"/>
            <a:ext cx="3203575" cy="3076575"/>
          </a:xfrm>
          <a:prstGeom prst="rect">
            <a:avLst/>
          </a:prstGeom>
          <a:noFill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7504" y="2204864"/>
            <a:ext cx="1368152" cy="2198225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491880" y="3045552"/>
            <a:ext cx="5652120" cy="2975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496944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/>
              <a:t>Что такое </a:t>
            </a:r>
            <a:r>
              <a:rPr lang="ru-RU" b="1" dirty="0" err="1" smtClean="0"/>
              <a:t>с</a:t>
            </a:r>
            <a:r>
              <a:rPr lang="ru-RU" b="1" dirty="0" err="1" smtClean="0"/>
              <a:t>упрамолекулярная</a:t>
            </a:r>
            <a:r>
              <a:rPr lang="ru-RU" b="1" dirty="0" smtClean="0"/>
              <a:t> </a:t>
            </a:r>
            <a:r>
              <a:rPr lang="ru-RU" b="1" dirty="0"/>
              <a:t>(надмолекулярная) </a:t>
            </a:r>
            <a:r>
              <a:rPr lang="ru-RU" b="1" dirty="0" smtClean="0"/>
              <a:t>химия?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Supramolecular</a:t>
            </a:r>
            <a:r>
              <a:rPr lang="ru-RU" dirty="0"/>
              <a:t> </a:t>
            </a:r>
            <a:r>
              <a:rPr lang="ru-RU" dirty="0" err="1" smtClean="0"/>
              <a:t>сhemistry</a:t>
            </a:r>
            <a:r>
              <a:rPr lang="ru-RU" dirty="0"/>
              <a:t>) — междисциплинарная область науки, включающая химические, физические и биологические аспекты рассмотрения более сложных, чем молекулы, химических систем, связанных в единое целое посредством межмолекулярных (</a:t>
            </a:r>
            <a:r>
              <a:rPr lang="ru-RU" dirty="0" err="1"/>
              <a:t>нековалентных</a:t>
            </a:r>
            <a:r>
              <a:rPr lang="ru-RU" dirty="0"/>
              <a:t>) взаимодействий. </a:t>
            </a: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b="1" dirty="0" smtClean="0"/>
              <a:t>Объекты </a:t>
            </a:r>
            <a:r>
              <a:rPr lang="ru-RU" b="1" dirty="0" err="1"/>
              <a:t>супрамолекулярной</a:t>
            </a:r>
            <a:r>
              <a:rPr lang="ru-RU" b="1" dirty="0"/>
              <a:t> химии</a:t>
            </a:r>
            <a:r>
              <a:rPr lang="ru-RU" dirty="0"/>
              <a:t> — </a:t>
            </a:r>
            <a:r>
              <a:rPr lang="ru-RU" dirty="0" err="1"/>
              <a:t>супрамолекулярные</a:t>
            </a:r>
            <a:r>
              <a:rPr lang="ru-RU" dirty="0"/>
              <a:t> ансамбли, строящиеся самопроизвольно из комплементарных, т. е. имеющих геометрическое и химическое соответствие фрагментов, подобно самопроизвольной сборке сложнейших пространственных структур в живой клетке. </a:t>
            </a:r>
            <a:endParaRPr lang="en-US" dirty="0" smtClean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ru-RU" b="1" dirty="0" smtClean="0"/>
              <a:t>Определение по Жан-Мари Лену</a:t>
            </a:r>
            <a:r>
              <a:rPr lang="ru-RU" dirty="0" smtClean="0"/>
              <a:t>: </a:t>
            </a:r>
            <a:r>
              <a:rPr lang="ru-RU" dirty="0" err="1" smtClean="0"/>
              <a:t>С.х</a:t>
            </a:r>
            <a:r>
              <a:rPr lang="ru-RU" dirty="0" smtClean="0"/>
              <a:t>. – химия за пределами молекулы, описывающая сложные образования, которые являются результатом ассоциации двух (или более) химических частиц, связанных вместе </a:t>
            </a:r>
            <a:r>
              <a:rPr lang="ru-RU" dirty="0" err="1" smtClean="0"/>
              <a:t>межмолекулряными</a:t>
            </a:r>
            <a:r>
              <a:rPr lang="ru-RU" dirty="0" smtClean="0"/>
              <a:t> силами.</a:t>
            </a:r>
            <a:endParaRPr lang="ru-RU" b="1" dirty="0"/>
          </a:p>
          <a:p>
            <a:pPr>
              <a:lnSpc>
                <a:spcPct val="80000"/>
              </a:lnSpc>
            </a:pPr>
            <a:endParaRPr lang="ru-RU" dirty="0"/>
          </a:p>
          <a:p>
            <a:pPr>
              <a:lnSpc>
                <a:spcPct val="80000"/>
              </a:lnSpc>
            </a:pPr>
            <a:r>
              <a:rPr lang="ru-RU" dirty="0"/>
              <a:t>Согласно терминологии </a:t>
            </a:r>
            <a:r>
              <a:rPr lang="ru-RU" dirty="0" err="1"/>
              <a:t>супрамолекулярной</a:t>
            </a:r>
            <a:r>
              <a:rPr lang="ru-RU" dirty="0"/>
              <a:t> химии, компоненты </a:t>
            </a:r>
            <a:r>
              <a:rPr lang="ru-RU" dirty="0" err="1"/>
              <a:t>супрамолекулярных</a:t>
            </a:r>
            <a:r>
              <a:rPr lang="ru-RU" dirty="0"/>
              <a:t> </a:t>
            </a:r>
            <a:r>
              <a:rPr lang="ru-RU" dirty="0" err="1"/>
              <a:t>ассоциатов</a:t>
            </a:r>
            <a:r>
              <a:rPr lang="ru-RU" dirty="0"/>
              <a:t> принято называть </a:t>
            </a:r>
            <a:r>
              <a:rPr lang="ru-RU" b="1" dirty="0"/>
              <a:t>рецептор</a:t>
            </a:r>
            <a:r>
              <a:rPr lang="ru-RU" dirty="0"/>
              <a:t> (ρ) и </a:t>
            </a:r>
            <a:r>
              <a:rPr lang="ru-RU" b="1" dirty="0"/>
              <a:t>субстрат</a:t>
            </a:r>
            <a:r>
              <a:rPr lang="ru-RU" dirty="0"/>
              <a:t> (σ), где субстрат — меньший по размеру компонент, вступающий в связь. Термины </a:t>
            </a:r>
            <a:r>
              <a:rPr lang="ru-RU" b="1" dirty="0"/>
              <a:t>соединение включения</a:t>
            </a:r>
            <a:r>
              <a:rPr lang="ru-RU" dirty="0"/>
              <a:t>, </a:t>
            </a:r>
            <a:r>
              <a:rPr lang="ru-RU" b="1" dirty="0" err="1"/>
              <a:t>клатрат</a:t>
            </a:r>
            <a:r>
              <a:rPr lang="ru-RU" dirty="0"/>
              <a:t> и соединение (комплекс) типа </a:t>
            </a:r>
            <a:r>
              <a:rPr lang="ru-RU" b="1" dirty="0"/>
              <a:t>гость—хозяин</a:t>
            </a:r>
            <a:r>
              <a:rPr lang="ru-RU" dirty="0"/>
              <a:t> характеризуют соединения, существующие в твёрдом состоянии и относящиеся к твёрдым </a:t>
            </a:r>
            <a:r>
              <a:rPr lang="ru-RU" dirty="0" err="1"/>
              <a:t>супрамолекулярным</a:t>
            </a:r>
            <a:r>
              <a:rPr lang="ru-RU" dirty="0"/>
              <a:t> ансамблям. </a:t>
            </a:r>
            <a:endParaRPr lang="ru-RU" dirty="0" smtClean="0"/>
          </a:p>
          <a:p>
            <a:pPr>
              <a:lnSpc>
                <a:spcPct val="80000"/>
              </a:lnSpc>
            </a:pPr>
            <a:endParaRPr lang="ru-RU" dirty="0"/>
          </a:p>
          <a:p>
            <a:pPr>
              <a:lnSpc>
                <a:spcPct val="80000"/>
              </a:lnSpc>
            </a:pPr>
            <a:r>
              <a:rPr lang="ru-RU" b="1" dirty="0" smtClean="0"/>
              <a:t>Объекты классической химии – молекулы,  объекты </a:t>
            </a:r>
            <a:r>
              <a:rPr lang="ru-RU" b="1" dirty="0" err="1" smtClean="0"/>
              <a:t>супрамолекулярной</a:t>
            </a:r>
            <a:r>
              <a:rPr lang="ru-RU" b="1" dirty="0" smtClean="0"/>
              <a:t> химии – </a:t>
            </a:r>
            <a:r>
              <a:rPr lang="ru-RU" b="1" dirty="0" err="1" smtClean="0"/>
              <a:t>супермолекулы</a:t>
            </a:r>
            <a:r>
              <a:rPr lang="ru-RU" b="1" dirty="0" smtClean="0"/>
              <a:t> и их ансамбли</a:t>
            </a:r>
            <a:endParaRPr lang="ru-RU" b="1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107504" y="620688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8554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ortalnano.ru/images/14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0"/>
            <a:ext cx="5688632" cy="198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1536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Дендримеры</a:t>
            </a:r>
            <a:endParaRPr lang="ru-RU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72792"/>
            <a:ext cx="6084168" cy="388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206084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Одностадийный синтез перфторированного </a:t>
            </a:r>
            <a:r>
              <a:rPr lang="ru-RU" dirty="0" err="1"/>
              <a:t>полифениленполигермана</a:t>
            </a:r>
            <a:r>
              <a:rPr lang="ru-RU" dirty="0"/>
              <a:t> (ПФГ),</a:t>
            </a:r>
            <a:br>
              <a:rPr lang="ru-RU" dirty="0"/>
            </a:br>
            <a:r>
              <a:rPr lang="ru-RU" dirty="0"/>
              <a:t>[(C</a:t>
            </a:r>
            <a:r>
              <a:rPr lang="ru-RU" baseline="-25000" dirty="0"/>
              <a:t>6</a:t>
            </a:r>
            <a:r>
              <a:rPr lang="ru-RU" dirty="0"/>
              <a:t>F</a:t>
            </a:r>
            <a:r>
              <a:rPr lang="ru-RU" baseline="-25000" dirty="0"/>
              <a:t>5</a:t>
            </a:r>
            <a:r>
              <a:rPr lang="ru-RU" dirty="0"/>
              <a:t>)</a:t>
            </a:r>
            <a:r>
              <a:rPr lang="ru-RU" baseline="-25000" dirty="0"/>
              <a:t>2</a:t>
            </a:r>
            <a:r>
              <a:rPr lang="ru-RU" dirty="0"/>
              <a:t>Ge(C</a:t>
            </a:r>
            <a:r>
              <a:rPr lang="ru-RU" baseline="-25000" dirty="0"/>
              <a:t>6</a:t>
            </a:r>
            <a:r>
              <a:rPr lang="ru-RU" dirty="0"/>
              <a:t>F</a:t>
            </a:r>
            <a:r>
              <a:rPr lang="ru-RU" baseline="-25000" dirty="0"/>
              <a:t>4</a:t>
            </a:r>
            <a:r>
              <a:rPr lang="ru-RU" dirty="0"/>
              <a:t>)]</a:t>
            </a:r>
            <a:r>
              <a:rPr lang="ru-RU" baseline="-25000" dirty="0"/>
              <a:t>n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omc.ras.ru/sites/default/files/pmoc_pic1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9772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10539" cy="861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124744"/>
            <a:ext cx="4427984" cy="39782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404664"/>
            <a:ext cx="4572000" cy="3194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b="1" i="1" dirty="0" smtClean="0">
                <a:cs typeface="Arial" charset="0"/>
              </a:rPr>
              <a:t>Молекулярный провод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404664"/>
            <a:ext cx="4572000" cy="54107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dirty="0"/>
              <a:t>П</a:t>
            </a:r>
            <a:r>
              <a:rPr lang="ru-RU" dirty="0" smtClean="0"/>
              <a:t>роводящее кольцо с диаметром всего 3 </a:t>
            </a:r>
            <a:r>
              <a:rPr lang="ru-RU" dirty="0" err="1" smtClean="0"/>
              <a:t>нм</a:t>
            </a:r>
            <a:r>
              <a:rPr lang="ru-RU" dirty="0" smtClean="0"/>
              <a:t>. По предварительному замыслу, такая система должна была отличаться сплошной системой сопряжения, что могло позволять электронам свободно перемещаться по всей системе кратных связей. </a:t>
            </a:r>
          </a:p>
          <a:p>
            <a:pPr algn="just">
              <a:lnSpc>
                <a:spcPct val="80000"/>
              </a:lnSpc>
            </a:pPr>
            <a:r>
              <a:rPr lang="ru-RU" dirty="0" smtClean="0"/>
              <a:t>Было получено молекулярное колесо с восемью спицами. Каждая спица заканчивается пиридиновым фрагментом, образующим связь с атомом цинка, находящимся в центре </a:t>
            </a:r>
            <a:r>
              <a:rPr lang="ru-RU" dirty="0" err="1" smtClean="0"/>
              <a:t>порфиринового</a:t>
            </a:r>
            <a:r>
              <a:rPr lang="ru-RU" dirty="0" smtClean="0"/>
              <a:t> кольца. Идея заключалась в том, что молекулярный провод будет «намотан» на шаблон из «спиц» образуя некое подобие велосипедного колеса. </a:t>
            </a:r>
          </a:p>
          <a:p>
            <a:pPr algn="just">
              <a:lnSpc>
                <a:spcPct val="80000"/>
              </a:lnSpc>
            </a:pPr>
            <a:r>
              <a:rPr lang="ru-RU" dirty="0" smtClean="0"/>
              <a:t>Синтезируя молекулу, исследователи обнаружили, что </a:t>
            </a:r>
            <a:r>
              <a:rPr lang="ru-RU" dirty="0" err="1" smtClean="0"/>
              <a:t>открытоцепная</a:t>
            </a:r>
            <a:r>
              <a:rPr lang="ru-RU" dirty="0" smtClean="0"/>
              <a:t> версия восьмичленного обода </a:t>
            </a:r>
            <a:r>
              <a:rPr lang="ru-RU" dirty="0" err="1" smtClean="0"/>
              <a:t>нанокольца</a:t>
            </a:r>
            <a:r>
              <a:rPr lang="ru-RU" dirty="0" smtClean="0"/>
              <a:t> </a:t>
            </a:r>
            <a:r>
              <a:rPr lang="ru-RU" b="1" dirty="0" err="1" smtClean="0"/>
              <a:t>самоорганизуется</a:t>
            </a:r>
            <a:r>
              <a:rPr lang="ru-RU" dirty="0" smtClean="0"/>
              <a:t>, оборачиваясь вокруг спиц. Изучение синтезированной структуры физическими методами показало, что конструкция представляет собой цилиндр с </a:t>
            </a:r>
            <a:r>
              <a:rPr lang="ru-RU" dirty="0" err="1" smtClean="0"/>
              <a:t>восьмилучевой</a:t>
            </a:r>
            <a:r>
              <a:rPr lang="ru-RU" dirty="0" smtClean="0"/>
              <a:t> симметрией и диаметром 3 </a:t>
            </a:r>
            <a:r>
              <a:rPr lang="ru-RU" dirty="0" err="1" smtClean="0"/>
              <a:t>нм</a:t>
            </a:r>
            <a:r>
              <a:rPr lang="ru-RU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380720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57200" y="53975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err="1" smtClean="0"/>
              <a:t>Темплатный</a:t>
            </a:r>
            <a:r>
              <a:rPr lang="ru-RU" sz="3200" b="1" dirty="0" smtClean="0"/>
              <a:t> синтез </a:t>
            </a:r>
            <a:r>
              <a:rPr lang="ru-RU" sz="3200" b="1" dirty="0" err="1" smtClean="0"/>
              <a:t>наноавтомобилей</a:t>
            </a:r>
            <a:endParaRPr lang="ru-RU" sz="3200" b="1" dirty="0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3569" y="3269209"/>
            <a:ext cx="7539286" cy="3495049"/>
          </a:xfrm>
          <a:prstGeom prst="rect">
            <a:avLst/>
          </a:prstGeom>
          <a:noFill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8680"/>
            <a:ext cx="4320480" cy="281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6824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55576" y="-211"/>
            <a:ext cx="7776864" cy="3069171"/>
          </a:xfrm>
          <a:prstGeom prst="rect">
            <a:avLst/>
          </a:prstGeom>
          <a:noFill/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339752" y="3068960"/>
            <a:ext cx="4968552" cy="35813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892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73984" y="122689"/>
            <a:ext cx="8474480" cy="2319447"/>
          </a:xfrm>
          <a:prstGeom prst="rect">
            <a:avLst/>
          </a:prstGeom>
          <a:noFill/>
        </p:spPr>
      </p:pic>
      <p:pic>
        <p:nvPicPr>
          <p:cNvPr id="3" name="Picture 9" descr="476px-Nanokid_acs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627784" y="2564904"/>
            <a:ext cx="3027362" cy="381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9748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82013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Молекулярные устройства. </a:t>
            </a:r>
            <a:r>
              <a:rPr lang="ru-RU" dirty="0" smtClean="0"/>
              <a:t>Молекулярный </a:t>
            </a:r>
            <a:r>
              <a:rPr lang="ru-RU" dirty="0" err="1" smtClean="0"/>
              <a:t>челнок-нановыключатель</a:t>
            </a:r>
            <a:r>
              <a:rPr lang="ru-RU" dirty="0" smtClean="0"/>
              <a:t>, переключаемый с помощью регулирования рН раствора. Полагают, что подобные молекулярные устройства обеспечат будущее развитие </a:t>
            </a:r>
            <a:r>
              <a:rPr lang="ru-RU" dirty="0" err="1" smtClean="0"/>
              <a:t>нанотехнологий</a:t>
            </a:r>
            <a:r>
              <a:rPr lang="ru-RU" dirty="0" smtClean="0"/>
              <a:t>, заменяя полупроводниковую технологию, доминирующую в настоящее время.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7504" y="1556792"/>
            <a:ext cx="8748464" cy="5112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4641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upload.wikimedia.org/wikipedia/commons/9/93/First_gen_mol_motor_fering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4393" y="2492896"/>
            <a:ext cx="3786337" cy="40324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16632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В 1999 году из лаборатории доктора </a:t>
            </a:r>
            <a:r>
              <a:rPr lang="ru-RU" sz="1600" b="1" dirty="0" smtClean="0"/>
              <a:t>Бена </a:t>
            </a:r>
            <a:r>
              <a:rPr lang="ru-RU" sz="1600" b="1" dirty="0" err="1" smtClean="0"/>
              <a:t>Феринги</a:t>
            </a:r>
            <a:r>
              <a:rPr lang="ru-RU" sz="1600" b="1" dirty="0" smtClean="0"/>
              <a:t> </a:t>
            </a:r>
            <a:r>
              <a:rPr lang="ru-RU" sz="1600" dirty="0" smtClean="0"/>
              <a:t>(Нидерланды</a:t>
            </a:r>
            <a:r>
              <a:rPr lang="ru-RU" sz="1600" dirty="0" smtClean="0"/>
              <a:t>) поступило сообщение о создании однонаправленного </a:t>
            </a:r>
            <a:r>
              <a:rPr lang="ru-RU" sz="1600" b="1" dirty="0" smtClean="0">
                <a:solidFill>
                  <a:srgbClr val="FF0000"/>
                </a:solidFill>
              </a:rPr>
              <a:t>молекулярного </a:t>
            </a:r>
            <a:r>
              <a:rPr lang="ru-RU" sz="1600" b="1" dirty="0" smtClean="0">
                <a:solidFill>
                  <a:srgbClr val="FF0000"/>
                </a:solidFill>
              </a:rPr>
              <a:t>ротора</a:t>
            </a:r>
            <a:r>
              <a:rPr lang="ru-RU" sz="1600" dirty="0" smtClean="0"/>
              <a:t>. </a:t>
            </a:r>
            <a:r>
              <a:rPr lang="ru-RU" sz="1600" dirty="0" smtClean="0"/>
              <a:t>Их молекулярный двигатель вращения на 360 ° состоит из </a:t>
            </a:r>
            <a:r>
              <a:rPr lang="ru-RU" sz="1600" dirty="0" err="1" smtClean="0"/>
              <a:t>бис-хелицина</a:t>
            </a:r>
            <a:r>
              <a:rPr lang="ru-RU" sz="1600" dirty="0" smtClean="0"/>
              <a:t>, </a:t>
            </a:r>
            <a:r>
              <a:rPr lang="ru-RU" sz="1600" dirty="0" smtClean="0"/>
              <a:t>соединенного двойной аксиальной </a:t>
            </a:r>
            <a:r>
              <a:rPr lang="ru-RU" sz="1600" dirty="0" smtClean="0"/>
              <a:t>связью, </a:t>
            </a:r>
            <a:r>
              <a:rPr lang="ru-RU" sz="1600" dirty="0" smtClean="0"/>
              <a:t>и имеющий два </a:t>
            </a:r>
            <a:r>
              <a:rPr lang="ru-RU" sz="1600" dirty="0" err="1" smtClean="0"/>
              <a:t>стереоцентра</a:t>
            </a:r>
            <a:r>
              <a:rPr lang="ru-RU" sz="1600" dirty="0" smtClean="0"/>
              <a:t>. Принципы работы молекулярного ротора </a:t>
            </a:r>
            <a:r>
              <a:rPr lang="ru-RU" sz="1600" dirty="0" err="1" smtClean="0"/>
              <a:t>Феринги</a:t>
            </a:r>
            <a:r>
              <a:rPr lang="ru-RU" sz="1600" dirty="0" smtClean="0"/>
              <a:t> были включены в прототип </a:t>
            </a:r>
            <a:r>
              <a:rPr lang="ru-RU" sz="1600" b="1" dirty="0" err="1" smtClean="0"/>
              <a:t>наноробота</a:t>
            </a:r>
            <a:r>
              <a:rPr lang="ru-RU" sz="1600" b="1" dirty="0" smtClean="0"/>
              <a:t>. </a:t>
            </a:r>
            <a:r>
              <a:rPr lang="ru-RU" sz="1600" dirty="0" smtClean="0"/>
              <a:t>Прототип имеет синтетические </a:t>
            </a:r>
            <a:r>
              <a:rPr lang="ru-RU" sz="1600" dirty="0" err="1" smtClean="0"/>
              <a:t>хелициновые</a:t>
            </a:r>
            <a:r>
              <a:rPr lang="ru-RU" sz="1600" dirty="0" smtClean="0"/>
              <a:t> двигатели с </a:t>
            </a:r>
            <a:r>
              <a:rPr lang="ru-RU" sz="1600" dirty="0" err="1" smtClean="0"/>
              <a:t>олиго-шасси</a:t>
            </a:r>
            <a:r>
              <a:rPr lang="ru-RU" sz="1600" dirty="0" smtClean="0"/>
              <a:t> и 4-мя </a:t>
            </a:r>
            <a:r>
              <a:rPr lang="ru-RU" sz="1600" dirty="0" err="1" smtClean="0"/>
              <a:t>фуллереновыми</a:t>
            </a:r>
            <a:r>
              <a:rPr lang="ru-RU" sz="1600" dirty="0" smtClean="0"/>
              <a:t> </a:t>
            </a:r>
            <a:r>
              <a:rPr lang="ru-RU" sz="1600" dirty="0" smtClean="0"/>
              <a:t>колесами и, как ожидается, сможет осуществлять движение по твердой поверхности под контролем сканирующего туннельного микроскопа. Однако, пока двигатель не работает на основе </a:t>
            </a:r>
            <a:r>
              <a:rPr lang="ru-RU" sz="1600" dirty="0" err="1" smtClean="0"/>
              <a:t>фуллереновых</a:t>
            </a:r>
            <a:r>
              <a:rPr lang="ru-RU" sz="1600" dirty="0" smtClean="0"/>
              <a:t> колес, потому что они снижают фотохимическую реакцию частей ротора</a:t>
            </a:r>
            <a:r>
              <a:rPr lang="ru-RU" sz="1600" dirty="0" smtClean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420888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Наноро́боты</a:t>
            </a:r>
            <a:r>
              <a:rPr lang="ru-RU" dirty="0" smtClean="0"/>
              <a:t>, или </a:t>
            </a:r>
            <a:r>
              <a:rPr lang="ru-RU" dirty="0" err="1" smtClean="0"/>
              <a:t>нанобо́ты</a:t>
            </a:r>
            <a:r>
              <a:rPr lang="ru-RU" dirty="0" smtClean="0"/>
              <a:t> — роботы, размером сопоставимые с молекулой (менее 100 нм), обладающие функциями движения, обработки и передачи информации, исполнения программ.</a:t>
            </a:r>
          </a:p>
          <a:p>
            <a:r>
              <a:rPr lang="ru-RU" dirty="0" err="1" smtClean="0"/>
              <a:t>Нанороботы</a:t>
            </a:r>
            <a:r>
              <a:rPr lang="ru-RU" dirty="0" smtClean="0"/>
              <a:t>, способные к созданию своих копий, то есть </a:t>
            </a:r>
            <a:r>
              <a:rPr lang="ru-RU" dirty="0" err="1" smtClean="0"/>
              <a:t>самовоспроизводству</a:t>
            </a:r>
            <a:r>
              <a:rPr lang="ru-RU" dirty="0" smtClean="0"/>
              <a:t>, называются </a:t>
            </a:r>
            <a:r>
              <a:rPr lang="ru-RU" dirty="0" smtClean="0"/>
              <a:t>репликаторами. </a:t>
            </a:r>
            <a:r>
              <a:rPr lang="ru-RU" dirty="0" smtClean="0"/>
              <a:t>Такие </a:t>
            </a:r>
            <a:r>
              <a:rPr lang="ru-RU" dirty="0" err="1" smtClean="0"/>
              <a:t>наномашины</a:t>
            </a:r>
            <a:r>
              <a:rPr lang="ru-RU" dirty="0" smtClean="0"/>
              <a:t> обоснованы в известном выступлении Ричарда Фейнмана «Внизу полным-полно места» (англ.) 1959 года. В 1986 году Эрик </a:t>
            </a:r>
            <a:r>
              <a:rPr lang="ru-RU" dirty="0" err="1" smtClean="0"/>
              <a:t>Дрекслер</a:t>
            </a:r>
            <a:r>
              <a:rPr lang="ru-RU" dirty="0" smtClean="0"/>
              <a:t>, рассматривая возможности их создания в книге «Машины создания: Грядущая эра </a:t>
            </a:r>
            <a:r>
              <a:rPr lang="ru-RU" dirty="0" err="1" smtClean="0"/>
              <a:t>нанотехнологии</a:t>
            </a:r>
            <a:r>
              <a:rPr lang="ru-RU" dirty="0" smtClean="0"/>
              <a:t>», ввёл термин «</a:t>
            </a:r>
            <a:r>
              <a:rPr lang="ru-RU" dirty="0" err="1" smtClean="0"/>
              <a:t>наноробот</a:t>
            </a:r>
            <a:r>
              <a:rPr lang="ru-RU" dirty="0" smtClean="0"/>
              <a:t>».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Olympiadane</a:t>
            </a:r>
            <a:r>
              <a:rPr lang="en-US" b="1" dirty="0" smtClean="0"/>
              <a:t> </a:t>
            </a:r>
            <a:r>
              <a:rPr lang="en-US" dirty="0" smtClean="0"/>
              <a:t>Dr</a:t>
            </a:r>
            <a:r>
              <a:rPr lang="en-US" dirty="0"/>
              <a:t>. David B. </a:t>
            </a:r>
            <a:r>
              <a:rPr lang="en-US" dirty="0" err="1"/>
              <a:t>Amabilino</a:t>
            </a:r>
            <a:r>
              <a:rPr lang="en-US" dirty="0"/>
              <a:t>, Peter R. Ashton, Dr. </a:t>
            </a:r>
            <a:r>
              <a:rPr lang="en-US" dirty="0" err="1"/>
              <a:t>Anatoli</a:t>
            </a:r>
            <a:r>
              <a:rPr lang="en-US" dirty="0"/>
              <a:t> S. </a:t>
            </a:r>
            <a:r>
              <a:rPr lang="en-US" dirty="0" err="1"/>
              <a:t>Reder</a:t>
            </a:r>
            <a:r>
              <a:rPr lang="en-US" dirty="0"/>
              <a:t>, Dr. Neil Spencer </a:t>
            </a:r>
            <a:r>
              <a:rPr lang="en-US" dirty="0" smtClean="0"/>
              <a:t>and Prof</a:t>
            </a:r>
            <a:r>
              <a:rPr lang="en-US" dirty="0"/>
              <a:t>. J. Fraser </a:t>
            </a:r>
            <a:r>
              <a:rPr lang="en-US" dirty="0" err="1" smtClean="0"/>
              <a:t>Stoddart</a:t>
            </a:r>
            <a:r>
              <a:rPr lang="en-US" dirty="0" smtClean="0"/>
              <a:t> // </a:t>
            </a:r>
            <a:r>
              <a:rPr lang="en-US" i="1" dirty="0" err="1" smtClean="0"/>
              <a:t>Angew</a:t>
            </a:r>
            <a:r>
              <a:rPr lang="en-US" i="1" dirty="0" smtClean="0"/>
              <a:t>. </a:t>
            </a:r>
            <a:r>
              <a:rPr lang="en-US" i="1" dirty="0" err="1" smtClean="0"/>
              <a:t>Chem</a:t>
            </a:r>
            <a:r>
              <a:rPr lang="en-US" i="1" dirty="0" smtClean="0"/>
              <a:t>,. Int. </a:t>
            </a:r>
            <a:r>
              <a:rPr lang="en-US" i="1" dirty="0"/>
              <a:t>Ed. Engl. </a:t>
            </a:r>
            <a:r>
              <a:rPr lang="en-US" dirty="0"/>
              <a:t>1994, 33. </a:t>
            </a:r>
            <a:r>
              <a:rPr lang="en-US" dirty="0" smtClean="0"/>
              <a:t>#</a:t>
            </a:r>
            <a:r>
              <a:rPr lang="en-US" i="1" dirty="0" smtClean="0"/>
              <a:t> 12, 1286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3000"/>
                    </a14:imgEffect>
                    <a14:imgEffect>
                      <a14:brightnessContrast bright="-24000" contrast="6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854" y="1189825"/>
            <a:ext cx="7272808" cy="522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7228"/>
            <a:ext cx="2555875" cy="305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20655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81369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1) Джонатан </a:t>
            </a:r>
            <a:r>
              <a:rPr lang="ru-RU" b="1" dirty="0" err="1" smtClean="0"/>
              <a:t>Стид</a:t>
            </a:r>
            <a:r>
              <a:rPr lang="ru-RU" b="1" dirty="0" smtClean="0"/>
              <a:t>, Джерри </a:t>
            </a:r>
            <a:r>
              <a:rPr lang="ru-RU" b="1" dirty="0" err="1" smtClean="0"/>
              <a:t>Этвуд</a:t>
            </a:r>
            <a:r>
              <a:rPr lang="ru-RU" b="1" dirty="0" smtClean="0"/>
              <a:t>. </a:t>
            </a:r>
            <a:r>
              <a:rPr lang="ru-RU" b="1" dirty="0" err="1" smtClean="0"/>
              <a:t>Супрамолекулярная</a:t>
            </a:r>
            <a:r>
              <a:rPr lang="ru-RU" b="1" dirty="0" smtClean="0"/>
              <a:t> химия, </a:t>
            </a:r>
          </a:p>
          <a:p>
            <a:r>
              <a:rPr lang="ru-RU" b="1" dirty="0" smtClean="0"/>
              <a:t>в 2х томах. М, </a:t>
            </a:r>
            <a:r>
              <a:rPr lang="ru-RU" b="1" dirty="0" err="1" smtClean="0"/>
              <a:t>Академкнига</a:t>
            </a:r>
            <a:r>
              <a:rPr lang="ru-RU" b="1" dirty="0" smtClean="0"/>
              <a:t>, </a:t>
            </a:r>
            <a:r>
              <a:rPr lang="ru-RU" b="1" dirty="0" smtClean="0"/>
              <a:t>2007</a:t>
            </a:r>
          </a:p>
          <a:p>
            <a:endParaRPr lang="ru-RU" dirty="0" smtClean="0"/>
          </a:p>
          <a:p>
            <a:r>
              <a:rPr lang="ru-RU" b="1" dirty="0" smtClean="0"/>
              <a:t>2) </a:t>
            </a:r>
            <a:r>
              <a:rPr lang="ru-RU" b="1" dirty="0" err="1" smtClean="0"/>
              <a:t>Фёгтле</a:t>
            </a:r>
            <a:r>
              <a:rPr lang="ru-RU" b="1" dirty="0" smtClean="0"/>
              <a:t>, Вебер. Химия комплексов «гость-хозяин». Синтез, структуры, применения. М, Мир, </a:t>
            </a:r>
            <a:r>
              <a:rPr lang="ru-RU" b="1" dirty="0" smtClean="0"/>
              <a:t>1988</a:t>
            </a:r>
          </a:p>
          <a:p>
            <a:endParaRPr lang="ru-RU" b="1" dirty="0" smtClean="0"/>
          </a:p>
          <a:p>
            <a:pPr marL="342900" indent="-342900"/>
            <a:r>
              <a:rPr lang="ru-RU" b="1" dirty="0" smtClean="0"/>
              <a:t>3) Готфрид </a:t>
            </a:r>
            <a:r>
              <a:rPr lang="ru-RU" b="1" dirty="0" smtClean="0"/>
              <a:t>Шилл. </a:t>
            </a:r>
            <a:r>
              <a:rPr lang="ru-RU" b="1" dirty="0" err="1" smtClean="0"/>
              <a:t>Катенаны</a:t>
            </a:r>
            <a:r>
              <a:rPr lang="ru-RU" b="1" dirty="0" smtClean="0"/>
              <a:t>, </a:t>
            </a:r>
            <a:r>
              <a:rPr lang="ru-RU" b="1" dirty="0" err="1" smtClean="0"/>
              <a:t>ротаксаны</a:t>
            </a:r>
            <a:r>
              <a:rPr lang="ru-RU" b="1" dirty="0" smtClean="0"/>
              <a:t> и узлы. М, Мир, </a:t>
            </a:r>
            <a:r>
              <a:rPr lang="ru-RU" b="1" dirty="0" smtClean="0"/>
              <a:t>1973</a:t>
            </a:r>
          </a:p>
          <a:p>
            <a:pPr marL="342900" indent="-342900"/>
            <a:endParaRPr lang="ru-RU" b="1" dirty="0" smtClean="0"/>
          </a:p>
          <a:p>
            <a:pPr marL="342900" indent="-342900"/>
            <a:r>
              <a:rPr lang="ru-RU" b="1" dirty="0" smtClean="0"/>
              <a:t>4) Жан-Мари </a:t>
            </a:r>
            <a:r>
              <a:rPr lang="ru-RU" b="1" dirty="0" smtClean="0"/>
              <a:t>Лен. </a:t>
            </a:r>
            <a:r>
              <a:rPr lang="ru-RU" b="1" dirty="0" err="1" smtClean="0"/>
              <a:t>Супрамолекулярная</a:t>
            </a:r>
            <a:r>
              <a:rPr lang="ru-RU" b="1" dirty="0" smtClean="0"/>
              <a:t> химия. Концепции и перспективы.</a:t>
            </a:r>
          </a:p>
          <a:p>
            <a:r>
              <a:rPr lang="ru-RU" b="1" dirty="0" smtClean="0"/>
              <a:t>Новосибирск, Наука, 1998</a:t>
            </a:r>
          </a:p>
          <a:p>
            <a:endParaRPr lang="ru-RU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8640"/>
            <a:ext cx="4683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Что почитать по </a:t>
            </a:r>
            <a:r>
              <a:rPr lang="ru-RU" b="1" dirty="0" err="1" smtClean="0">
                <a:solidFill>
                  <a:srgbClr val="FF0000"/>
                </a:solidFill>
              </a:rPr>
              <a:t>супрамолекулярной</a:t>
            </a:r>
            <a:r>
              <a:rPr lang="ru-RU" b="1" dirty="0" smtClean="0">
                <a:solidFill>
                  <a:srgbClr val="FF0000"/>
                </a:solidFill>
              </a:rPr>
              <a:t> химии?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8914" name="Picture 2" descr="Картинки по запросу читающий студе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645024"/>
            <a:ext cx="2952328" cy="2952328"/>
          </a:xfrm>
          <a:prstGeom prst="rect">
            <a:avLst/>
          </a:prstGeom>
          <a:noFill/>
        </p:spPr>
      </p:pic>
      <p:pic>
        <p:nvPicPr>
          <p:cNvPr id="5" name="Picture 2" descr="&amp;Ocy;&amp;bcy;&amp;lcy;&amp;ocy;&amp;zhcy;&amp;kcy;&amp;acy; &amp;Scy;&amp;iecy;&amp;scy;&amp;scy;&amp;lcy;&amp;iecy;&amp;rcy; &amp;Dcy;&amp;zhcy;.&amp;Lcy;., &amp;Gcy;&amp;iecy;&amp;jcy;&amp;lcy; &amp;Fcy;.&amp;Acy;., &amp;Vcy;&amp;ocy;&amp;ncy;-&amp;Scy;&amp;iecy;&amp;ocy;&amp;bcy; &amp;KHcy;&amp;ocy; &amp;KHcy;&amp;icy;&amp;mcy;&amp;icy;&amp;yacy; &amp;acy;&amp;ncy;&amp;icy;&amp;ocy;&amp;ncy;&amp;ncy;&amp;ycy;&amp;khcy; &amp;rcy;&amp;iecy;&amp;tscy;&amp;iecy;&amp;pcy;&amp;tcy;&amp;ocy;&amp;rcy;&amp;ocy;&amp;vcy;. &amp;Pcy;&amp;iecy;&amp;rcy;. &amp;scy; &amp;acy;&amp;ncy;&amp;gcy;&amp;lcy;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98679"/>
            <a:ext cx="2736304" cy="338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2483768" cy="197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571475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s://upload.wikimedia.org/wikipedia/commons/thumb/e/e6/TRNA_ribosomes_diagram_ru.svg/300px-TRNA_ribosomes_diagram_ru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2656"/>
            <a:ext cx="3744416" cy="601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058" name="Picture 2" descr="Картинки по запросу ге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484784"/>
            <a:ext cx="2549326" cy="2315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456839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91246"/>
            <a:ext cx="7704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i="1" dirty="0" smtClean="0"/>
              <a:t>История </a:t>
            </a:r>
            <a:r>
              <a:rPr lang="ru-RU" b="1" i="1" dirty="0" err="1" smtClean="0"/>
              <a:t>Супрамолекулярной</a:t>
            </a:r>
            <a:r>
              <a:rPr lang="ru-RU" b="1" i="1" dirty="0" smtClean="0"/>
              <a:t> Химии</a:t>
            </a:r>
          </a:p>
          <a:p>
            <a:pPr>
              <a:lnSpc>
                <a:spcPct val="80000"/>
              </a:lnSpc>
            </a:pPr>
            <a:endParaRPr lang="ru-RU" b="1" dirty="0"/>
          </a:p>
          <a:p>
            <a:pPr>
              <a:lnSpc>
                <a:spcPct val="80000"/>
              </a:lnSpc>
            </a:pPr>
            <a:endParaRPr lang="ru-RU" b="1" dirty="0" smtClean="0"/>
          </a:p>
          <a:p>
            <a:pPr>
              <a:lnSpc>
                <a:spcPct val="80000"/>
              </a:lnSpc>
            </a:pPr>
            <a:r>
              <a:rPr lang="ru-RU" b="1" dirty="0" smtClean="0"/>
              <a:t>1778 – Дж. Пристли, аномальный лед (гидрат </a:t>
            </a:r>
            <a:r>
              <a:rPr lang="en-US" b="1" dirty="0" smtClean="0"/>
              <a:t>SO</a:t>
            </a:r>
            <a:r>
              <a:rPr lang="en-US" b="1" baseline="-25000" dirty="0" smtClean="0"/>
              <a:t>2</a:t>
            </a:r>
            <a:r>
              <a:rPr lang="en-US" b="1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b="1" dirty="0" smtClean="0"/>
              <a:t>1811 – </a:t>
            </a:r>
            <a:r>
              <a:rPr lang="ru-RU" b="1" dirty="0" err="1" smtClean="0"/>
              <a:t>Гемфри</a:t>
            </a:r>
            <a:r>
              <a:rPr lang="ru-RU" b="1" dirty="0" smtClean="0"/>
              <a:t> </a:t>
            </a:r>
            <a:r>
              <a:rPr lang="ru-RU" b="1" dirty="0" smtClean="0"/>
              <a:t>Дэви, образование кристаллов при охлаждении газообразного хлора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1936 – Б. Никитин- роль В-д-В взаимодействий при изучении соединений инертных газов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1948 – Г. Пауэлл, </a:t>
            </a:r>
            <a:r>
              <a:rPr lang="ru-RU" b="1" dirty="0" err="1" smtClean="0"/>
              <a:t>клатраты</a:t>
            </a:r>
            <a:r>
              <a:rPr lang="ru-RU" b="1" dirty="0" smtClean="0"/>
              <a:t>- термин, сформулировал принцип нехимического образования связи</a:t>
            </a:r>
          </a:p>
          <a:p>
            <a:pPr>
              <a:lnSpc>
                <a:spcPct val="80000"/>
              </a:lnSpc>
            </a:pPr>
            <a:endParaRPr lang="ru-RU" b="1" dirty="0" smtClean="0"/>
          </a:p>
          <a:p>
            <a:pPr>
              <a:lnSpc>
                <a:spcPct val="80000"/>
              </a:lnSpc>
            </a:pPr>
            <a:r>
              <a:rPr lang="ru-RU" b="1" dirty="0" smtClean="0"/>
              <a:t>1963 – </a:t>
            </a:r>
            <a:r>
              <a:rPr lang="ru-RU" b="1" dirty="0" smtClean="0"/>
              <a:t>Чарльз </a:t>
            </a:r>
            <a:r>
              <a:rPr lang="ru-RU" b="1" dirty="0" err="1" smtClean="0"/>
              <a:t>Педерсен</a:t>
            </a:r>
            <a:r>
              <a:rPr lang="ru-RU" b="1" dirty="0" smtClean="0"/>
              <a:t>, </a:t>
            </a:r>
            <a:r>
              <a:rPr lang="ru-RU" b="1" dirty="0" err="1" smtClean="0"/>
              <a:t>краун-эфиры</a:t>
            </a:r>
            <a:r>
              <a:rPr lang="ru-RU" b="1" dirty="0" smtClean="0"/>
              <a:t>, обнаружение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1967 – Ч. </a:t>
            </a:r>
            <a:r>
              <a:rPr lang="ru-RU" b="1" dirty="0" err="1" smtClean="0"/>
              <a:t>Педерсен</a:t>
            </a:r>
            <a:r>
              <a:rPr lang="ru-RU" b="1" dirty="0" smtClean="0"/>
              <a:t>, синтез и изучение первых </a:t>
            </a:r>
            <a:r>
              <a:rPr lang="ru-RU" b="1" dirty="0" err="1" smtClean="0"/>
              <a:t>краун</a:t>
            </a:r>
            <a:r>
              <a:rPr lang="ru-RU" b="1" dirty="0" smtClean="0"/>
              <a:t>-эфиров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1960е- </a:t>
            </a:r>
            <a:r>
              <a:rPr lang="ru-RU" b="1" dirty="0" smtClean="0"/>
              <a:t>Готфрид </a:t>
            </a:r>
            <a:r>
              <a:rPr lang="ru-RU" b="1" dirty="0" err="1" smtClean="0"/>
              <a:t>Шилл</a:t>
            </a:r>
            <a:r>
              <a:rPr lang="ru-RU" b="1" dirty="0" smtClean="0"/>
              <a:t> </a:t>
            </a:r>
            <a:r>
              <a:rPr lang="ru-RU" b="1" dirty="0" smtClean="0"/>
              <a:t>– </a:t>
            </a:r>
            <a:r>
              <a:rPr lang="ru-RU" b="1" dirty="0" err="1" smtClean="0"/>
              <a:t>катенаны</a:t>
            </a:r>
            <a:r>
              <a:rPr lang="ru-RU" b="1" dirty="0" smtClean="0"/>
              <a:t> и </a:t>
            </a:r>
            <a:r>
              <a:rPr lang="ru-RU" b="1" dirty="0" err="1" smtClean="0"/>
              <a:t>ротоксаны</a:t>
            </a:r>
            <a:endParaRPr lang="ru-RU" b="1" dirty="0" smtClean="0"/>
          </a:p>
          <a:p>
            <a:pPr>
              <a:lnSpc>
                <a:spcPct val="80000"/>
              </a:lnSpc>
            </a:pPr>
            <a:r>
              <a:rPr lang="ru-RU" b="1" dirty="0" smtClean="0"/>
              <a:t>1968 – </a:t>
            </a:r>
            <a:r>
              <a:rPr lang="ru-RU" b="1" dirty="0" smtClean="0"/>
              <a:t>Жан-Мари </a:t>
            </a:r>
            <a:r>
              <a:rPr lang="ru-RU" b="1" dirty="0" smtClean="0"/>
              <a:t>Лен, </a:t>
            </a:r>
            <a:r>
              <a:rPr lang="ru-RU" b="1" dirty="0" err="1" smtClean="0"/>
              <a:t>криптанды</a:t>
            </a:r>
            <a:endParaRPr lang="ru-RU" b="1" dirty="0" smtClean="0"/>
          </a:p>
          <a:p>
            <a:pPr>
              <a:lnSpc>
                <a:spcPct val="80000"/>
              </a:lnSpc>
            </a:pPr>
            <a:r>
              <a:rPr lang="ru-RU" b="1" dirty="0" smtClean="0"/>
              <a:t>1973 – Ж.-М. Лен, термин </a:t>
            </a:r>
            <a:r>
              <a:rPr lang="ru-RU" b="1" dirty="0" err="1" smtClean="0"/>
              <a:t>супермолекула</a:t>
            </a:r>
            <a:endParaRPr lang="ru-RU" b="1" dirty="0" smtClean="0"/>
          </a:p>
          <a:p>
            <a:pPr>
              <a:lnSpc>
                <a:spcPct val="80000"/>
              </a:lnSpc>
            </a:pPr>
            <a:r>
              <a:rPr lang="ru-RU" b="1" dirty="0" smtClean="0"/>
              <a:t>1978 – Ж.-М. Лен, термин «</a:t>
            </a:r>
            <a:r>
              <a:rPr lang="ru-RU" b="1" dirty="0" err="1" smtClean="0"/>
              <a:t>супрамолекулярная</a:t>
            </a:r>
            <a:r>
              <a:rPr lang="ru-RU" b="1" dirty="0" smtClean="0"/>
              <a:t> химия», </a:t>
            </a:r>
            <a:r>
              <a:rPr lang="ru-RU" b="1" dirty="0" err="1" smtClean="0"/>
              <a:t>осн</a:t>
            </a:r>
            <a:r>
              <a:rPr lang="ru-RU" b="1" dirty="0" smtClean="0"/>
              <a:t>. </a:t>
            </a:r>
            <a:r>
              <a:rPr lang="ru-RU" b="1" dirty="0"/>
              <a:t>п</a:t>
            </a:r>
            <a:r>
              <a:rPr lang="ru-RU" b="1" dirty="0" smtClean="0"/>
              <a:t>онятия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1981 – </a:t>
            </a:r>
            <a:r>
              <a:rPr lang="ru-RU" b="1" dirty="0" err="1" smtClean="0"/>
              <a:t>Огино</a:t>
            </a:r>
            <a:r>
              <a:rPr lang="ru-RU" b="1" dirty="0" smtClean="0"/>
              <a:t>, </a:t>
            </a:r>
            <a:r>
              <a:rPr lang="ru-RU" b="1" dirty="0" err="1" smtClean="0"/>
              <a:t>Охата</a:t>
            </a:r>
            <a:r>
              <a:rPr lang="ru-RU" b="1" dirty="0" smtClean="0"/>
              <a:t> – </a:t>
            </a:r>
            <a:r>
              <a:rPr lang="ru-RU" b="1" dirty="0" err="1" smtClean="0"/>
              <a:t>ротаксаны</a:t>
            </a:r>
            <a:r>
              <a:rPr lang="ru-RU" b="1" dirty="0" smtClean="0"/>
              <a:t> из </a:t>
            </a:r>
            <a:r>
              <a:rPr lang="ru-RU" b="1" dirty="0" err="1" smtClean="0"/>
              <a:t>циклодекстринов</a:t>
            </a:r>
            <a:endParaRPr lang="ru-RU" b="1" dirty="0" smtClean="0"/>
          </a:p>
          <a:p>
            <a:pPr>
              <a:lnSpc>
                <a:spcPct val="80000"/>
              </a:lnSpc>
            </a:pPr>
            <a:r>
              <a:rPr lang="ru-RU" b="1" dirty="0" smtClean="0"/>
              <a:t>1983 – </a:t>
            </a:r>
            <a:r>
              <a:rPr lang="ru-RU" b="1" dirty="0" smtClean="0"/>
              <a:t>Дональд </a:t>
            </a:r>
            <a:r>
              <a:rPr lang="ru-RU" b="1" dirty="0" err="1" smtClean="0"/>
              <a:t>Крам</a:t>
            </a:r>
            <a:r>
              <a:rPr lang="ru-RU" b="1" dirty="0" smtClean="0"/>
              <a:t>, </a:t>
            </a:r>
            <a:r>
              <a:rPr lang="ru-RU" b="1" dirty="0" err="1" smtClean="0"/>
              <a:t>сферанды</a:t>
            </a:r>
            <a:r>
              <a:rPr lang="ru-RU" b="1" dirty="0" smtClean="0"/>
              <a:t> и </a:t>
            </a:r>
            <a:r>
              <a:rPr lang="ru-RU" b="1" dirty="0" err="1" smtClean="0"/>
              <a:t>кавитанды</a:t>
            </a:r>
            <a:endParaRPr lang="ru-RU" b="1" dirty="0" smtClean="0"/>
          </a:p>
          <a:p>
            <a:pPr>
              <a:lnSpc>
                <a:spcPct val="80000"/>
              </a:lnSpc>
            </a:pPr>
            <a:r>
              <a:rPr lang="ru-RU" b="1" dirty="0" smtClean="0"/>
              <a:t>19</a:t>
            </a:r>
            <a:r>
              <a:rPr lang="en-US" b="1" dirty="0" smtClean="0"/>
              <a:t>87</a:t>
            </a:r>
            <a:r>
              <a:rPr lang="ru-RU" b="1" dirty="0" smtClean="0"/>
              <a:t> – Ж.-М. Лен, </a:t>
            </a:r>
            <a:r>
              <a:rPr lang="en-US" b="1" dirty="0" smtClean="0"/>
              <a:t>self-assembling</a:t>
            </a:r>
            <a:endParaRPr lang="ru-RU" b="1" dirty="0" smtClean="0"/>
          </a:p>
          <a:p>
            <a:pPr>
              <a:lnSpc>
                <a:spcPct val="80000"/>
              </a:lnSpc>
            </a:pPr>
            <a:r>
              <a:rPr lang="en-US" b="1" dirty="0" smtClean="0"/>
              <a:t>1987 – </a:t>
            </a:r>
            <a:r>
              <a:rPr lang="ru-RU" b="1" dirty="0" smtClean="0"/>
              <a:t>Лен, </a:t>
            </a:r>
            <a:r>
              <a:rPr lang="ru-RU" b="1" dirty="0" err="1" smtClean="0"/>
              <a:t>Педерсен</a:t>
            </a:r>
            <a:r>
              <a:rPr lang="ru-RU" b="1" dirty="0" smtClean="0"/>
              <a:t>, </a:t>
            </a:r>
            <a:r>
              <a:rPr lang="ru-RU" b="1" dirty="0" err="1" smtClean="0"/>
              <a:t>Крам</a:t>
            </a:r>
            <a:r>
              <a:rPr lang="ru-RU" b="1" dirty="0" smtClean="0"/>
              <a:t> – Нобелевская премия «за определяющий вклад в развитие химии макрогетероциклических соединений, способных избирательно образовывать молекулярные комплексы типа гость-хозяин»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1992 – Стюарт, </a:t>
            </a:r>
            <a:r>
              <a:rPr lang="ru-RU" b="1" dirty="0" err="1" smtClean="0"/>
              <a:t>катенаны</a:t>
            </a:r>
            <a:r>
              <a:rPr lang="ru-RU" b="1" dirty="0" smtClean="0"/>
              <a:t> из </a:t>
            </a:r>
            <a:r>
              <a:rPr lang="ru-RU" b="1" dirty="0" err="1" smtClean="0"/>
              <a:t>циклодекстринов</a:t>
            </a:r>
            <a:endParaRPr lang="ru-RU" b="1" dirty="0" smtClean="0"/>
          </a:p>
          <a:p>
            <a:pPr>
              <a:lnSpc>
                <a:spcPct val="8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906559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32656"/>
            <a:ext cx="6820906" cy="5410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i="1" dirty="0" smtClean="0"/>
              <a:t>Кратко о сферах использования </a:t>
            </a:r>
            <a:r>
              <a:rPr lang="ru-RU" b="1" i="1" dirty="0" err="1" smtClean="0"/>
              <a:t>супрамолекулярных</a:t>
            </a:r>
            <a:r>
              <a:rPr lang="ru-RU" b="1" i="1" dirty="0" smtClean="0"/>
              <a:t> структур. </a:t>
            </a:r>
          </a:p>
          <a:p>
            <a:pPr>
              <a:lnSpc>
                <a:spcPct val="80000"/>
              </a:lnSpc>
            </a:pPr>
            <a:r>
              <a:rPr lang="ru-RU" b="1" i="1" dirty="0" smtClean="0">
                <a:solidFill>
                  <a:srgbClr val="FF0000"/>
                </a:solidFill>
              </a:rPr>
              <a:t>Зачем это все нужно??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08720"/>
            <a:ext cx="8712968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b="1" i="1" dirty="0" smtClean="0"/>
              <a:t>Селективное </a:t>
            </a:r>
            <a:r>
              <a:rPr lang="ru-RU" b="1" i="1" dirty="0" err="1" smtClean="0"/>
              <a:t>комплексообразование</a:t>
            </a:r>
            <a:r>
              <a:rPr lang="ru-RU" b="1" i="1" dirty="0" smtClean="0"/>
              <a:t> с щелочными металлами</a:t>
            </a:r>
          </a:p>
          <a:p>
            <a:r>
              <a:rPr lang="ru-RU" b="1" i="1" dirty="0" smtClean="0"/>
              <a:t>2) Разделение смесей веществ</a:t>
            </a:r>
          </a:p>
          <a:p>
            <a:r>
              <a:rPr lang="ru-RU" b="1" i="1" dirty="0" smtClean="0"/>
              <a:t>3) Аналитическое определение катионов (</a:t>
            </a:r>
            <a:r>
              <a:rPr lang="ru-RU" b="1" i="1" dirty="0" err="1" smtClean="0"/>
              <a:t>торанды</a:t>
            </a:r>
            <a:r>
              <a:rPr lang="ru-RU" b="1" i="1" dirty="0" smtClean="0"/>
              <a:t>)</a:t>
            </a:r>
          </a:p>
          <a:p>
            <a:r>
              <a:rPr lang="ru-RU" b="1" i="1" dirty="0" smtClean="0"/>
              <a:t>4) </a:t>
            </a:r>
            <a:r>
              <a:rPr lang="ru-RU" b="1" i="1" dirty="0" err="1" smtClean="0"/>
              <a:t>Инкапсулирование</a:t>
            </a:r>
            <a:r>
              <a:rPr lang="ru-RU" b="1" i="1" dirty="0" smtClean="0"/>
              <a:t> нестабильных соединений (</a:t>
            </a:r>
            <a:r>
              <a:rPr lang="ru-RU" b="1" i="1" dirty="0" err="1" smtClean="0"/>
              <a:t>карцеранды</a:t>
            </a:r>
            <a:r>
              <a:rPr lang="ru-RU" b="1" i="1" dirty="0" smtClean="0"/>
              <a:t>)</a:t>
            </a:r>
          </a:p>
          <a:p>
            <a:r>
              <a:rPr lang="ru-RU" b="1" i="1" dirty="0" smtClean="0"/>
              <a:t>5) хранение/транспортировка метана</a:t>
            </a:r>
          </a:p>
          <a:p>
            <a:pPr>
              <a:lnSpc>
                <a:spcPct val="80000"/>
              </a:lnSpc>
            </a:pPr>
            <a:r>
              <a:rPr lang="ru-RU" b="1" i="1" dirty="0" smtClean="0"/>
              <a:t>6) Новые носители информации </a:t>
            </a:r>
            <a:r>
              <a:rPr lang="ru-RU" dirty="0" smtClean="0"/>
              <a:t>Ферромагнитные носители дают плотность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10</a:t>
            </a:r>
            <a:r>
              <a:rPr lang="ru-RU" baseline="30000" dirty="0" smtClean="0"/>
              <a:t>7</a:t>
            </a:r>
            <a:r>
              <a:rPr lang="ru-RU" dirty="0" smtClean="0"/>
              <a:t> бит/см</a:t>
            </a:r>
            <a:r>
              <a:rPr lang="ru-RU" baseline="30000" dirty="0" smtClean="0"/>
              <a:t>2</a:t>
            </a:r>
            <a:r>
              <a:rPr lang="ru-RU" dirty="0" smtClean="0"/>
              <a:t>, оптические/лазерные диски 10</a:t>
            </a:r>
            <a:r>
              <a:rPr lang="ru-RU" baseline="30000" dirty="0" smtClean="0"/>
              <a:t>8</a:t>
            </a:r>
            <a:r>
              <a:rPr lang="ru-RU" dirty="0" smtClean="0"/>
              <a:t> бит/см</a:t>
            </a:r>
            <a:r>
              <a:rPr lang="ru-RU" baseline="30000" dirty="0" smtClean="0"/>
              <a:t>2</a:t>
            </a:r>
            <a:r>
              <a:rPr lang="ru-RU" baseline="-25000" dirty="0" smtClean="0"/>
              <a:t>,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Если в </a:t>
            </a:r>
            <a:r>
              <a:rPr lang="ru-RU" dirty="0" err="1" smtClean="0"/>
              <a:t>кач-ве</a:t>
            </a:r>
            <a:r>
              <a:rPr lang="ru-RU" dirty="0" smtClean="0"/>
              <a:t> носителей информации использовать </a:t>
            </a:r>
            <a:r>
              <a:rPr lang="ru-RU" dirty="0" err="1" smtClean="0"/>
              <a:t>фуллереновые</a:t>
            </a:r>
            <a:r>
              <a:rPr lang="ru-RU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магнитные кластеры (</a:t>
            </a:r>
            <a:r>
              <a:rPr lang="ru-RU" dirty="0" err="1" smtClean="0"/>
              <a:t>расст</a:t>
            </a:r>
            <a:r>
              <a:rPr lang="ru-RU" dirty="0" smtClean="0"/>
              <a:t>. 5 </a:t>
            </a:r>
            <a:r>
              <a:rPr lang="ru-RU" dirty="0" err="1" smtClean="0"/>
              <a:t>нм</a:t>
            </a:r>
            <a:r>
              <a:rPr lang="ru-RU" dirty="0" smtClean="0"/>
              <a:t>), то </a:t>
            </a:r>
            <a:r>
              <a:rPr lang="ru-RU" dirty="0" err="1" smtClean="0"/>
              <a:t>м.б</a:t>
            </a:r>
            <a:r>
              <a:rPr lang="ru-RU" dirty="0" smtClean="0"/>
              <a:t>. достигнута плотность 4 </a:t>
            </a:r>
            <a:r>
              <a:rPr lang="en-US" dirty="0" smtClean="0">
                <a:cs typeface="Arial" charset="0"/>
              </a:rPr>
              <a:t>×</a:t>
            </a:r>
            <a:r>
              <a:rPr lang="ru-RU" dirty="0" smtClean="0">
                <a:cs typeface="Arial" charset="0"/>
              </a:rPr>
              <a:t> 10</a:t>
            </a:r>
            <a:r>
              <a:rPr lang="ru-RU" baseline="30000" dirty="0" smtClean="0">
                <a:cs typeface="Arial" charset="0"/>
              </a:rPr>
              <a:t>12</a:t>
            </a:r>
            <a:r>
              <a:rPr lang="ru-RU" dirty="0" smtClean="0">
                <a:cs typeface="Arial" charset="0"/>
              </a:rPr>
              <a:t> бит/см</a:t>
            </a:r>
            <a:r>
              <a:rPr lang="ru-RU" baseline="30000" dirty="0" smtClean="0">
                <a:cs typeface="Arial" charset="0"/>
              </a:rPr>
              <a:t>2.</a:t>
            </a:r>
          </a:p>
          <a:p>
            <a:pPr>
              <a:lnSpc>
                <a:spcPct val="80000"/>
              </a:lnSpc>
            </a:pPr>
            <a:r>
              <a:rPr lang="ru-RU" b="1" i="1" dirty="0" smtClean="0"/>
              <a:t>7) Разделение водорода и дейтерия (</a:t>
            </a:r>
            <a:r>
              <a:rPr lang="ru-RU" b="1" i="1" dirty="0" err="1" smtClean="0"/>
              <a:t>интеркалят</a:t>
            </a:r>
            <a:r>
              <a:rPr lang="ru-RU" b="1" i="1" dirty="0" smtClean="0"/>
              <a:t> КС</a:t>
            </a:r>
            <a:r>
              <a:rPr lang="ru-RU" b="1" i="1" baseline="-25000" dirty="0" smtClean="0"/>
              <a:t>8</a:t>
            </a:r>
            <a:r>
              <a:rPr lang="ru-RU" b="1" i="1" dirty="0" smtClean="0"/>
              <a:t>Н</a:t>
            </a:r>
            <a:r>
              <a:rPr lang="ru-RU" b="1" i="1" baseline="-25000" dirty="0" smtClean="0"/>
              <a:t>х</a:t>
            </a:r>
            <a:r>
              <a:rPr lang="ru-RU" b="1" i="1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ru-RU" b="1" i="1" dirty="0" smtClean="0">
                <a:cs typeface="Arial" charset="0"/>
              </a:rPr>
              <a:t>8) </a:t>
            </a:r>
            <a:r>
              <a:rPr lang="ru-RU" b="1" i="1" dirty="0" smtClean="0">
                <a:cs typeface="Arial" charset="0"/>
              </a:rPr>
              <a:t>Цеолиты</a:t>
            </a:r>
            <a:r>
              <a:rPr lang="ru-RU" b="1" i="1" dirty="0" smtClean="0">
                <a:cs typeface="Arial" charset="0"/>
              </a:rPr>
              <a:t>. Молекулярные сита</a:t>
            </a:r>
          </a:p>
          <a:p>
            <a:pPr>
              <a:lnSpc>
                <a:spcPct val="80000"/>
              </a:lnSpc>
            </a:pPr>
            <a:r>
              <a:rPr lang="ru-RU" b="1" i="1" dirty="0" smtClean="0">
                <a:cs typeface="Arial" charset="0"/>
              </a:rPr>
              <a:t>9) </a:t>
            </a:r>
            <a:r>
              <a:rPr lang="ru-RU" b="1" i="1" dirty="0" err="1" smtClean="0">
                <a:cs typeface="Arial" charset="0"/>
              </a:rPr>
              <a:t>Интеркаляты</a:t>
            </a:r>
            <a:r>
              <a:rPr lang="ru-RU" b="1" i="1" dirty="0" smtClean="0">
                <a:cs typeface="Arial" charset="0"/>
              </a:rPr>
              <a:t> графита как смазочные материалы, новые </a:t>
            </a:r>
            <a:r>
              <a:rPr lang="ru-RU" b="1" i="1" dirty="0" smtClean="0">
                <a:cs typeface="Arial" charset="0"/>
              </a:rPr>
              <a:t>аккумуляторы. </a:t>
            </a:r>
            <a:r>
              <a:rPr lang="ru-RU" b="1" i="1" u="sng" dirty="0" err="1" smtClean="0">
                <a:cs typeface="Arial" charset="0"/>
              </a:rPr>
              <a:t>Алкалиды</a:t>
            </a:r>
            <a:r>
              <a:rPr lang="ru-RU" b="1" i="1" u="sng" dirty="0" smtClean="0">
                <a:cs typeface="Arial" charset="0"/>
              </a:rPr>
              <a:t> и </a:t>
            </a:r>
            <a:r>
              <a:rPr lang="ru-RU" b="1" i="1" u="sng" dirty="0" err="1" smtClean="0">
                <a:cs typeface="Arial" charset="0"/>
              </a:rPr>
              <a:t>электриды</a:t>
            </a:r>
            <a:r>
              <a:rPr lang="ru-RU" b="1" i="1" dirty="0" smtClean="0">
                <a:cs typeface="Arial" charset="0"/>
              </a:rPr>
              <a:t>.</a:t>
            </a:r>
            <a:endParaRPr lang="ru-RU" b="1" i="1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ru-RU" b="1" i="1" dirty="0" smtClean="0">
                <a:cs typeface="Arial" charset="0"/>
              </a:rPr>
              <a:t>10) </a:t>
            </a:r>
            <a:r>
              <a:rPr lang="ru-RU" b="1" i="1" dirty="0" err="1" smtClean="0">
                <a:cs typeface="Arial" charset="0"/>
              </a:rPr>
              <a:t>Крауны</a:t>
            </a:r>
            <a:r>
              <a:rPr lang="ru-RU" b="1" i="1" dirty="0" smtClean="0">
                <a:cs typeface="Arial" charset="0"/>
              </a:rPr>
              <a:t> в МФК </a:t>
            </a:r>
            <a:r>
              <a:rPr lang="ru-RU" b="1" i="1" dirty="0" smtClean="0">
                <a:cs typeface="Arial" charset="0"/>
              </a:rPr>
              <a:t>(межфазный катализ) и </a:t>
            </a:r>
            <a:r>
              <a:rPr lang="ru-RU" b="1" i="1" dirty="0" smtClean="0">
                <a:cs typeface="Arial" charset="0"/>
              </a:rPr>
              <a:t>аналогичных </a:t>
            </a:r>
            <a:r>
              <a:rPr lang="ru-RU" b="1" i="1" dirty="0" smtClean="0">
                <a:cs typeface="Arial" charset="0"/>
              </a:rPr>
              <a:t>реакциях</a:t>
            </a:r>
          </a:p>
          <a:p>
            <a:pPr>
              <a:lnSpc>
                <a:spcPct val="80000"/>
              </a:lnSpc>
            </a:pPr>
            <a:r>
              <a:rPr lang="ru-RU" b="1" i="1" dirty="0" smtClean="0">
                <a:cs typeface="Arial" charset="0"/>
              </a:rPr>
              <a:t>11) Молекулярные </a:t>
            </a:r>
            <a:r>
              <a:rPr lang="ru-RU" b="1" i="1" dirty="0" err="1" smtClean="0">
                <a:cs typeface="Arial" charset="0"/>
              </a:rPr>
              <a:t>устройста</a:t>
            </a:r>
            <a:endParaRPr lang="ru-RU" b="1" i="1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cs typeface="Arial" charset="0"/>
            </a:endParaRPr>
          </a:p>
        </p:txBody>
      </p:sp>
      <p:pic>
        <p:nvPicPr>
          <p:cNvPr id="4" name="Picture 2" descr="http://www.anglaisfacile.com/cgi2/myexam/images2/4825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93096"/>
            <a:ext cx="288032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4053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0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Основные понятия и термины </a:t>
            </a:r>
            <a:r>
              <a:rPr lang="ru-RU" b="1" dirty="0" err="1" smtClean="0"/>
              <a:t>супрамолекулярной</a:t>
            </a:r>
            <a:r>
              <a:rPr lang="ru-RU" b="1" dirty="0" smtClean="0"/>
              <a:t> химии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476672"/>
            <a:ext cx="8748464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err="1" smtClean="0"/>
              <a:t>Супермолекулы</a:t>
            </a:r>
            <a:r>
              <a:rPr lang="ru-RU" b="1" dirty="0" smtClean="0"/>
              <a:t> – </a:t>
            </a:r>
            <a:r>
              <a:rPr lang="ru-RU" dirty="0" err="1" smtClean="0"/>
              <a:t>олигомолекулярные</a:t>
            </a:r>
            <a:r>
              <a:rPr lang="ru-RU" dirty="0" smtClean="0"/>
              <a:t> образования</a:t>
            </a:r>
          </a:p>
          <a:p>
            <a:pPr>
              <a:lnSpc>
                <a:spcPct val="80000"/>
              </a:lnSpc>
            </a:pPr>
            <a:endParaRPr lang="ru-RU" b="1" dirty="0" smtClean="0"/>
          </a:p>
          <a:p>
            <a:pPr>
              <a:lnSpc>
                <a:spcPct val="80000"/>
              </a:lnSpc>
            </a:pPr>
            <a:r>
              <a:rPr lang="ru-RU" b="1" dirty="0" err="1" smtClean="0"/>
              <a:t>Супрамолекулряные</a:t>
            </a:r>
            <a:r>
              <a:rPr lang="ru-RU" b="1" dirty="0" smtClean="0"/>
              <a:t> ансамбли – </a:t>
            </a:r>
            <a:r>
              <a:rPr lang="ru-RU" dirty="0" smtClean="0"/>
              <a:t>полимолекулярные </a:t>
            </a:r>
            <a:r>
              <a:rPr lang="ru-RU" dirty="0" err="1" smtClean="0"/>
              <a:t>ассоциаты</a:t>
            </a:r>
            <a:endParaRPr lang="ru-RU" dirty="0" smtClean="0"/>
          </a:p>
          <a:p>
            <a:pPr>
              <a:lnSpc>
                <a:spcPct val="80000"/>
              </a:lnSpc>
            </a:pPr>
            <a:endParaRPr lang="ru-RU" b="1" dirty="0" smtClean="0"/>
          </a:p>
          <a:p>
            <a:pPr>
              <a:lnSpc>
                <a:spcPct val="80000"/>
              </a:lnSpc>
            </a:pPr>
            <a:r>
              <a:rPr lang="ru-RU" b="1" dirty="0" smtClean="0"/>
              <a:t>Типы взаимодействия: </a:t>
            </a:r>
            <a:r>
              <a:rPr lang="ru-RU" dirty="0" err="1" smtClean="0"/>
              <a:t>ван-дер-ваальсовы</a:t>
            </a:r>
            <a:r>
              <a:rPr lang="ru-RU" dirty="0" smtClean="0"/>
              <a:t> силы (&lt; 5 кДж/моль), пи-пи </a:t>
            </a:r>
            <a:r>
              <a:rPr lang="ru-RU" dirty="0" err="1" smtClean="0"/>
              <a:t>стекинг</a:t>
            </a:r>
            <a:r>
              <a:rPr lang="ru-RU" dirty="0" smtClean="0"/>
              <a:t> (0-50 кДж/моль), водородная связь (4-120 кДж/моль), донорно-акцепторные </a:t>
            </a:r>
            <a:r>
              <a:rPr lang="ru-RU" dirty="0" smtClean="0"/>
              <a:t>взаимодействия.</a:t>
            </a: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b="1" dirty="0" smtClean="0"/>
              <a:t>Рецепторы</a:t>
            </a:r>
            <a:r>
              <a:rPr lang="ru-RU" b="1" dirty="0" smtClean="0"/>
              <a:t>: </a:t>
            </a:r>
            <a:r>
              <a:rPr lang="ru-RU" dirty="0" err="1" smtClean="0"/>
              <a:t>Кавитанды</a:t>
            </a:r>
            <a:r>
              <a:rPr lang="ru-RU" dirty="0" smtClean="0"/>
              <a:t>, </a:t>
            </a:r>
            <a:r>
              <a:rPr lang="ru-RU" dirty="0" err="1" smtClean="0"/>
              <a:t>краун-эфиры</a:t>
            </a:r>
            <a:r>
              <a:rPr lang="ru-RU" dirty="0" smtClean="0"/>
              <a:t>, </a:t>
            </a:r>
            <a:r>
              <a:rPr lang="ru-RU" dirty="0" err="1" smtClean="0"/>
              <a:t>криптанды</a:t>
            </a:r>
            <a:r>
              <a:rPr lang="ru-RU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ru-RU" b="1" dirty="0" err="1" smtClean="0"/>
              <a:t>Супермолекулы</a:t>
            </a:r>
            <a:r>
              <a:rPr lang="ru-RU" b="1" dirty="0" smtClean="0"/>
              <a:t>: </a:t>
            </a:r>
            <a:r>
              <a:rPr lang="ru-RU" dirty="0" smtClean="0"/>
              <a:t>Комплексы типа гость-хозяин, </a:t>
            </a:r>
            <a:r>
              <a:rPr lang="ru-RU" dirty="0" err="1" smtClean="0"/>
              <a:t>ротаксаны</a:t>
            </a:r>
            <a:r>
              <a:rPr lang="ru-RU" dirty="0" smtClean="0"/>
              <a:t>, </a:t>
            </a:r>
            <a:r>
              <a:rPr lang="ru-RU" dirty="0" err="1" smtClean="0"/>
              <a:t>к</a:t>
            </a:r>
            <a:r>
              <a:rPr lang="ru-RU" dirty="0" err="1" smtClean="0"/>
              <a:t>атенаны</a:t>
            </a:r>
            <a:r>
              <a:rPr lang="ru-RU" dirty="0" smtClean="0"/>
              <a:t>, узлы, </a:t>
            </a:r>
            <a:r>
              <a:rPr lang="ru-RU" dirty="0" err="1" smtClean="0"/>
              <a:t>дендримеры</a:t>
            </a: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b="1" dirty="0" smtClean="0"/>
              <a:t>Соединения </a:t>
            </a:r>
            <a:r>
              <a:rPr lang="ru-RU" b="1" dirty="0" smtClean="0"/>
              <a:t>включения: </a:t>
            </a:r>
            <a:r>
              <a:rPr lang="ru-RU" dirty="0" err="1" smtClean="0"/>
              <a:t>к</a:t>
            </a:r>
            <a:r>
              <a:rPr lang="ru-RU" dirty="0" err="1" smtClean="0"/>
              <a:t>латраты</a:t>
            </a:r>
            <a:r>
              <a:rPr lang="ru-RU" dirty="0" smtClean="0"/>
              <a:t>, </a:t>
            </a:r>
            <a:r>
              <a:rPr lang="ru-RU" dirty="0" err="1" smtClean="0"/>
              <a:t>и</a:t>
            </a:r>
            <a:r>
              <a:rPr lang="ru-RU" dirty="0" err="1" smtClean="0"/>
              <a:t>нтеркалаты</a:t>
            </a:r>
            <a:r>
              <a:rPr lang="ru-RU" dirty="0" smtClean="0"/>
              <a:t>, </a:t>
            </a:r>
            <a:r>
              <a:rPr lang="ru-RU" dirty="0" err="1" smtClean="0"/>
              <a:t>т</a:t>
            </a:r>
            <a:r>
              <a:rPr lang="ru-RU" dirty="0" err="1" smtClean="0"/>
              <a:t>емплатный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ru-RU" dirty="0" smtClean="0"/>
              <a:t>матричный) синтез</a:t>
            </a:r>
          </a:p>
          <a:p>
            <a:pPr>
              <a:lnSpc>
                <a:spcPct val="80000"/>
              </a:lnSpc>
            </a:pPr>
            <a:endParaRPr lang="ru-RU" b="1" dirty="0"/>
          </a:p>
        </p:txBody>
      </p:sp>
      <p:pic>
        <p:nvPicPr>
          <p:cNvPr id="23554" name="Picture 2" descr="https://pp.userapi.com/c637924/v637924398/5795b/woylzl2Qcd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73016"/>
            <a:ext cx="2145024" cy="2860033"/>
          </a:xfrm>
          <a:prstGeom prst="rect">
            <a:avLst/>
          </a:prstGeom>
          <a:noFill/>
        </p:spPr>
      </p:pic>
      <p:pic>
        <p:nvPicPr>
          <p:cNvPr id="23556" name="Picture 4" descr="Картинки по запросу валиномиц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653136"/>
            <a:ext cx="3992910" cy="2008817"/>
          </a:xfrm>
          <a:prstGeom prst="rect">
            <a:avLst/>
          </a:prstGeom>
          <a:noFill/>
        </p:spPr>
      </p:pic>
      <p:pic>
        <p:nvPicPr>
          <p:cNvPr id="23558" name="Picture 6" descr="Картинки по запросу валиномици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437112"/>
            <a:ext cx="2095877" cy="2179713"/>
          </a:xfrm>
          <a:prstGeom prst="rect">
            <a:avLst/>
          </a:prstGeom>
          <a:noFill/>
        </p:spPr>
      </p:pic>
      <p:pic>
        <p:nvPicPr>
          <p:cNvPr id="23560" name="Picture 8" descr="Концепцию «хозяин — гость» можно иллюстрировать такой простенькой схемой. Маленький «гость» и крупный «хозяин» с полостью, готовой принять «гостя». «Гость» прочно удерживается с помощью слабых, нековалентных сил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924944"/>
            <a:ext cx="3810000" cy="1657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84066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967" y="332656"/>
            <a:ext cx="4572000" cy="3194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err="1" smtClean="0"/>
              <a:t>Супрамолекулярные</a:t>
            </a:r>
            <a:r>
              <a:rPr lang="ru-RU" b="1" dirty="0" smtClean="0"/>
              <a:t> </a:t>
            </a:r>
            <a:r>
              <a:rPr lang="ru-RU" b="1" dirty="0" smtClean="0"/>
              <a:t>структуры</a:t>
            </a:r>
            <a:endParaRPr lang="ru-RU" dirty="0"/>
          </a:p>
        </p:txBody>
      </p:sp>
      <p:sp>
        <p:nvSpPr>
          <p:cNvPr id="3" name="Текст 13"/>
          <p:cNvSpPr txBox="1">
            <a:spLocks/>
          </p:cNvSpPr>
          <p:nvPr/>
        </p:nvSpPr>
        <p:spPr>
          <a:xfrm>
            <a:off x="1160100" y="701484"/>
            <a:ext cx="6643734" cy="28574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err="1" smtClean="0">
                <a:latin typeface="+mj-lt"/>
              </a:rPr>
              <a:t>Краун</a:t>
            </a:r>
            <a:r>
              <a:rPr lang="ru-RU" sz="2400" dirty="0" smtClean="0">
                <a:latin typeface="+mj-lt"/>
              </a:rPr>
              <a:t>-эфиры и их комплексы различного состава</a:t>
            </a:r>
            <a:endParaRPr lang="ru-RU" sz="2400" dirty="0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908720"/>
            <a:ext cx="5072097" cy="170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492896"/>
            <a:ext cx="3762285" cy="197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052736"/>
            <a:ext cx="2484053" cy="148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 descr="Картинки по запросу краун-эфи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284984"/>
            <a:ext cx="3810000" cy="2876551"/>
          </a:xfrm>
          <a:prstGeom prst="rect">
            <a:avLst/>
          </a:prstGeom>
          <a:noFill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4437112"/>
            <a:ext cx="4667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41927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786190"/>
            <a:ext cx="6000792" cy="196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285860"/>
            <a:ext cx="2362723" cy="203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142984"/>
            <a:ext cx="3714776" cy="22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5786454"/>
            <a:ext cx="4500594" cy="27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172103" y="237165"/>
            <a:ext cx="63113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Аза-</a:t>
            </a:r>
            <a:r>
              <a:rPr lang="ru-RU" dirty="0" err="1" smtClean="0"/>
              <a:t>крауны</a:t>
            </a:r>
            <a:r>
              <a:rPr lang="ru-RU" dirty="0" smtClean="0"/>
              <a:t> (</a:t>
            </a:r>
            <a:r>
              <a:rPr lang="ru-RU" dirty="0" err="1" smtClean="0"/>
              <a:t>торанды</a:t>
            </a:r>
            <a:r>
              <a:rPr lang="ru-RU" dirty="0" smtClean="0"/>
              <a:t>) </a:t>
            </a:r>
          </a:p>
          <a:p>
            <a:r>
              <a:rPr lang="ru-RU" dirty="0" smtClean="0"/>
              <a:t>дают более прочные комплексы с </a:t>
            </a:r>
            <a:r>
              <a:rPr lang="en-US" dirty="0" smtClean="0"/>
              <a:t>Na+ </a:t>
            </a:r>
            <a:r>
              <a:rPr lang="ru-RU" dirty="0" smtClean="0"/>
              <a:t>и К+, чем </a:t>
            </a:r>
            <a:r>
              <a:rPr lang="ru-RU" dirty="0" err="1" smtClean="0"/>
              <a:t>краун</a:t>
            </a:r>
            <a:r>
              <a:rPr lang="ru-RU" dirty="0" smtClean="0"/>
              <a:t>-эфиры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7983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88640"/>
            <a:ext cx="3912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Криптанды</a:t>
            </a:r>
            <a:r>
              <a:rPr lang="ru-RU" dirty="0"/>
              <a:t> и комплексы на их основе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2955796" cy="175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980728"/>
            <a:ext cx="306430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960" y="3257922"/>
            <a:ext cx="19335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57922"/>
            <a:ext cx="202882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27432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7923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3"/>
          <p:cNvSpPr txBox="1">
            <a:spLocks/>
          </p:cNvSpPr>
          <p:nvPr/>
        </p:nvSpPr>
        <p:spPr>
          <a:xfrm>
            <a:off x="3347864" y="188640"/>
            <a:ext cx="2954145" cy="3554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err="1">
                <a:latin typeface="+mj-lt"/>
              </a:rPr>
              <a:t>Р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reorganized receptors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2" t="5339" r="13947"/>
          <a:stretch/>
        </p:blipFill>
        <p:spPr bwMode="auto">
          <a:xfrm>
            <a:off x="683568" y="620688"/>
            <a:ext cx="2232248" cy="2352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2780928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b="1" dirty="0" err="1" smtClean="0"/>
              <a:t>Сферанд</a:t>
            </a: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6632"/>
            <a:ext cx="25146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148064" y="908720"/>
            <a:ext cx="1299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b="1" dirty="0" err="1" smtClean="0"/>
              <a:t>Кавитанд</a:t>
            </a:r>
            <a:r>
              <a:rPr lang="ru-RU" b="1" dirty="0" err="1"/>
              <a:t>ы</a:t>
            </a:r>
            <a:endParaRPr lang="ru-RU" b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 l="6285" t="3616" r="4161" b="547"/>
          <a:stretch>
            <a:fillRect/>
          </a:stretch>
        </p:blipFill>
        <p:spPr bwMode="auto">
          <a:xfrm>
            <a:off x="6743280" y="2636912"/>
            <a:ext cx="240072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Картинки по запросу каликсаре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59" y="3356992"/>
            <a:ext cx="5087211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56781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26860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7904" y="260648"/>
            <a:ext cx="151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АНТИКРАУНЫ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48680"/>
            <a:ext cx="4821979" cy="394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4032448" cy="2402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04522" y="4602709"/>
            <a:ext cx="48394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Highly sensitive and selective chloride liquid/polymeric</a:t>
            </a:r>
          </a:p>
          <a:p>
            <a:r>
              <a:rPr lang="en-US" dirty="0"/>
              <a:t>membrane electrodes are described that employ [9</a:t>
            </a:r>
            <a:r>
              <a:rPr lang="en-US" dirty="0" smtClean="0"/>
              <a:t>]-mercuracarborand-3 </a:t>
            </a:r>
            <a:r>
              <a:rPr lang="en-US" dirty="0"/>
              <a:t>(MC3), a neutral </a:t>
            </a:r>
            <a:r>
              <a:rPr lang="en-US" dirty="0" err="1"/>
              <a:t>preorganized</a:t>
            </a:r>
            <a:r>
              <a:rPr lang="en-US" dirty="0"/>
              <a:t> </a:t>
            </a:r>
            <a:r>
              <a:rPr lang="en-US" dirty="0" err="1"/>
              <a:t>macrocyclic</a:t>
            </a:r>
            <a:endParaRPr lang="en-US" dirty="0"/>
          </a:p>
          <a:p>
            <a:r>
              <a:rPr lang="en-US" dirty="0"/>
              <a:t>Lewis acid, as the anion carrier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i="1" dirty="0"/>
              <a:t>Anal. Chem. 1999, 71, 1371-1377</a:t>
            </a:r>
            <a:endParaRPr lang="ru-RU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1324</Words>
  <Application>Microsoft Office PowerPoint</Application>
  <PresentationFormat>Экран (4:3)</PresentationFormat>
  <Paragraphs>116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Victor</dc:creator>
  <cp:lastModifiedBy>Виктор</cp:lastModifiedBy>
  <cp:revision>58</cp:revision>
  <dcterms:created xsi:type="dcterms:W3CDTF">2014-09-02T19:25:16Z</dcterms:created>
  <dcterms:modified xsi:type="dcterms:W3CDTF">2018-03-02T01:38:51Z</dcterms:modified>
</cp:coreProperties>
</file>