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6" r:id="rId1"/>
  </p:sldMasterIdLst>
  <p:notesMasterIdLst>
    <p:notesMasterId r:id="rId41"/>
  </p:notesMasterIdLst>
  <p:sldIdLst>
    <p:sldId id="279" r:id="rId2"/>
    <p:sldId id="313" r:id="rId3"/>
    <p:sldId id="308" r:id="rId4"/>
    <p:sldId id="345" r:id="rId5"/>
    <p:sldId id="346" r:id="rId6"/>
    <p:sldId id="295" r:id="rId7"/>
    <p:sldId id="296" r:id="rId8"/>
    <p:sldId id="328" r:id="rId9"/>
    <p:sldId id="315" r:id="rId10"/>
    <p:sldId id="316" r:id="rId11"/>
    <p:sldId id="317" r:id="rId12"/>
    <p:sldId id="318" r:id="rId13"/>
    <p:sldId id="319" r:id="rId14"/>
    <p:sldId id="320" r:id="rId15"/>
    <p:sldId id="344" r:id="rId16"/>
    <p:sldId id="343" r:id="rId17"/>
    <p:sldId id="321" r:id="rId18"/>
    <p:sldId id="322" r:id="rId19"/>
    <p:sldId id="323" r:id="rId20"/>
    <p:sldId id="324" r:id="rId21"/>
    <p:sldId id="325" r:id="rId22"/>
    <p:sldId id="329" r:id="rId23"/>
    <p:sldId id="326" r:id="rId24"/>
    <p:sldId id="347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8" r:id="rId34"/>
    <p:sldId id="331" r:id="rId35"/>
    <p:sldId id="332" r:id="rId36"/>
    <p:sldId id="309" r:id="rId37"/>
    <p:sldId id="292" r:id="rId38"/>
    <p:sldId id="293" r:id="rId39"/>
    <p:sldId id="294" r:id="rId40"/>
  </p:sldIdLst>
  <p:sldSz cx="9144000" cy="6858000" type="screen4x3"/>
  <p:notesSz cx="6858000" cy="9144000"/>
  <p:custDataLst>
    <p:tags r:id="rId4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D06B8-FA03-40A7-A4B3-8D4D853F6AF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01036-20AC-42FB-AEB7-E15F0F359F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601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1036-20AC-42FB-AEB7-E15F0F359F7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073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1036-20AC-42FB-AEB7-E15F0F359F7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929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1036-20AC-42FB-AEB7-E15F0F359F7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241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1036-20AC-42FB-AEB7-E15F0F359F7D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912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1036-20AC-42FB-AEB7-E15F0F359F7D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962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1036-20AC-42FB-AEB7-E15F0F359F7D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206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1036-20AC-42FB-AEB7-E15F0F359F7D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739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1036-20AC-42FB-AEB7-E15F0F359F7D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681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1036-20AC-42FB-AEB7-E15F0F359F7D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87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1036-20AC-42FB-AEB7-E15F0F359F7D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06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1036-20AC-42FB-AEB7-E15F0F359F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670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1036-20AC-42FB-AEB7-E15F0F359F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03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1036-20AC-42FB-AEB7-E15F0F359F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969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1036-20AC-42FB-AEB7-E15F0F359F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250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1036-20AC-42FB-AEB7-E15F0F359F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171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1036-20AC-42FB-AEB7-E15F0F359F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507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1036-20AC-42FB-AEB7-E15F0F359F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679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1036-20AC-42FB-AEB7-E15F0F359F7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282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681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5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270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6082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632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372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170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59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14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50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37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1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494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85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569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09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79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524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5" Type="http://schemas.openxmlformats.org/officeDocument/2006/relationships/image" Target="../media/image38.jpg"/><Relationship Id="rId4" Type="http://schemas.openxmlformats.org/officeDocument/2006/relationships/image" Target="../media/image37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40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3741" y="-459432"/>
            <a:ext cx="7772400" cy="2664296"/>
          </a:xfrm>
        </p:spPr>
        <p:txBody>
          <a:bodyPr>
            <a:normAutofit/>
          </a:bodyPr>
          <a:lstStyle/>
          <a:p>
            <a:r>
              <a:rPr lang="ru-RU" b="1" dirty="0" smtClean="0"/>
              <a:t>Основы </a:t>
            </a:r>
            <a:r>
              <a:rPr lang="ru-RU" b="1" dirty="0"/>
              <a:t>сферической астрономии.</a:t>
            </a:r>
            <a:endParaRPr lang="ru-RU" dirty="0"/>
          </a:p>
        </p:txBody>
      </p:sp>
      <p:pic>
        <p:nvPicPr>
          <p:cNvPr id="1026" name="Picture 2" descr="F:\ЦРО\Элюстрация\СФЕРА-СОЗВЕЗДИЯ\ARMIR_SFE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669" y="2564904"/>
            <a:ext cx="4896544" cy="401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57912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48072"/>
          </a:xfrm>
        </p:spPr>
        <p:txBody>
          <a:bodyPr>
            <a:normAutofit fontScale="90000"/>
          </a:bodyPr>
          <a:lstStyle/>
          <a:p>
            <a:pPr indent="457200" algn="just"/>
            <a:r>
              <a:rPr lang="ru-RU" sz="1600" dirty="0" smtClean="0"/>
              <a:t>С помощью отвеса можно провести отвесную линию, которая в пренебрежении </a:t>
            </a:r>
            <a:r>
              <a:rPr lang="ru-RU" sz="1600" dirty="0" err="1" smtClean="0"/>
              <a:t>несферичностью</a:t>
            </a:r>
            <a:r>
              <a:rPr lang="ru-RU" sz="1600" dirty="0" smtClean="0"/>
              <a:t> Земли и силами инерции пройдет через центр планеты.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205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48072"/>
          </a:xfrm>
        </p:spPr>
        <p:txBody>
          <a:bodyPr>
            <a:normAutofit fontScale="90000"/>
          </a:bodyPr>
          <a:lstStyle/>
          <a:p>
            <a:pPr indent="457200" algn="just"/>
            <a:r>
              <a:rPr lang="ru-RU" sz="1600" dirty="0" smtClean="0"/>
              <a:t>Наблюдатель является центром воображаемой сферы очень большого радиуса – небесной сферы, на которую проецируются все космические объекты.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330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48072"/>
          </a:xfrm>
        </p:spPr>
        <p:txBody>
          <a:bodyPr>
            <a:normAutofit fontScale="90000"/>
          </a:bodyPr>
          <a:lstStyle/>
          <a:p>
            <a:pPr indent="457200" algn="just"/>
            <a:r>
              <a:rPr lang="ru-RU" sz="1600" dirty="0" smtClean="0"/>
              <a:t>Перпендикулярно линии отвеса можно провести плоскость математического горизонта, которая в пересечении с небесной сферой дает линию математического горизонта.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0226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864096"/>
          </a:xfrm>
        </p:spPr>
        <p:txBody>
          <a:bodyPr>
            <a:normAutofit fontScale="90000"/>
          </a:bodyPr>
          <a:lstStyle/>
          <a:p>
            <a:pPr indent="457200" algn="just"/>
            <a:r>
              <a:rPr lang="ru-RU" sz="1800" dirty="0" smtClean="0"/>
              <a:t>Вследствие вращения Земли вокруг своей оси небесная сфера испытывает видимое вращение в обратную сторону. Ось её вращения называется осью мира, точки пересечения оси мира с небесной сферой – северный </a:t>
            </a:r>
            <a:r>
              <a:rPr lang="en-US" sz="1800" i="1" dirty="0" smtClean="0"/>
              <a:t>P </a:t>
            </a:r>
            <a:r>
              <a:rPr lang="ru-RU" sz="1800" dirty="0" smtClean="0"/>
              <a:t>и южный</a:t>
            </a:r>
            <a:r>
              <a:rPr lang="en-US" sz="1800" dirty="0" smtClean="0"/>
              <a:t> </a:t>
            </a:r>
            <a:r>
              <a:rPr lang="en-US" sz="1800" i="1" dirty="0" smtClean="0"/>
              <a:t>P’</a:t>
            </a:r>
            <a:r>
              <a:rPr lang="ru-RU" sz="1800" dirty="0" smtClean="0"/>
              <a:t> полюсы мира.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6499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92088"/>
          </a:xfrm>
        </p:spPr>
        <p:txBody>
          <a:bodyPr>
            <a:normAutofit fontScale="90000"/>
          </a:bodyPr>
          <a:lstStyle/>
          <a:p>
            <a:pPr indent="457200" algn="just"/>
            <a:r>
              <a:rPr lang="ru-RU" sz="1800" dirty="0" smtClean="0"/>
              <a:t>Проекция оси мира на плоскость горизонта дает полуденную линию </a:t>
            </a:r>
            <a:r>
              <a:rPr lang="en-US" sz="1800" i="1" dirty="0" smtClean="0"/>
              <a:t>NS</a:t>
            </a:r>
            <a:r>
              <a:rPr lang="en-US" sz="1800" dirty="0" smtClean="0"/>
              <a:t> </a:t>
            </a:r>
            <a:r>
              <a:rPr lang="ru-RU" sz="1800" dirty="0" smtClean="0"/>
              <a:t>с точками севера </a:t>
            </a:r>
            <a:r>
              <a:rPr lang="en-US" sz="1800" i="1" dirty="0" smtClean="0"/>
              <a:t>N</a:t>
            </a:r>
            <a:r>
              <a:rPr lang="ru-RU" sz="1800" dirty="0" smtClean="0"/>
              <a:t> и юга </a:t>
            </a:r>
            <a:r>
              <a:rPr lang="en-US" sz="1800" i="1" dirty="0" smtClean="0"/>
              <a:t>S</a:t>
            </a:r>
            <a:r>
              <a:rPr lang="ru-RU" sz="1800" dirty="0" smtClean="0"/>
              <a:t> на горизонте. Продолжение отвесной линии при пересечении небесной сферы дает точки зенита </a:t>
            </a:r>
            <a:r>
              <a:rPr lang="en-US" sz="1800" i="1" dirty="0" smtClean="0"/>
              <a:t>Z</a:t>
            </a:r>
            <a:r>
              <a:rPr lang="ru-RU" sz="1800" dirty="0" smtClean="0"/>
              <a:t> и надира</a:t>
            </a:r>
            <a:r>
              <a:rPr lang="en-US" sz="1800" dirty="0" smtClean="0"/>
              <a:t> </a:t>
            </a:r>
            <a:r>
              <a:rPr lang="en-US" sz="1800" i="1" dirty="0" smtClean="0"/>
              <a:t>Z’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3827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3879"/>
            <a:ext cx="7765321" cy="1326321"/>
          </a:xfrm>
        </p:spPr>
        <p:txBody>
          <a:bodyPr/>
          <a:lstStyle/>
          <a:p>
            <a:r>
              <a:rPr lang="ru-RU" dirty="0" smtClean="0"/>
              <a:t>Системы небесных координат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711254" cy="45259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44351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ГОРИЗОНТАЛЬНАЯ СИСТЕМА НЕБЕСНЫХ КООРДИНАТ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6381328"/>
            <a:ext cx="6400800" cy="337592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 smtClean="0"/>
              <a:t>Лысенко В.Е.,   Краснодар,   </a:t>
            </a:r>
            <a:r>
              <a:rPr lang="ru-RU" dirty="0" err="1" smtClean="0"/>
              <a:t>КубГУ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6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48072"/>
          </a:xfrm>
        </p:spPr>
        <p:txBody>
          <a:bodyPr>
            <a:normAutofit fontScale="90000"/>
          </a:bodyPr>
          <a:lstStyle/>
          <a:p>
            <a:pPr indent="457200" algn="just"/>
            <a:r>
              <a:rPr lang="ru-RU" sz="1600" dirty="0" smtClean="0"/>
              <a:t>Круг называется большим, если его центр находится в центре небесной сферы.</a:t>
            </a:r>
            <a:br>
              <a:rPr lang="ru-RU" sz="1600" dirty="0" smtClean="0"/>
            </a:br>
            <a:r>
              <a:rPr lang="ru-RU" sz="1600" dirty="0" smtClean="0"/>
              <a:t>Большой круг, проходящий через зенит, надир и светило, называется кругом высоты.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34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76064"/>
          </a:xfrm>
        </p:spPr>
        <p:txBody>
          <a:bodyPr>
            <a:noAutofit/>
          </a:bodyPr>
          <a:lstStyle/>
          <a:p>
            <a:pPr indent="457200" algn="just"/>
            <a:r>
              <a:rPr lang="ru-RU" sz="1600" dirty="0" smtClean="0"/>
              <a:t>Угол </a:t>
            </a:r>
            <a:r>
              <a:rPr lang="en-US" sz="1600" i="1" dirty="0" smtClean="0"/>
              <a:t>h</a:t>
            </a:r>
            <a:r>
              <a:rPr lang="ru-RU" sz="1600" dirty="0" smtClean="0"/>
              <a:t> называется высотой светила, отсчитывается от горизонта. Высота зенита 90°. Высота горизонта 0°. Высота надира   –90°.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6382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04056"/>
          </a:xfrm>
        </p:spPr>
        <p:txBody>
          <a:bodyPr>
            <a:normAutofit fontScale="90000"/>
          </a:bodyPr>
          <a:lstStyle/>
          <a:p>
            <a:pPr indent="457200" algn="just"/>
            <a:r>
              <a:rPr lang="ru-RU" sz="1600" dirty="0" smtClean="0"/>
              <a:t>Угол А, отсчитываемый от точки юга в сторону запада, называется азимутом.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807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9346"/>
            <a:ext cx="8568952" cy="1621462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/>
              <a:t>Небесной сферой - </a:t>
            </a:r>
            <a:r>
              <a:rPr lang="ru-RU" sz="1600" dirty="0" smtClean="0"/>
              <a:t>называется воображаемая вспомогательная сфера произвольного радиуса, на которую проецируются все небесные тела так, как их видит наблюдатель в определенный момент времени из определенной точки пространства.</a:t>
            </a:r>
            <a:endParaRPr lang="ru-RU" sz="1600" dirty="0"/>
          </a:p>
        </p:txBody>
      </p:sp>
      <p:pic>
        <p:nvPicPr>
          <p:cNvPr id="2051" name="Picture 3" descr="F:\ЦРО\Элюстрация\СФЕРА-СОЗВЕЗДИЯ\Coordinate-celesti-antepri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561200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5536" y="183553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Небесные светила </a:t>
            </a:r>
            <a:r>
              <a:rPr lang="ru-RU" dirty="0" smtClean="0"/>
              <a:t>– проекции космических тел на небесную сферу.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44723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48072"/>
          </a:xfrm>
        </p:spPr>
        <p:txBody>
          <a:bodyPr>
            <a:normAutofit fontScale="90000"/>
          </a:bodyPr>
          <a:lstStyle/>
          <a:p>
            <a:pPr indent="457200" algn="just"/>
            <a:r>
              <a:rPr lang="ru-RU" sz="1600" dirty="0" smtClean="0"/>
              <a:t>В силу равенства определенных углов по построению высота северного полюса мира равна географической широте места наблюдения.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0087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76064"/>
          </a:xfrm>
        </p:spPr>
        <p:txBody>
          <a:bodyPr>
            <a:normAutofit fontScale="90000"/>
          </a:bodyPr>
          <a:lstStyle/>
          <a:p>
            <a:pPr indent="457200" algn="just"/>
            <a:r>
              <a:rPr lang="ru-RU" sz="1800" dirty="0" smtClean="0"/>
              <a:t>Все элементы горизонтальной системы небесных координат. Следует заметить, что при суточном движении небесной сферы непрерывно изменяются и высота, и азимут светила (исключая северный и южный полюсы мира).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1138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Горизонтальная система координат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11" y="1340768"/>
            <a:ext cx="6999178" cy="3888432"/>
          </a:xfrm>
        </p:spPr>
      </p:pic>
      <p:sp>
        <p:nvSpPr>
          <p:cNvPr id="7" name="Прямоугольник 6"/>
          <p:cNvSpPr/>
          <p:nvPr/>
        </p:nvSpPr>
        <p:spPr>
          <a:xfrm>
            <a:off x="1115616" y="5229199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/>
              <a:t>h </a:t>
            </a:r>
            <a:r>
              <a:rPr lang="ru-RU" dirty="0"/>
              <a:t>– </a:t>
            </a:r>
            <a:r>
              <a:rPr lang="ru-RU" b="1" dirty="0"/>
              <a:t>высота светила </a:t>
            </a:r>
            <a:r>
              <a:rPr lang="ru-RU" dirty="0"/>
              <a:t>над горизонтом; z – </a:t>
            </a:r>
            <a:r>
              <a:rPr lang="ru-RU" b="1" dirty="0"/>
              <a:t>зенитное расстояние </a:t>
            </a:r>
            <a:r>
              <a:rPr lang="ru-RU" dirty="0"/>
              <a:t>светила, </a:t>
            </a:r>
            <a:endParaRPr lang="ru-RU" dirty="0" smtClean="0"/>
          </a:p>
          <a:p>
            <a:r>
              <a:rPr lang="ru-RU" dirty="0" smtClean="0"/>
              <a:t>z </a:t>
            </a:r>
            <a:r>
              <a:rPr lang="ru-RU" dirty="0"/>
              <a:t>= 90° </a:t>
            </a:r>
            <a:r>
              <a:rPr lang="ru-RU" dirty="0" smtClean="0"/>
              <a:t>– h</a:t>
            </a:r>
            <a:r>
              <a:rPr lang="ru-RU" dirty="0"/>
              <a:t>;</a:t>
            </a:r>
          </a:p>
          <a:p>
            <a:r>
              <a:rPr lang="ru-RU" dirty="0"/>
              <a:t>2) A – </a:t>
            </a:r>
            <a:r>
              <a:rPr lang="ru-RU" b="1" dirty="0"/>
              <a:t>азимут светила</a:t>
            </a:r>
            <a:r>
              <a:rPr lang="ru-RU" dirty="0"/>
              <a:t>, отсчитывается к западу от точки юга.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99277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339" y="116632"/>
            <a:ext cx="7765321" cy="1326321"/>
          </a:xfrm>
        </p:spPr>
        <p:txBody>
          <a:bodyPr/>
          <a:lstStyle/>
          <a:p>
            <a:r>
              <a:rPr lang="ru-RU" dirty="0" smtClean="0"/>
              <a:t>Определение географической широты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4176464" cy="474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2924944"/>
            <a:ext cx="2592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h=90°-</a:t>
            </a:r>
            <a:r>
              <a:rPr lang="el-GR" sz="3600" dirty="0" smtClean="0"/>
              <a:t>φ+δ</a:t>
            </a:r>
            <a:endParaRPr lang="ru-RU" sz="3600" dirty="0" smtClean="0"/>
          </a:p>
          <a:p>
            <a:r>
              <a:rPr lang="el-GR" sz="3600" dirty="0"/>
              <a:t>φ</a:t>
            </a:r>
            <a:r>
              <a:rPr lang="ru-RU" sz="3600" dirty="0" smtClean="0"/>
              <a:t>=90</a:t>
            </a:r>
            <a:r>
              <a:rPr lang="el-GR" sz="3600" dirty="0" smtClean="0"/>
              <a:t>+δ</a:t>
            </a:r>
            <a:r>
              <a:rPr lang="ru-RU" sz="3600" dirty="0" smtClean="0"/>
              <a:t>-</a:t>
            </a:r>
            <a:r>
              <a:rPr lang="en-US" sz="3600" dirty="0" smtClean="0"/>
              <a:t>h</a:t>
            </a:r>
            <a:endParaRPr lang="ru-RU" sz="3600" dirty="0"/>
          </a:p>
          <a:p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628800"/>
            <a:ext cx="3312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Измеряемый угол </a:t>
            </a:r>
          </a:p>
          <a:p>
            <a:r>
              <a:rPr lang="en-US" sz="2800" dirty="0" smtClean="0"/>
              <a:t>QOS </a:t>
            </a:r>
            <a:r>
              <a:rPr lang="ru-RU" sz="2800" dirty="0"/>
              <a:t>равен 90</a:t>
            </a:r>
            <a:r>
              <a:rPr lang="ru-RU" sz="2800" dirty="0" smtClean="0"/>
              <a:t>° - </a:t>
            </a:r>
            <a:r>
              <a:rPr lang="el-GR" sz="2800" dirty="0" smtClean="0"/>
              <a:t>φ </a:t>
            </a:r>
            <a:endParaRPr lang="ru-R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7374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ЭКВАТОРИАЛЬНЫЕ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НЕБЕСНЫХ КООРДИНАТ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6381328"/>
            <a:ext cx="6400800" cy="337592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 smtClean="0"/>
              <a:t>Лысенко В.Е.,   Краснодар,   </a:t>
            </a:r>
            <a:r>
              <a:rPr lang="ru-RU" dirty="0" err="1" smtClean="0"/>
              <a:t>КубГУ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86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24744"/>
          </a:xfrm>
        </p:spPr>
        <p:txBody>
          <a:bodyPr>
            <a:noAutofit/>
          </a:bodyPr>
          <a:lstStyle/>
          <a:p>
            <a:pPr indent="447675" algn="just"/>
            <a:r>
              <a:rPr lang="ru-RU" sz="1600" dirty="0" smtClean="0"/>
              <a:t>Перпендикулярно оси мира через центр небесной сферы можно провести плоскость небесного экватора. Пересечение небесной сферы и плоскости небесного экватора образует большой круг – небесный экватор.  Плоскости небесного и земного экватора параллельны по построению. Небесный экватор пересекает горизонт в точках востока </a:t>
            </a:r>
            <a:r>
              <a:rPr lang="ru-RU" sz="1600" i="1" dirty="0" smtClean="0"/>
              <a:t>Е</a:t>
            </a:r>
            <a:r>
              <a:rPr lang="ru-RU" sz="1600" dirty="0" smtClean="0"/>
              <a:t> и запада </a:t>
            </a:r>
            <a:r>
              <a:rPr lang="en-US" sz="1600" i="1" dirty="0" smtClean="0"/>
              <a:t>W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866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92088"/>
          </a:xfrm>
        </p:spPr>
        <p:txBody>
          <a:bodyPr>
            <a:normAutofit/>
          </a:bodyPr>
          <a:lstStyle/>
          <a:p>
            <a:pPr indent="447675" algn="just"/>
            <a:r>
              <a:rPr lang="ru-RU" sz="1600" dirty="0" smtClean="0"/>
              <a:t>Большой круг, проходящий через северный и южный полюсы мира и через светило, называется кругом склонения.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52199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92088"/>
          </a:xfrm>
        </p:spPr>
        <p:txBody>
          <a:bodyPr>
            <a:normAutofit/>
          </a:bodyPr>
          <a:lstStyle/>
          <a:p>
            <a:pPr indent="447675" algn="just"/>
            <a:r>
              <a:rPr lang="ru-RU" sz="1600" dirty="0" smtClean="0"/>
              <a:t>Угол между точкой пересечения круга склонения и небесного экватора и светилом называется склонением </a:t>
            </a:r>
            <a:r>
              <a:rPr lang="el-GR" sz="1600" dirty="0" smtClean="0"/>
              <a:t>δ</a:t>
            </a:r>
            <a:r>
              <a:rPr lang="ru-RU" sz="1600" dirty="0" smtClean="0"/>
              <a:t>. Склонение экватора 0°, северного полюса +90°, южного полюса   –90°.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3031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864096"/>
          </a:xfrm>
        </p:spPr>
        <p:txBody>
          <a:bodyPr>
            <a:normAutofit fontScale="90000"/>
          </a:bodyPr>
          <a:lstStyle/>
          <a:p>
            <a:pPr indent="447675" algn="just"/>
            <a:r>
              <a:rPr lang="ru-RU" sz="1600" dirty="0" smtClean="0"/>
              <a:t>Угол между наивысшей точкой экватора </a:t>
            </a:r>
            <a:r>
              <a:rPr lang="en-US" sz="1600" i="1" dirty="0" smtClean="0"/>
              <a:t>Q</a:t>
            </a:r>
            <a:r>
              <a:rPr lang="ru-RU" sz="1600" dirty="0" smtClean="0"/>
              <a:t> и точкой пересечения круга склонения и экватора называется часовым углом </a:t>
            </a:r>
            <a:r>
              <a:rPr lang="en-US" sz="1600" i="1" dirty="0" smtClean="0"/>
              <a:t>t</a:t>
            </a:r>
            <a:r>
              <a:rPr lang="ru-RU" sz="1600" dirty="0" smtClean="0"/>
              <a:t> измеряется в угловых часах по часовой стрелке. </a:t>
            </a:r>
            <a:r>
              <a:rPr lang="ru-RU" sz="1600" dirty="0" smtClean="0"/>
              <a:t>ПОЛНЫЙ ОБОРОТ ЧАСОВОГО КРУГА равен </a:t>
            </a:r>
            <a:r>
              <a:rPr lang="ru-RU" sz="1600" dirty="0" smtClean="0"/>
              <a:t>24 угловых часа. Часовой угол точки </a:t>
            </a:r>
            <a:r>
              <a:rPr lang="en-US" sz="1600" i="1" dirty="0" smtClean="0"/>
              <a:t>Q</a:t>
            </a:r>
            <a:r>
              <a:rPr lang="en-US" sz="1600" dirty="0" smtClean="0"/>
              <a:t> </a:t>
            </a:r>
            <a:r>
              <a:rPr lang="ru-RU" sz="1600" dirty="0" smtClean="0"/>
              <a:t>равен 0 часов, а часовой угол точки </a:t>
            </a:r>
            <a:r>
              <a:rPr lang="en-US" sz="1600" i="1" dirty="0" smtClean="0"/>
              <a:t>Q’</a:t>
            </a:r>
            <a:r>
              <a:rPr lang="ru-RU" sz="1600" dirty="0" smtClean="0"/>
              <a:t> равен 12 часов.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69795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Autofit/>
          </a:bodyPr>
          <a:lstStyle/>
          <a:p>
            <a:pPr indent="447675" algn="just"/>
            <a:r>
              <a:rPr lang="ru-RU" sz="1600" dirty="0" smtClean="0"/>
              <a:t>Часовой угол и склонение являются элементами </a:t>
            </a:r>
            <a:r>
              <a:rPr lang="ru-RU" sz="1600" b="1" dirty="0" smtClean="0"/>
              <a:t>первой экваториальной системы координат</a:t>
            </a:r>
            <a:r>
              <a:rPr lang="ru-RU" sz="1600" dirty="0" smtClean="0"/>
              <a:t>. При суточном движении небесной сферы склонение остается неизменным, а часовой угол изменяется.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59438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81055" y="130009"/>
            <a:ext cx="7765321" cy="1325563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/>
              <a:t>Небесная сфера </a:t>
            </a:r>
            <a:r>
              <a:rPr lang="ru-RU" sz="1800" dirty="0"/>
              <a:t>разбита на </a:t>
            </a:r>
            <a:r>
              <a:rPr lang="ru-RU" sz="1800" b="1" dirty="0"/>
              <a:t>88 созвездий</a:t>
            </a:r>
            <a:r>
              <a:rPr lang="ru-RU" sz="1800" dirty="0"/>
              <a:t>, различающихся по площади, </a:t>
            </a:r>
            <a:r>
              <a:rPr lang="ru-RU" sz="1800" dirty="0" smtClean="0"/>
              <a:t>составу</a:t>
            </a:r>
            <a:r>
              <a:rPr lang="ru-RU" sz="1800" dirty="0"/>
              <a:t>, структуре </a:t>
            </a:r>
            <a:r>
              <a:rPr lang="ru-RU" sz="1800" dirty="0" smtClean="0"/>
              <a:t>конфигурации </a:t>
            </a:r>
            <a:r>
              <a:rPr lang="ru-RU" sz="1800" dirty="0"/>
              <a:t>ярких звезд, образующих основной узор </a:t>
            </a:r>
            <a:r>
              <a:rPr lang="ru-RU" sz="1800" dirty="0" smtClean="0"/>
              <a:t>созвездия </a:t>
            </a:r>
            <a:r>
              <a:rPr lang="ru-RU" sz="1800" dirty="0"/>
              <a:t>и другим особенностям.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23528" y="2017690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Созвездия, видимые в наших широтах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4320480" cy="3789895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860032" y="1844824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Созвездие Орион</a:t>
            </a:r>
            <a:endParaRPr lang="ru-RU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94" y="2728039"/>
            <a:ext cx="3914792" cy="3914792"/>
          </a:xfrm>
        </p:spPr>
      </p:pic>
      <p:sp>
        <p:nvSpPr>
          <p:cNvPr id="16" name="Прямоугольник 15"/>
          <p:cNvSpPr/>
          <p:nvPr/>
        </p:nvSpPr>
        <p:spPr>
          <a:xfrm>
            <a:off x="564258" y="1345011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Созвездием </a:t>
            </a:r>
            <a:r>
              <a:rPr lang="ru-RU" dirty="0" smtClean="0"/>
              <a:t>называется </a:t>
            </a:r>
            <a:r>
              <a:rPr lang="ru-RU" dirty="0" smtClean="0"/>
              <a:t>основная структурная единица разделения звездного </a:t>
            </a:r>
            <a:r>
              <a:rPr lang="ru-RU" dirty="0" smtClean="0"/>
              <a:t>неба, т.е. участок </a:t>
            </a:r>
            <a:r>
              <a:rPr lang="ru-RU" dirty="0" smtClean="0"/>
              <a:t>небесной сферы в строго определенных границах.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49966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052736"/>
          </a:xfrm>
        </p:spPr>
        <p:txBody>
          <a:bodyPr>
            <a:noAutofit/>
          </a:bodyPr>
          <a:lstStyle/>
          <a:p>
            <a:pPr indent="447675" algn="just"/>
            <a:r>
              <a:rPr lang="ru-RU" sz="1600" dirty="0" smtClean="0"/>
              <a:t>Солнце при своем годовом движении описывает по небесной сфере большой круг – эклиптику. Эклиптика пересекает небесный экватор на своем восходящем участке в точке весеннего равноденствия. Как эклиптика, так и точка весеннего равноденствия испытывают суточное движение, но точка весеннего равноденствия фиксирована на небесной сфере.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95705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908720"/>
          </a:xfrm>
        </p:spPr>
        <p:txBody>
          <a:bodyPr>
            <a:noAutofit/>
          </a:bodyPr>
          <a:lstStyle/>
          <a:p>
            <a:pPr indent="447675" algn="just"/>
            <a:r>
              <a:rPr lang="ru-RU" sz="1500" dirty="0" smtClean="0"/>
              <a:t>Угол между точкой весеннего равноденствия и точкой пересечения круга склонения и небесного экватора называется прямое восхождение </a:t>
            </a:r>
            <a:r>
              <a:rPr lang="el-GR" sz="1500" dirty="0" smtClean="0"/>
              <a:t>α</a:t>
            </a:r>
            <a:r>
              <a:rPr lang="ru-RU" sz="1500" dirty="0" smtClean="0"/>
              <a:t> и измеряется в угловых часах против часовой стрелки. Угол 2</a:t>
            </a:r>
            <a:r>
              <a:rPr lang="el-GR" sz="1500" dirty="0" smtClean="0"/>
              <a:t>π</a:t>
            </a:r>
            <a:r>
              <a:rPr lang="ru-RU" sz="1500" dirty="0" smtClean="0"/>
              <a:t> равен 24 угловых часа. Прямое восхождение точки весеннего равноденствия равно 0 часов, а прямое восхождение противоположной точки – </a:t>
            </a:r>
            <a:r>
              <a:rPr lang="ru-RU" sz="1500" dirty="0" err="1" smtClean="0"/>
              <a:t>точки</a:t>
            </a:r>
            <a:r>
              <a:rPr lang="ru-RU" sz="1500" dirty="0" smtClean="0"/>
              <a:t> осеннего равноденствия – равно 12 часов.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418259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48072"/>
          </a:xfrm>
        </p:spPr>
        <p:txBody>
          <a:bodyPr>
            <a:noAutofit/>
          </a:bodyPr>
          <a:lstStyle/>
          <a:p>
            <a:pPr indent="447675" algn="just">
              <a:tabLst>
                <a:tab pos="85725" algn="l"/>
              </a:tabLst>
            </a:pPr>
            <a:r>
              <a:rPr lang="ru-RU" sz="1600" dirty="0" smtClean="0"/>
              <a:t>Углы склонения и прямого восхождения являются элементами </a:t>
            </a:r>
            <a:r>
              <a:rPr lang="ru-RU" sz="1600" b="1" dirty="0" smtClean="0"/>
              <a:t>второй экваториальной системы координат </a:t>
            </a:r>
            <a:r>
              <a:rPr lang="ru-RU" sz="1600" dirty="0" smtClean="0"/>
              <a:t>и не изменяются при суточном вращении небесной сферы.   Эта система небесных координат служит для описания положений всех космических объектов.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660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" y="13062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Экваториальные системы координат</a:t>
            </a:r>
            <a:endParaRPr lang="ru-RU" sz="3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5832648" cy="3240360"/>
          </a:xfrm>
        </p:spPr>
      </p:pic>
      <p:sp>
        <p:nvSpPr>
          <p:cNvPr id="9" name="Прямоугольник 8"/>
          <p:cNvSpPr/>
          <p:nvPr/>
        </p:nvSpPr>
        <p:spPr>
          <a:xfrm>
            <a:off x="323528" y="4221088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экваториальная система координат:</a:t>
            </a:r>
          </a:p>
          <a:p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склонение светила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угол между плоскостью небесного экватора и светилом;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часовой угол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угол между плоскостью небесного меридиана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светило. Отсчитывается в сторону суточного вращения неба,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градусах или часах и минутах.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277706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экваториальная система координат:</a:t>
            </a:r>
          </a:p>
          <a:p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склонение светила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– полярное расстояние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P = 90° –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прямое восхождение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угол между точкой весеннего равноденствия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светило. Отсчитывается против часовой стрелки,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выражается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часах и минутах или в градусах. Разность прямых восхождений светил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моментов их одноименных кульминаций.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6974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 Условия видимости небесной сферы в разных широтах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806314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2546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5025"/>
            <a:ext cx="7765321" cy="1326321"/>
          </a:xfrm>
        </p:spPr>
        <p:txBody>
          <a:bodyPr>
            <a:normAutofit/>
          </a:bodyPr>
          <a:lstStyle/>
          <a:p>
            <a:r>
              <a:rPr lang="ru-RU" dirty="0"/>
              <a:t>· </a:t>
            </a:r>
            <a:r>
              <a:rPr lang="ru-RU" b="1" dirty="0"/>
              <a:t>Движение небесных </a:t>
            </a:r>
            <a:r>
              <a:rPr lang="ru-RU" b="1" dirty="0" smtClean="0"/>
              <a:t>светил</a:t>
            </a:r>
            <a:endParaRPr lang="ru-R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60" y="2204864"/>
            <a:ext cx="4536504" cy="437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2924" y="980728"/>
            <a:ext cx="9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Определение высоты светила</a:t>
            </a:r>
          </a:p>
          <a:p>
            <a:r>
              <a:rPr lang="ru-RU" dirty="0" smtClean="0"/>
              <a:t>Светило </a:t>
            </a:r>
            <a:r>
              <a:rPr lang="ru-RU" dirty="0"/>
              <a:t>восходит и заходит на данной широте, если |δ|&lt; (90°- |φ|)</a:t>
            </a:r>
          </a:p>
          <a:p>
            <a:r>
              <a:rPr lang="ru-RU" dirty="0" smtClean="0"/>
              <a:t>Светило </a:t>
            </a:r>
            <a:r>
              <a:rPr lang="ru-RU" dirty="0"/>
              <a:t>будет незаходящим или невосходящим, если |δ|&gt; (90°- |φ|)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27275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65321" cy="1325563"/>
          </a:xfrm>
        </p:spPr>
        <p:txBody>
          <a:bodyPr/>
          <a:lstStyle/>
          <a:p>
            <a:r>
              <a:rPr lang="ru-RU" dirty="0" smtClean="0"/>
              <a:t>Движение Солнца на небесной сфере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3269" y="1523208"/>
            <a:ext cx="3600326" cy="8239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Эклиптика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5" y="2393853"/>
            <a:ext cx="3538736" cy="390676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556792"/>
            <a:ext cx="3591437" cy="823912"/>
          </a:xfrm>
        </p:spPr>
        <p:txBody>
          <a:bodyPr>
            <a:normAutofit/>
          </a:bodyPr>
          <a:lstStyle/>
          <a:p>
            <a:r>
              <a:rPr lang="ru-RU" dirty="0" smtClean="0"/>
              <a:t>Точки равноденствия и солнцестояния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48880"/>
            <a:ext cx="4356364" cy="410977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89060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Перемещение Солнца в течение года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92" y="1935923"/>
            <a:ext cx="7277424" cy="447865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94740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Прецессия Земной оси</a:t>
            </a:r>
          </a:p>
        </p:txBody>
      </p:sp>
      <p:pic>
        <p:nvPicPr>
          <p:cNvPr id="4" name="Объект 6" descr="C:\Users\user\Desktop\11\i1.gif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2" y="2224881"/>
            <a:ext cx="5476875" cy="32766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01710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Прецессия Земной оси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5427" y="1676364"/>
            <a:ext cx="3600326" cy="823912"/>
          </a:xfrm>
        </p:spPr>
        <p:txBody>
          <a:bodyPr/>
          <a:lstStyle/>
          <a:p>
            <a:pPr algn="ctr"/>
            <a:r>
              <a:rPr lang="ru-RU" dirty="0" smtClean="0"/>
              <a:t>Прецессия</a:t>
            </a:r>
            <a:endParaRPr lang="ru-RU" dirty="0"/>
          </a:p>
        </p:txBody>
      </p:sp>
      <p:pic>
        <p:nvPicPr>
          <p:cNvPr id="10" name="Объект 9" descr="C:\Users\user\Desktop\11\1464034959_pre1.jpg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929810"/>
            <a:ext cx="4615373" cy="23713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6893" y="1772816"/>
            <a:ext cx="3591437" cy="82391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Изменения полюса Земли за</a:t>
            </a:r>
          </a:p>
          <a:p>
            <a:pPr algn="ctr"/>
            <a:r>
              <a:rPr lang="ru-RU" dirty="0" smtClean="0"/>
              <a:t>26 тыс. лет</a:t>
            </a:r>
            <a:endParaRPr lang="ru-RU" dirty="0"/>
          </a:p>
        </p:txBody>
      </p:sp>
      <p:pic>
        <p:nvPicPr>
          <p:cNvPr id="8" name="Объект 7" descr="C:\Users\user\Desktop\11\precession%20(2).jpg"/>
          <p:cNvPicPr>
            <a:picLocks noGrp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543300" cy="35560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05768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Реальный вид звёзд</a:t>
            </a:r>
            <a:endParaRPr lang="ru-RU" dirty="0"/>
          </a:p>
        </p:txBody>
      </p:sp>
      <p:pic>
        <p:nvPicPr>
          <p:cNvPr id="4" name="Объект 3" descr="C:\Users\Администратор\Desktop\2016\2016 ЦДО\Элюстрация\000027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6984776" cy="403244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18100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Угловое расстояние между светилами</a:t>
            </a:r>
            <a:endParaRPr lang="ru-RU" dirty="0"/>
          </a:p>
        </p:txBody>
      </p:sp>
      <p:pic>
        <p:nvPicPr>
          <p:cNvPr id="4" name="Объект 3" descr="C:\Users\Администратор\Desktop\2016\2016 ЦДО\Элюстрация\cosmic_distance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8064896" cy="403244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49860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Движение светил в течение суток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6768752" cy="411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9079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Вращение звёзд происходит против часовой стрелки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4777511" cy="427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37250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65321" cy="1325563"/>
          </a:xfrm>
        </p:spPr>
        <p:txBody>
          <a:bodyPr/>
          <a:lstStyle/>
          <a:p>
            <a:r>
              <a:rPr lang="ru-RU" dirty="0" smtClean="0"/>
              <a:t>Полюса </a:t>
            </a:r>
            <a:r>
              <a:rPr lang="ru-RU" dirty="0" smtClean="0"/>
              <a:t>Мира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331741"/>
            <a:ext cx="3600326" cy="823912"/>
          </a:xfrm>
        </p:spPr>
        <p:txBody>
          <a:bodyPr/>
          <a:lstStyle/>
          <a:p>
            <a:r>
              <a:rPr lang="ru-RU" dirty="0" smtClean="0"/>
              <a:t>Северный Полюс </a:t>
            </a:r>
            <a:r>
              <a:rPr lang="ru-RU" dirty="0" smtClean="0"/>
              <a:t>Мира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" y="2376141"/>
            <a:ext cx="4430428" cy="333005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2056260"/>
            <a:ext cx="4041775" cy="639762"/>
          </a:xfrm>
        </p:spPr>
        <p:txBody>
          <a:bodyPr/>
          <a:lstStyle/>
          <a:p>
            <a:pPr algn="ctr"/>
            <a:r>
              <a:rPr lang="ru-RU" dirty="0"/>
              <a:t>Южный Полюс Мира</a:t>
            </a:r>
          </a:p>
          <a:p>
            <a:pPr algn="ctr"/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76141"/>
            <a:ext cx="4401815" cy="340732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58628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76064"/>
          </a:xfrm>
        </p:spPr>
        <p:txBody>
          <a:bodyPr>
            <a:normAutofit/>
          </a:bodyPr>
          <a:lstStyle/>
          <a:p>
            <a:pPr indent="457200" algn="just"/>
            <a:r>
              <a:rPr lang="ru-RU" sz="1600" dirty="0" smtClean="0"/>
              <a:t>Вид Земли сбоку. Показаны ось вращения и экватор. Точка сверху – наблюдатель.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16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103DD07B-A1A9-4A04-88CD-8D410AC51D67}"/>
  <p:tag name="ISPRING_PROJECT_FOLDER_UPDATED" val="1"/>
  <p:tag name="ISPRING_PRESENTATION_TITLE" val="МФ Лекция№1"/>
  <p:tag name="ISPRING_FIRST_PUBLISH" val="1"/>
  <p:tag name="ISPRING_SCREEN_RECS_UPDATED" val="G:\МАЛЫЙ ФИЗТЕХ\МФ Лекция№1 11\"/>
  <p:tag name="ISPRING_PRESENTATION_INFO_2" val="&lt;?xml version=&quot;1.0&quot; encoding=&quot;UTF-8&quot; standalone=&quot;no&quot; ?&gt;&#10;&lt;presentation2&gt;&#10;&#10;  &lt;slides&gt;&#10;    &lt;slide id=&quot;{3782B636-E967-449B-ABAF-DD6D5A47E3C3}&quot; pptId=&quot;314&quot;/&gt;&#10;    &lt;slide id=&quot;{E2B21A16-B9F0-4120-B6F3-406DAA4050DB}&quot; pptId=&quot;256&quot;/&gt;&#10;    &lt;slide id=&quot;{E1DE20CE-806D-4DCC-94DB-50B0A92E4BCF}&quot; pptId=&quot;257&quot;/&gt;&#10;    &lt;slide id=&quot;{E562059E-C071-4091-97F6-5821CB138A45}&quot; pptId=&quot;258&quot;/&gt;&#10;    &lt;slide id=&quot;{27EE4DFD-D810-4BB0-A429-0D0C34266F81}&quot; pptId=&quot;259&quot;/&gt;&#10;    &lt;slide id=&quot;{18B905F0-CD1F-41BB-9EF6-06BE87185F7F}&quot; pptId=&quot;260&quot;/&gt;&#10;    &lt;slide id=&quot;{24E86FBC-54DB-401A-98E0-9E27BE8EA940}&quot; pptId=&quot;261&quot;/&gt;&#10;    &lt;slide id=&quot;{81D5A662-396D-455E-8319-C67FF5BDEE04}&quot; pptId=&quot;262&quot;/&gt;&#10;    &lt;slide id=&quot;{E5FBEEF6-A014-41E3-BA70-B36F84CED333}&quot; pptId=&quot;263&quot;/&gt;&#10;    &lt;slide id=&quot;{6FBDC544-A143-4C06-A404-1B9741856CEB}&quot; pptId=&quot;264&quot;/&gt;&#10;    &lt;slide id=&quot;{EE17FDB3-CDC4-45FC-BBCA-8F4E008B7875}&quot; pptId=&quot;265&quot;/&gt;&#10;    &lt;slide id=&quot;{A34E7613-91D7-4CD2-867C-BA4D978D5A70}&quot; pptId=&quot;268&quot;/&gt;&#10;    &lt;slide id=&quot;{8CD21938-8B17-4CE4-BB5D-60BA2D92D690}&quot; pptId=&quot;269&quot;/&gt;&#10;    &lt;slide id=&quot;{5468CEE1-13D2-4AF9-A49B-9D39B19C2AD5}&quot; pptId=&quot;266&quot;/&gt;&#10;    &lt;slide id=&quot;{E2D02AEE-E358-4314-B7F0-16EE5BAE001C}&quot; pptId=&quot;270&quot;/&gt;&#10;    &lt;slide id=&quot;{DE224D55-7504-428D-96DF-50980D174C58}&quot; pptId=&quot;271&quot;/&gt;&#10;    &lt;slide id=&quot;{4A44AE28-BD12-4758-BF96-2729126732CB}&quot; pptId=&quot;274&quot;/&gt;&#10;    &lt;slide id=&quot;{A25B123A-316B-4D59-AAB0-F2C40D68586F}&quot; pptId=&quot;275&quot;/&gt;&#10;    &lt;slide id=&quot;{FC1EEDE5-C46C-4BF8-B0F8-A5D35D2C900B}&quot; pptId=&quot;276&quot;/&gt;&#10;    &lt;slide id=&quot;{B5F5D64D-9402-4BA0-B934-177EE171E6A9}&quot; pptId=&quot;277&quot;/&gt;&#10;    &lt;slide id=&quot;{283C3FEC-BA66-48C0-A45E-6308DD955DDC}&quot; pptId=&quot;278&quot;/&gt;&#10;    &lt;slide id=&quot;{DDB43468-C303-46C4-9C0B-FA56C01B9BBD}&quot; pptId=&quot;279&quot;/&gt;&#10;    &lt;slide id=&quot;{24471ED5-5899-48DD-9CDA-77B5117C7296}&quot; pptId=&quot;313&quot;/&gt;&#10;    &lt;slide id=&quot;{D9E146A6-4C61-43FB-B67E-65E8593C492F}&quot; pptId=&quot;308&quot;/&gt;&#10;    &lt;slide id=&quot;{E60A47D5-46F3-46C5-ADB5-DA436B00A4AD}&quot; pptId=&quot;295&quot;/&gt;&#10;    &lt;slide id=&quot;{47EBCC68-80F0-48A7-982C-B6E90C542832}&quot; pptId=&quot;296&quot;/&gt;&#10;    &lt;slide id=&quot;{1986591D-BC8B-4256-B952-2570981F884C}&quot; pptId=&quot;310&quot;/&gt;&#10;    &lt;slide id=&quot;{AFFD7550-54E2-4F65-83A7-FC5EF8183DBB}&quot; pptId=&quot;311&quot;/&gt;&#10;    &lt;slide id=&quot;{751DCB18-C118-4B0E-9B3D-7DA9AB6A96BB}&quot; pptId=&quot;299&quot;/&gt;&#10;    &lt;slide id=&quot;{3DA907F6-C4EC-4F11-81AE-5926D9790359}&quot; pptId=&quot;300&quot;/&gt;&#10;    &lt;slide id=&quot;{1FDCA399-0F24-482D-9E58-8C39E1C2D6CF}&quot; pptId=&quot;298&quot;/&gt;&#10;    &lt;slide id=&quot;{1BDF20AA-9DAA-4646-816C-9B18D25DBBFA}&quot; pptId=&quot;301&quot;/&gt;&#10;    &lt;slide id=&quot;{50B9609C-B55A-4FE5-AFBE-7D443E139560}&quot; pptId=&quot;302&quot;/&gt;&#10;    &lt;slide id=&quot;{B614B0F5-5F07-4D6E-81E7-48956C83EA0C}&quot; pptId=&quot;303&quot;/&gt;&#10;    &lt;slide id=&quot;{1C361A2C-9B35-4E22-84E9-C4B06C62BE24}&quot; pptId=&quot;287&quot;/&gt;&#10;    &lt;slide id=&quot;{9EE15E9D-86CF-44DF-AA97-BE44FE2F0BEC}&quot; pptId=&quot;307&quot;/&gt;&#10;    &lt;slide id=&quot;{3838F63B-F40E-454D-8C49-86D8DB4CD67E}&quot; pptId=&quot;288&quot;/&gt;&#10;    &lt;slide id=&quot;{E43DEA91-4449-41CA-AB8A-A80DBD8B39B0}&quot; pptId=&quot;289&quot;/&gt;&#10;    &lt;slide id=&quot;{1279A752-CE09-4BFF-97F7-EA7AA28E9FB8}&quot; pptId=&quot;309&quot;/&gt;&#10;    &lt;slide id=&quot;{65C74B21-B174-4355-82B8-CCCD2AA106BF}&quot; pptId=&quot;292&quot;/&gt;&#10;    &lt;slide id=&quot;{6385E441-3880-4751-90F6-B6F2AD04EC41}&quot; pptId=&quot;293&quot;/&gt;&#10;    &lt;slide id=&quot;{2F78C665-C86D-4109-9194-A748C7D8B984}&quot; pptId=&quot;294&quot;/&gt;&#10;  &lt;/slides&gt;&#10;&#10;  &lt;narration&gt;&#10;    &lt;audioTracks&gt;&#10;      &lt;audioTrack muted=&quot;false&quot; name=&quot;Аудио 3&quot; resource=&quot;552d8cc9&quot; slideId=&quot;{E2B21A16-B9F0-4120-B6F3-406DAA4050DB}&quot; startTime=&quot;0&quot; volume=&quot;1&quot;&gt;&#10;        &lt;audio channels=&quot;1&quot; format=&quot;s16&quot; sampleRate=&quot;44100&quot;/&gt;&#10;      &lt;/audioTrack&gt;&#10;      &lt;audioTrack muted=&quot;false&quot; name=&quot;Аудио 4&quot; resource=&quot;5f9406aa&quot; slideId=&quot;{E1DE20CE-806D-4DCC-94DB-50B0A92E4BCF}&quot; startTime=&quot;0&quot; volume=&quot;1&quot;&gt;&#10;        &lt;audio channels=&quot;1&quot; format=&quot;s16&quot; sampleRate=&quot;44100&quot;/&gt;&#10;      &lt;/audioTrack&gt;&#10;      &lt;audioTrack muted=&quot;false&quot; name=&quot;Аудио 5&quot; resource=&quot;c459f25c&quot; slideId=&quot;&quot; startTime=&quot;0&quot; volume=&quot;1&quot;&gt;&#10;        &lt;audio channels=&quot;1&quot; format=&quot;s16&quot; sampleRate=&quot;44100&quot;/&gt;&#10;      &lt;/audioTrack&gt;&#10;      &lt;audioTrack muted=&quot;false&quot; name=&quot;Аудио 6&quot; resource=&quot;8ca17fbc&quot; slideId=&quot;{1C361A2C-9B35-4E22-84E9-C4B06C62BE24}&quot; startTime=&quot;0&quot; volume=&quot;1&quot;&gt;&#10;        &lt;audio channels=&quot;1&quot; format=&quot;s16&quot; sampleRate=&quot;44100&quot;/&gt;&#10;      &lt;/audioTrack&gt;&#10;      &lt;audioTrack muted=&quot;false&quot; name=&quot;Аудио 7&quot; resource=&quot;a329adee&quot; slideId=&quot;{E562059E-C071-4091-97F6-5821CB138A45}&quot; startTime=&quot;0&quot; volume=&quot;1&quot;&gt;&#10;        &lt;audio channels=&quot;1&quot; format=&quot;s16&quot; sampleRate=&quot;44100&quot;/&gt;&#10;      &lt;/audioTrack&gt;&#10;      &lt;audioTrack muted=&quot;false&quot; name=&quot;Аудио 8&quot; resource=&quot;977b016f&quot; slideId=&quot;{27EE4DFD-D810-4BB0-A429-0D0C34266F81}&quot; startTime=&quot;0&quot; volume=&quot;1&quot;&gt;&#10;        &lt;audio channels=&quot;1&quot; format=&quot;s16&quot; sampleRate=&quot;44100&quot;/&gt;&#10;      &lt;/audioTrack&gt;&#10;      &lt;audioTrack muted=&quot;false&quot; name=&quot;Аудио 9&quot; resource=&quot;ea7c66e5&quot; slideId=&quot;{18B905F0-CD1F-41BB-9EF6-06BE87185F7F}&quot; startTime=&quot;0&quot; volume=&quot;1&quot;&gt;&#10;        &lt;audio channels=&quot;1&quot; format=&quot;s16&quot; sampleRate=&quot;44100&quot;/&gt;&#10;      &lt;/audioTrack&gt;&#10;      &lt;audioTrack muted=&quot;false&quot; name=&quot;Аудио 10&quot; resource=&quot;b19dcccf&quot; slideId=&quot;{24E86FBC-54DB-401A-98E0-9E27BE8EA940}&quot; startTime=&quot;0&quot; volume=&quot;1&quot;&gt;&#10;        &lt;audio channels=&quot;1&quot; format=&quot;s16&quot; sampleRate=&quot;44100&quot;/&gt;&#10;      &lt;/audioTrack&gt;&#10;      &lt;audioTrack muted=&quot;false&quot; name=&quot;Аудио 11&quot; resource=&quot;1fd6372e&quot; slideId=&quot;{81D5A662-396D-455E-8319-C67FF5BDEE04}&quot; startTime=&quot;0&quot; volume=&quot;1&quot;&gt;&#10;        &lt;audio channels=&quot;1&quot; format=&quot;s16&quot; sampleRate=&quot;44100&quot;/&gt;&#10;      &lt;/audioTrack&gt;&#10;      &lt;audioTrack muted=&quot;false&quot; name=&quot;Аудио 12&quot; resource=&quot;3ed4b4e9&quot; slideId=&quot;{E5FBEEF6-A014-41E3-BA70-B36F84CED333}&quot; startTime=&quot;0&quot; volume=&quot;1&quot;&gt;&#10;        &lt;audio channels=&quot;1&quot; format=&quot;s16&quot; sampleRate=&quot;44100&quot;/&gt;&#10;      &lt;/audioTrack&gt;&#10;      &lt;audioTrack muted=&quot;false&quot; name=&quot;Аудио 13&quot; resource=&quot;a1202597&quot; slideId=&quot;{6FBDC544-A143-4C06-A404-1B9741856CEB}&quot; startTime=&quot;0&quot; volume=&quot;1&quot;&gt;&#10;        &lt;audio channels=&quot;1&quot; format=&quot;s16&quot; sampleRate=&quot;44100&quot;/&gt;&#10;      &lt;/audioTrack&gt;&#10;      &lt;audioTrack muted=&quot;false&quot; name=&quot;Аудио 14&quot; resource=&quot;a07eea5a&quot; slideId=&quot;{EE17FDB3-CDC4-45FC-BBCA-8F4E008B7875}&quot; startTime=&quot;0&quot; volume=&quot;1&quot;&gt;&#10;        &lt;audio channels=&quot;1&quot; format=&quot;s16&quot; sampleRate=&quot;44100&quot;/&gt;&#10;      &lt;/audioTrack&gt;&#10;      &lt;audioTrack muted=&quot;false&quot; name=&quot;Аудио 15&quot; resource=&quot;971edadd&quot; slideId=&quot;{A34E7613-91D7-4CD2-867C-BA4D978D5A70}&quot; startTime=&quot;0&quot; volume=&quot;1&quot;&gt;&#10;        &lt;audio channels=&quot;1&quot; format=&quot;s16&quot; sampleRate=&quot;44100&quot;/&gt;&#10;      &lt;/audioTrack&gt;&#10;      &lt;audioTrack muted=&quot;false&quot; name=&quot;Аудио 16&quot; resource=&quot;ea757339&quot; slideId=&quot;{8CD21938-8B17-4CE4-BB5D-60BA2D92D690}&quot; startTime=&quot;0&quot; volume=&quot;1&quot;&gt;&#10;        &lt;audio channels=&quot;1&quot; format=&quot;s16&quot; sampleRate=&quot;44100&quot;/&gt;&#10;      &lt;/audioTrack&gt;&#10;      &lt;audioTrack muted=&quot;false&quot; name=&quot;Аудио 17&quot; resource=&quot;b81969aa&quot; slideId=&quot;{5468CEE1-13D2-4AF9-A49B-9D39B19C2AD5}&quot; startTime=&quot;0&quot; volume=&quot;1&quot;&gt;&#10;        &lt;audio channels=&quot;1&quot; format=&quot;s16&quot; sampleRate=&quot;44100&quot;/&gt;&#10;      &lt;/audioTrack&gt;&#10;      &lt;audioTrack muted=&quot;false&quot; name=&quot;Аудио 18&quot; resource=&quot;c586b3e4&quot; slideId=&quot;{E2D02AEE-E358-4314-B7F0-16EE5BAE001C}&quot; startTime=&quot;0&quot; volume=&quot;1&quot;&gt;&#10;        &lt;audio channels=&quot;1&quot; format=&quot;s16&quot; sampleRate=&quot;44100&quot;/&gt;&#10;      &lt;/audioTrack&gt;&#10;      &lt;audioTrack muted=&quot;false&quot; name=&quot;Аудио 19&quot; resource=&quot;0ea72085&quot; slideId=&quot;{DE224D55-7504-428D-96DF-50980D174C58}&quot; startTime=&quot;0&quot; volume=&quot;1&quot;&gt;&#10;        &lt;audio channels=&quot;1&quot; format=&quot;s16&quot; sampleRate=&quot;44100&quot;/&gt;&#10;      &lt;/audioTrack&gt;&#10;      &lt;audioTrack muted=&quot;false&quot; name=&quot;Аудио 20&quot; resource=&quot;dfe8af6c&quot; slideId=&quot;{4A44AE28-BD12-4758-BF96-2729126732CB}&quot; startTime=&quot;0&quot; volume=&quot;1&quot;&gt;&#10;        &lt;audio channels=&quot;1&quot; format=&quot;s16&quot; sampleRate=&quot;44100&quot;/&gt;&#10;      &lt;/audioTrack&gt;&#10;      &lt;audioTrack muted=&quot;false&quot; name=&quot;Аудио 21&quot; resource=&quot;6f3cf27a&quot; slideId=&quot;{A25B123A-316B-4D59-AAB0-F2C40D68586F}&quot; startTime=&quot;0&quot; volume=&quot;1&quot;&gt;&#10;        &lt;audio channels=&quot;1&quot; format=&quot;s16&quot; sampleRate=&quot;44100&quot;/&gt;&#10;      &lt;/audioTrack&gt;&#10;      &lt;audioTrack muted=&quot;false&quot; name=&quot;Аудио 22&quot; resource=&quot;f062e594&quot; slideId=&quot;{FC1EEDE5-C46C-4BF8-B0F8-A5D35D2C900B}&quot; startTime=&quot;0&quot; volume=&quot;1&quot;&gt;&#10;        &lt;audio channels=&quot;1&quot; format=&quot;s16&quot; sampleRate=&quot;44100&quot;/&gt;&#10;      &lt;/audioTrack&gt;&#10;      &lt;audioTrack muted=&quot;false&quot; name=&quot;Аудио 23&quot; resource=&quot;0c7cabcd&quot; slideId=&quot;{B5F5D64D-9402-4BA0-B934-177EE171E6A9}&quot; startTime=&quot;0&quot; volume=&quot;1&quot;&gt;&#10;        &lt;audio channels=&quot;1&quot; format=&quot;s16&quot; sampleRate=&quot;44100&quot;/&gt;&#10;      &lt;/audioTrack&gt;&#10;      &lt;audioTrack muted=&quot;false&quot; name=&quot;Аудио 24&quot; resource=&quot;8774cd5d&quot; slideId=&quot;{283C3FEC-BA66-48C0-A45E-6308DD955DDC}&quot; startTime=&quot;0&quot; volume=&quot;1&quot;&gt;&#10;        &lt;audio channels=&quot;1&quot; format=&quot;s16&quot; sampleRate=&quot;44100&quot;/&gt;&#10;      &lt;/audioTrack&gt;&#10;      &lt;audioTrack muted=&quot;false&quot; name=&quot;Аудио 27&quot; resource=&quot;c1f37e47&quot; slideId=&quot;{DDB43468-C303-46C4-9C0B-FA56C01B9BBD}&quot; startTime=&quot;0&quot; volume=&quot;1&quot;&gt;&#10;        &lt;audio channels=&quot;1&quot; format=&quot;s16&quot; sampleRate=&quot;44100&quot;/&gt;&#10;      &lt;/audioTrack&gt;&#10;      &lt;audioTrack muted=&quot;false&quot; name=&quot;Аудио 28&quot; resource=&quot;accac9d5&quot; slideId=&quot;{24471ED5-5899-48DD-9CDA-77B5117C7296}&quot; startTime=&quot;0&quot; volume=&quot;1&quot;&gt;&#10;        &lt;audio channels=&quot;1&quot; format=&quot;s16&quot; sampleRate=&quot;44100&quot;/&gt;&#10;      &lt;/audioTrack&gt;&#10;      &lt;audioTrack muted=&quot;false&quot; name=&quot;Аудио 29&quot; resource=&quot;d022beb2&quot; slideId=&quot;{D9E146A6-4C61-43FB-B67E-65E8593C492F}&quot; startTime=&quot;0&quot; volume=&quot;1&quot;&gt;&#10;        &lt;audio channels=&quot;1&quot; format=&quot;s16&quot; sampleRate=&quot;44100&quot;/&gt;&#10;      &lt;/audioTrack&gt;&#10;      &lt;audioTrack muted=&quot;false&quot; name=&quot;Аудио 30&quot; resource=&quot;6fd7de35&quot; slideId=&quot;{E60A47D5-46F3-46C5-ADB5-DA436B00A4AD}&quot; startTime=&quot;0&quot; volume=&quot;1&quot;&gt;&#10;        &lt;audio channels=&quot;1&quot; format=&quot;s16&quot; sampleRate=&quot;44100&quot;/&gt;&#10;      &lt;/audioTrack&gt;&#10;      &lt;audioTrack muted=&quot;false&quot; name=&quot;Аудио 31&quot; resource=&quot;93bc3e80&quot; slideId=&quot;{47EBCC68-80F0-48A7-982C-B6E90C542832}&quot; startTime=&quot;0&quot; volume=&quot;1&quot;&gt;&#10;        &lt;audio channels=&quot;1&quot; format=&quot;s16&quot; sampleRate=&quot;44100&quot;/&gt;&#10;      &lt;/audioTrack&gt;&#10;      &lt;audioTrack muted=&quot;false&quot; name=&quot;Аудио 32&quot; resource=&quot;18011053&quot; slideId=&quot;{1986591D-BC8B-4256-B952-2570981F884C}&quot; startTime=&quot;0&quot; volume=&quot;1&quot;&gt;&#10;        &lt;audio channels=&quot;1&quot; format=&quot;s16&quot; sampleRate=&quot;44100&quot;/&gt;&#10;      &lt;/audioTrack&gt;&#10;      &lt;audioTrack muted=&quot;false&quot; name=&quot;Аудио 33&quot; resource=&quot;7b7e709b&quot; slideId=&quot;{AFFD7550-54E2-4F65-83A7-FC5EF8183DBB}&quot; startTime=&quot;0&quot; volume=&quot;1&quot;&gt;&#10;        &lt;audio channels=&quot;1&quot; format=&quot;s16&quot; sampleRate=&quot;44100&quot;/&gt;&#10;      &lt;/audioTrack&gt;&#10;      &lt;audioTrack muted=&quot;false&quot; name=&quot;Аудио 34&quot; resource=&quot;6aa5d7bc&quot; slideId=&quot;{751DCB18-C118-4B0E-9B3D-7DA9AB6A96BB}&quot; startTime=&quot;0&quot; volume=&quot;1&quot;&gt;&#10;        &lt;audio channels=&quot;1&quot; format=&quot;s16&quot; sampleRate=&quot;44100&quot;/&gt;&#10;      &lt;/audioTrack&gt;&#10;      &lt;audioTrack muted=&quot;false&quot; name=&quot;Аудио 35&quot; resource=&quot;06216730&quot; slideId=&quot;{3DA907F6-C4EC-4F11-81AE-5926D9790359}&quot; startTime=&quot;0&quot; volume=&quot;1&quot;&gt;&#10;        &lt;audio channels=&quot;1&quot; format=&quot;s16&quot; sampleRate=&quot;44100&quot;/&gt;&#10;      &lt;/audioTrack&gt;&#10;      &lt;audioTrack muted=&quot;false&quot; name=&quot;Аудио 36&quot; resource=&quot;d785d32f&quot; slideId=&quot;{1FDCA399-0F24-482D-9E58-8C39E1C2D6CF}&quot; startTime=&quot;0&quot; volume=&quot;1&quot;&gt;&#10;        &lt;audio channels=&quot;1&quot; format=&quot;s16&quot; sampleRate=&quot;44100&quot;/&gt;&#10;      &lt;/audioTrack&gt;&#10;      &lt;audioTrack muted=&quot;false&quot; name=&quot;Аудио 37&quot; resource=&quot;04cf5796&quot; slideId=&quot;{1BDF20AA-9DAA-4646-816C-9B18D25DBBFA}&quot; startTime=&quot;0&quot; volume=&quot;1&quot;&gt;&#10;        &lt;audio channels=&quot;1&quot; format=&quot;s16&quot; sampleRate=&quot;44100&quot;/&gt;&#10;      &lt;/audioTrack&gt;&#10;      &lt;audioTrack muted=&quot;false&quot; name=&quot;Аудио 38&quot; resource=&quot;80c13fe7&quot; slideId=&quot;{50B9609C-B55A-4FE5-AFBE-7D443E139560}&quot; startTime=&quot;0&quot; volume=&quot;1&quot;&gt;&#10;        &lt;audio channels=&quot;1&quot; format=&quot;s16&quot; sampleRate=&quot;44100&quot;/&gt;&#10;      &lt;/audioTrack&gt;&#10;      &lt;audioTrack muted=&quot;false&quot; name=&quot;Аудио 39&quot; resource=&quot;225bef8a&quot; slideId=&quot;{B614B0F5-5F07-4D6E-81E7-48956C83EA0C}&quot; startTime=&quot;0&quot; volume=&quot;1&quot;&gt;&#10;        &lt;audio channels=&quot;1&quot; format=&quot;s16&quot; sampleRate=&quot;44100&quot;/&gt;&#10;      &lt;/audioTrack&gt;&#10;      &lt;audioTrack muted=&quot;false&quot; name=&quot;Аудио 40&quot; resource=&quot;e9ee1439&quot; slideId=&quot;{9EE15E9D-86CF-44DF-AA97-BE44FE2F0BEC}&quot; startTime=&quot;0&quot; volume=&quot;1&quot;&gt;&#10;        &lt;audio channels=&quot;1&quot; format=&quot;s16&quot; sampleRate=&quot;44100&quot;/&gt;&#10;      &lt;/audioTrack&gt;&#10;      &lt;audioTrack muted=&quot;false&quot; name=&quot;Аудио 41&quot; resource=&quot;3b46e9d1&quot; slideId=&quot;{3838F63B-F40E-454D-8C49-86D8DB4CD67E}&quot; startTime=&quot;0&quot; volume=&quot;1&quot;&gt;&#10;        &lt;audio channels=&quot;1&quot; format=&quot;s16&quot; sampleRate=&quot;44100&quot;/&gt;&#10;      &lt;/audioTrack&gt;&#10;      &lt;audioTrack muted=&quot;false&quot; name=&quot;Аудио 42&quot; resource=&quot;cc5ccf50&quot; slideId=&quot;{E43DEA91-4449-41CA-AB8A-A80DBD8B39B0}&quot; startTime=&quot;0&quot; volume=&quot;1&quot;&gt;&#10;        &lt;audio channels=&quot;1&quot; format=&quot;s16&quot; sampleRate=&quot;44100&quot;/&gt;&#10;      &lt;/audioTrack&gt;&#10;      &lt;audioTrack muted=&quot;false&quot; name=&quot;Аудио 43&quot; resource=&quot;5076e134&quot; slideId=&quot;{1279A752-CE09-4BFF-97F7-EA7AA28E9FB8}&quot; startTime=&quot;0&quot; volume=&quot;1&quot;&gt;&#10;        &lt;audio channels=&quot;1&quot; format=&quot;s16&quot; sampleRate=&quot;44100&quot;/&gt;&#10;      &lt;/audioTrack&gt;&#10;      &lt;audioTrack muted=&quot;false&quot; name=&quot;Аудио 44&quot; resource=&quot;6936522b&quot; slideId=&quot;{65C74B21-B174-4355-82B8-CCCD2AA106BF}&quot; startTime=&quot;0&quot; volume=&quot;1&quot;&gt;&#10;        &lt;audio channels=&quot;1&quot; format=&quot;s16&quot; sampleRate=&quot;44100&quot;/&gt;&#10;      &lt;/audioTrack&gt;&#10;      &lt;audioTrack muted=&quot;false&quot; name=&quot;Аудио 45&quot; resource=&quot;ccfe3e94&quot; slideId=&quot;{6385E441-3880-4751-90F6-B6F2AD04EC41}&quot; startTime=&quot;0&quot; volume=&quot;1&quot;&gt;&#10;        &lt;audio channels=&quot;1&quot; format=&quot;s16&quot; sampleRate=&quot;44100&quot;/&gt;&#10;      &lt;/audioTrack&gt;&#10;      &lt;audioTrack muted=&quot;false&quot; name=&quot;Аудио 46&quot; resource=&quot;7ea7beb5&quot; slideId=&quot;{2F78C665-C86D-4109-9194-A748C7D8B984}&quot; startTime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RESOURCE_FOLDER" val="E:\МАЛЫЙ ФИЗТЕХ\МФ Лекция№1 11"/>
  <p:tag name="ISPRING_PRESENTATION_PATH" val="E:\МАЛЫЙ ФИЗТЕХ\МФ Лекция№1 11.pptx"/>
  <p:tag name="ISPRING_RESOURCE_PATHS_HASH_PRESENTER" val="7e501449e7c93e7928205169ecd669b389e37b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1C361A2C-9B35-4E22-84E9-C4B06C62BE2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3838F63B-F40E-454D-8C49-86D8DB4CD67E}"/>
  <p:tag name="GENSWF_ADVANCE_TIME" val="174.9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EE15E9D-86CF-44DF-AA97-BE44FE2F0BEC}"/>
  <p:tag name="GENSWF_ADVANCE_TIME" val="85.1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43DEA91-4449-41CA-AB8A-A80DBD8B39B0}"/>
  <p:tag name="GENSWF_ADVANCE_TIME" val="227.45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0B9609C-B55A-4FE5-AFBE-7D443E139560}"/>
  <p:tag name="GENSWF_ADVANCE_TIME" val="136.08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614B0F5-5F07-4D6E-81E7-48956C83EA0C}"/>
  <p:tag name="GENSWF_ADVANCE_TIME" val="125.8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1279A752-CE09-4BFF-97F7-EA7AA28E9FB8}"/>
  <p:tag name="GENSWF_ADVANCE_TIME" val="98.11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5C74B21-B174-4355-82B8-CCCD2AA106BF}"/>
  <p:tag name="GENSWF_ADVANCE_TIME" val="120.76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385E441-3880-4751-90F6-B6F2AD04EC41}"/>
  <p:tag name="GENSWF_ADVANCE_TIME" val="18.97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2F78C665-C86D-4109-9194-A748C7D8B984}"/>
  <p:tag name="GENSWF_ADVANCE_TIME" val="72.8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DDB43468-C303-46C4-9C0B-FA56C01B9BBD}"/>
  <p:tag name="GENSWF_ADVANCE_TIME" val="72.6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24471ED5-5899-48DD-9CDA-77B5117C7296}"/>
  <p:tag name="GENSWF_ADVANCE_TIME" val="59.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D9E146A6-4C61-43FB-B67E-65E8593C492F}"/>
  <p:tag name="GENSWF_ADVANCE_TIME" val="92.8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1986591D-BC8B-4256-B952-2570981F884C}"/>
  <p:tag name="GENSWF_ADVANCE_TIME" val="71.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AFFD7550-54E2-4F65-83A7-FC5EF8183DBB}"/>
  <p:tag name="GENSWF_ADVANCE_TIME" val="14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60A47D5-46F3-46C5-ADB5-DA436B00A4AD}"/>
  <p:tag name="GENSWF_ADVANCE_TIME" val="16.98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47EBCC68-80F0-48A7-982C-B6E90C542832}"/>
  <p:tag name="GENSWF_ADVANCE_TIME" val="32.40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1FDCA399-0F24-482D-9E58-8C39E1C2D6CF}"/>
  <p:tag name="GENSWF_ADVANCE_TIME" val="38.67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1549</TotalTime>
  <Words>971</Words>
  <Application>Microsoft Office PowerPoint</Application>
  <PresentationFormat>Экран (4:3)</PresentationFormat>
  <Paragraphs>86</Paragraphs>
  <Slides>39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Damask</vt:lpstr>
      <vt:lpstr>Основы сферической астрономии.</vt:lpstr>
      <vt:lpstr>Небесной сферой - называется воображаемая вспомогательная сфера произвольного радиуса, на которую проецируются все небесные тела так, как их видит наблюдатель в определенный момент времени из определенной точки пространства.</vt:lpstr>
      <vt:lpstr>Небесная сфера разбита на 88 созвездий, различающихся по площади, составу, структуре конфигурации ярких звезд, образующих основной узор созвездия и другим особенностям.</vt:lpstr>
      <vt:lpstr>Реальный вид звёзд</vt:lpstr>
      <vt:lpstr>Угловое расстояние между светилами</vt:lpstr>
      <vt:lpstr>Движение светил в течение суток</vt:lpstr>
      <vt:lpstr>Вращение звёзд происходит против часовой стрелки</vt:lpstr>
      <vt:lpstr>Полюса Мира </vt:lpstr>
      <vt:lpstr>Вид Земли сбоку. Показаны ось вращения и экватор. Точка сверху – наблюдатель.</vt:lpstr>
      <vt:lpstr>С помощью отвеса можно провести отвесную линию, которая в пренебрежении несферичностью Земли и силами инерции пройдет через центр планеты.</vt:lpstr>
      <vt:lpstr>Наблюдатель является центром воображаемой сферы очень большого радиуса – небесной сферы, на которую проецируются все космические объекты.</vt:lpstr>
      <vt:lpstr>Перпендикулярно линии отвеса можно провести плоскость математического горизонта, которая в пересечении с небесной сферой дает линию математического горизонта. </vt:lpstr>
      <vt:lpstr>Вследствие вращения Земли вокруг своей оси небесная сфера испытывает видимое вращение в обратную сторону. Ось её вращения называется осью мира, точки пересечения оси мира с небесной сферой – северный P и южный P’ полюсы мира.</vt:lpstr>
      <vt:lpstr>Проекция оси мира на плоскость горизонта дает полуденную линию NS с точками севера N и юга S на горизонте. Продолжение отвесной линии при пересечении небесной сферы дает точки зенита Z и надира Z’.</vt:lpstr>
      <vt:lpstr>Системы небесных координат</vt:lpstr>
      <vt:lpstr>ГОРИЗОНТАЛЬНАЯ СИСТЕМА НЕБЕСНЫХ КООРДИНАТ</vt:lpstr>
      <vt:lpstr>Круг называется большим, если его центр находится в центре небесной сферы. Большой круг, проходящий через зенит, надир и светило, называется кругом высоты.</vt:lpstr>
      <vt:lpstr>Угол h называется высотой светила, отсчитывается от горизонта. Высота зенита 90°. Высота горизонта 0°. Высота надира   –90°. </vt:lpstr>
      <vt:lpstr>Угол А, отсчитываемый от точки юга в сторону запада, называется азимутом.</vt:lpstr>
      <vt:lpstr>В силу равенства определенных углов по построению высота северного полюса мира равна географической широте места наблюдения.</vt:lpstr>
      <vt:lpstr>Все элементы горизонтальной системы небесных координат. Следует заметить, что при суточном движении небесной сферы непрерывно изменяются и высота, и азимут светила (исключая северный и южный полюсы мира).</vt:lpstr>
      <vt:lpstr>Горизонтальная система координат</vt:lpstr>
      <vt:lpstr>Определение географической широты</vt:lpstr>
      <vt:lpstr>ЭКВАТОРИАЛЬНЫЕ СИСТЕМы НЕБЕСНЫХ КООРДИНАТ</vt:lpstr>
      <vt:lpstr>Перпендикулярно оси мира через центр небесной сферы можно провести плоскость небесного экватора. Пересечение небесной сферы и плоскости небесного экватора образует большой круг – небесный экватор.  Плоскости небесного и земного экватора параллельны по построению. Небесный экватор пересекает горизонт в точках востока Е и запада W.</vt:lpstr>
      <vt:lpstr>Большой круг, проходящий через северный и южный полюсы мира и через светило, называется кругом склонения.</vt:lpstr>
      <vt:lpstr>Угол между точкой пересечения круга склонения и небесного экватора и светилом называется склонением δ. Склонение экватора 0°, северного полюса +90°, южного полюса   –90°.</vt:lpstr>
      <vt:lpstr>Угол между наивысшей точкой экватора Q и точкой пересечения круга склонения и экватора называется часовым углом t измеряется в угловых часах по часовой стрелке. ПОЛНЫЙ ОБОРОТ ЧАСОВОГО КРУГА равен 24 угловых часа. Часовой угол точки Q равен 0 часов, а часовой угол точки Q’ равен 12 часов.</vt:lpstr>
      <vt:lpstr>Часовой угол и склонение являются элементами первой экваториальной системы координат. При суточном движении небесной сферы склонение остается неизменным, а часовой угол изменяется.</vt:lpstr>
      <vt:lpstr>Солнце при своем годовом движении описывает по небесной сфере большой круг – эклиптику. Эклиптика пересекает небесный экватор на своем восходящем участке в точке весеннего равноденствия. Как эклиптика, так и точка весеннего равноденствия испытывают суточное движение, но точка весеннего равноденствия фиксирована на небесной сфере.</vt:lpstr>
      <vt:lpstr>Угол между точкой весеннего равноденствия и точкой пересечения круга склонения и небесного экватора называется прямое восхождение α и измеряется в угловых часах против часовой стрелки. Угол 2π равен 24 угловых часа. Прямое восхождение точки весеннего равноденствия равно 0 часов, а прямое восхождение противоположной точки – точки осеннего равноденствия – равно 12 часов.</vt:lpstr>
      <vt:lpstr>Углы склонения и прямого восхождения являются элементами второй экваториальной системы координат и не изменяются при суточном вращении небесной сферы.   Эта система небесных координат служит для описания положений всех космических объектов.</vt:lpstr>
      <vt:lpstr>Экваториальные системы координат</vt:lpstr>
      <vt:lpstr> Условия видимости небесной сферы в разных широтах</vt:lpstr>
      <vt:lpstr>· Движение небесных светил</vt:lpstr>
      <vt:lpstr>Движение Солнца на небесной сфере</vt:lpstr>
      <vt:lpstr>Перемещение Солнца в течение года</vt:lpstr>
      <vt:lpstr>Прецессия Земной оси</vt:lpstr>
      <vt:lpstr>Прецессия Земной оси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МФ Лекция№1</dc:title>
  <dc:creator>net</dc:creator>
  <cp:lastModifiedBy>net</cp:lastModifiedBy>
  <cp:revision>97</cp:revision>
  <dcterms:created xsi:type="dcterms:W3CDTF">2017-11-17T11:02:57Z</dcterms:created>
  <dcterms:modified xsi:type="dcterms:W3CDTF">2018-03-02T11:22:41Z</dcterms:modified>
</cp:coreProperties>
</file>