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395" r:id="rId3"/>
    <p:sldId id="400" r:id="rId4"/>
    <p:sldId id="402" r:id="rId5"/>
    <p:sldId id="401" r:id="rId6"/>
    <p:sldId id="404" r:id="rId7"/>
    <p:sldId id="405" r:id="rId8"/>
    <p:sldId id="406" r:id="rId9"/>
    <p:sldId id="407" r:id="rId10"/>
    <p:sldId id="32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34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58B71-A682-4269-9C03-510FA072AF4B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3267F-60A7-4D1B-A48B-D1382EF1FB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54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C7730-98CF-4CC9-B63E-4DABCF62F427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400AE-D316-4900-B243-A44DED3F89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419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400AE-D316-4900-B243-A44DED3F89A0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400AE-D316-4900-B243-A44DED3F89A0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4EA522C-DCD4-4EC6-9A4A-5D2FCF1394EB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609D6DB-C574-46AB-9966-3749219B5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522C-DCD4-4EC6-9A4A-5D2FCF1394EB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6DB-C574-46AB-9966-3749219B5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522C-DCD4-4EC6-9A4A-5D2FCF1394EB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6DB-C574-46AB-9966-3749219B5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EA522C-DCD4-4EC6-9A4A-5D2FCF1394EB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09D6DB-C574-46AB-9966-3749219B56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4EA522C-DCD4-4EC6-9A4A-5D2FCF1394EB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609D6DB-C574-46AB-9966-3749219B5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522C-DCD4-4EC6-9A4A-5D2FCF1394EB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6DB-C574-46AB-9966-3749219B56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522C-DCD4-4EC6-9A4A-5D2FCF1394EB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6DB-C574-46AB-9966-3749219B56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EA522C-DCD4-4EC6-9A4A-5D2FCF1394EB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09D6DB-C574-46AB-9966-3749219B56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522C-DCD4-4EC6-9A4A-5D2FCF1394EB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6DB-C574-46AB-9966-3749219B5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EA522C-DCD4-4EC6-9A4A-5D2FCF1394EB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09D6DB-C574-46AB-9966-3749219B56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EA522C-DCD4-4EC6-9A4A-5D2FCF1394EB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09D6DB-C574-46AB-9966-3749219B56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EA522C-DCD4-4EC6-9A4A-5D2FCF1394EB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09D6DB-C574-46AB-9966-3749219B5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285860"/>
            <a:ext cx="6172200" cy="250033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Всероссийская олимпиада школьников по экономике 2017-2018 гг.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571736" y="4857760"/>
            <a:ext cx="6143668" cy="140187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algn="r">
              <a:spcBef>
                <a:spcPct val="0"/>
              </a:spcBef>
              <a:buClr>
                <a:schemeClr val="folHlink"/>
              </a:buClr>
              <a:buSzPct val="70000"/>
              <a:defRPr/>
            </a:pPr>
            <a:r>
              <a:rPr lang="ru-RU" sz="2400" b="1" dirty="0" smtClean="0"/>
              <a:t>Муниципальный этап</a:t>
            </a:r>
          </a:p>
          <a:p>
            <a:pPr lvl="0" algn="r">
              <a:spcBef>
                <a:spcPct val="0"/>
              </a:spcBef>
              <a:buClr>
                <a:schemeClr val="folHlink"/>
              </a:buClr>
              <a:buSzPct val="70000"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28 ноября 2017 г.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7467600" cy="3143272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4000" dirty="0" smtClean="0"/>
              <a:t>Благодарю </a:t>
            </a:r>
            <a:br>
              <a:rPr lang="ru-RU" sz="4000" dirty="0" smtClean="0"/>
            </a:br>
            <a:r>
              <a:rPr lang="ru-RU" sz="4000" dirty="0" smtClean="0"/>
              <a:t>Вас за внимание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286808" cy="4500594"/>
          </a:xfrm>
        </p:spPr>
        <p:txBody>
          <a:bodyPr>
            <a:normAutofit/>
          </a:bodyPr>
          <a:lstStyle/>
          <a:p>
            <a:pPr marL="0" indent="3600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360000" algn="ctr">
              <a:spcBef>
                <a:spcPts val="0"/>
              </a:spcBef>
              <a:buNone/>
            </a:pPr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</a:rPr>
              <a:t>Задания муниципального этапа школьной олимпиады по экономике разработаны: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marL="1080000" lvl="0"/>
            <a:r>
              <a:rPr lang="en-US" sz="3200" dirty="0" smtClean="0"/>
              <a:t>7-8 </a:t>
            </a:r>
            <a:r>
              <a:rPr lang="ru-RU" sz="3200" dirty="0" smtClean="0"/>
              <a:t>классы</a:t>
            </a:r>
          </a:p>
          <a:p>
            <a:pPr marL="1080000" lvl="0"/>
            <a:endParaRPr lang="ru-RU" sz="3200" dirty="0" smtClean="0"/>
          </a:p>
          <a:p>
            <a:pPr marL="1080000" lvl="0"/>
            <a:r>
              <a:rPr lang="en-US" sz="3200" dirty="0" smtClean="0"/>
              <a:t>9-11 </a:t>
            </a:r>
            <a:r>
              <a:rPr lang="ru-RU" sz="3200" dirty="0" smtClean="0"/>
              <a:t>классы</a:t>
            </a:r>
          </a:p>
        </p:txBody>
      </p:sp>
      <p:pic>
        <p:nvPicPr>
          <p:cNvPr id="5122" name="Picture 2" descr="http://olymp.3dn.ru/vshe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28800"/>
            <a:ext cx="3281405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286808" cy="4500594"/>
          </a:xfrm>
        </p:spPr>
        <p:txBody>
          <a:bodyPr>
            <a:normAutofit/>
          </a:bodyPr>
          <a:lstStyle/>
          <a:p>
            <a:pPr marL="0" indent="3600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360000" algn="ctr">
              <a:spcBef>
                <a:spcPts val="0"/>
              </a:spcBef>
              <a:buNone/>
            </a:pPr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</a:rPr>
              <a:t>Темы, использованные для составления заданий для 7-8 классов:</a:t>
            </a:r>
          </a:p>
          <a:p>
            <a:pPr>
              <a:buNone/>
            </a:pPr>
            <a:endParaRPr lang="ru-RU" sz="2800" dirty="0" smtClean="0"/>
          </a:p>
          <a:p>
            <a:pPr lvl="0"/>
            <a:r>
              <a:rPr lang="ru-RU" dirty="0" smtClean="0"/>
              <a:t>Издержки производства и прибыль</a:t>
            </a:r>
          </a:p>
          <a:p>
            <a:pPr lvl="0"/>
            <a:r>
              <a:rPr lang="ru-RU" dirty="0" smtClean="0"/>
              <a:t>Спрос и предложение в рыночной экономике</a:t>
            </a:r>
          </a:p>
          <a:p>
            <a:r>
              <a:rPr lang="ru-RU" dirty="0" smtClean="0"/>
              <a:t>Эластичность спроса и предложения</a:t>
            </a:r>
          </a:p>
          <a:p>
            <a:pPr lvl="0"/>
            <a:r>
              <a:rPr lang="ru-RU" dirty="0" smtClean="0"/>
              <a:t>Основы финансовой грамотности</a:t>
            </a:r>
          </a:p>
          <a:p>
            <a:r>
              <a:rPr lang="ru-RU" dirty="0" smtClean="0"/>
              <a:t>Конкуренция и монополия. Максимизация прибыли монополией</a:t>
            </a:r>
          </a:p>
          <a:p>
            <a:pPr marL="0" indent="360000">
              <a:spcBef>
                <a:spcPts val="0"/>
              </a:spcBef>
            </a:pPr>
            <a:endParaRPr lang="ru-RU" sz="2800" dirty="0" smtClean="0"/>
          </a:p>
          <a:p>
            <a:pPr marL="0" indent="360000">
              <a:spcBef>
                <a:spcPts val="0"/>
              </a:spcBef>
            </a:pPr>
            <a:endParaRPr lang="ru-RU" sz="2800" dirty="0" smtClean="0"/>
          </a:p>
        </p:txBody>
      </p:sp>
      <p:pic>
        <p:nvPicPr>
          <p:cNvPr id="4" name="Picture 2" descr="http://olymp.3dn.ru/vshe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293096"/>
            <a:ext cx="2273293" cy="2444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286808" cy="4500594"/>
          </a:xfrm>
        </p:spPr>
        <p:txBody>
          <a:bodyPr>
            <a:normAutofit/>
          </a:bodyPr>
          <a:lstStyle/>
          <a:p>
            <a:pPr marL="0" indent="3600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360000" algn="ctr">
              <a:spcBef>
                <a:spcPts val="0"/>
              </a:spcBef>
              <a:buNone/>
            </a:pPr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</a:rPr>
              <a:t>Темы, использованные для составления заданий для 9-11 классов:</a:t>
            </a:r>
          </a:p>
          <a:p>
            <a:pPr>
              <a:buNone/>
            </a:pPr>
            <a:endParaRPr lang="ru-RU" sz="2800" dirty="0" smtClean="0"/>
          </a:p>
          <a:p>
            <a:pPr lvl="0"/>
            <a:r>
              <a:rPr lang="ru-RU" dirty="0" smtClean="0"/>
              <a:t>Издержки производства и прибыль</a:t>
            </a:r>
          </a:p>
          <a:p>
            <a:r>
              <a:rPr lang="ru-RU" dirty="0" smtClean="0"/>
              <a:t>Спрос и предложение в рыночной экономике</a:t>
            </a:r>
          </a:p>
          <a:p>
            <a:r>
              <a:rPr lang="ru-RU" dirty="0" smtClean="0"/>
              <a:t> Эластичность спроса и предложения</a:t>
            </a:r>
          </a:p>
          <a:p>
            <a:pPr lvl="0"/>
            <a:r>
              <a:rPr lang="ru-RU" dirty="0" smtClean="0"/>
              <a:t>Основы финансовой грамотности</a:t>
            </a:r>
          </a:p>
          <a:p>
            <a:pPr lvl="0"/>
            <a:r>
              <a:rPr lang="ru-RU" dirty="0" smtClean="0"/>
              <a:t>Основы макроэкономики</a:t>
            </a:r>
          </a:p>
          <a:p>
            <a:pPr lvl="0"/>
            <a:endParaRPr lang="ru-RU" dirty="0" smtClean="0"/>
          </a:p>
          <a:p>
            <a:pPr marL="0" indent="360000">
              <a:spcBef>
                <a:spcPts val="0"/>
              </a:spcBef>
            </a:pPr>
            <a:endParaRPr lang="ru-RU" sz="2800" dirty="0" smtClean="0"/>
          </a:p>
          <a:p>
            <a:pPr marL="0" indent="360000">
              <a:spcBef>
                <a:spcPts val="0"/>
              </a:spcBef>
            </a:pPr>
            <a:endParaRPr lang="ru-RU" sz="2800" dirty="0" smtClean="0"/>
          </a:p>
        </p:txBody>
      </p:sp>
      <p:pic>
        <p:nvPicPr>
          <p:cNvPr id="4" name="Picture 2" descr="http://olymp.3dn.ru/vshe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293096"/>
            <a:ext cx="2273293" cy="2444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286808" cy="4500594"/>
          </a:xfrm>
        </p:spPr>
        <p:txBody>
          <a:bodyPr>
            <a:normAutofit/>
          </a:bodyPr>
          <a:lstStyle/>
          <a:p>
            <a:pPr marL="0" indent="3600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360000" algn="ctr">
              <a:spcBef>
                <a:spcPts val="0"/>
              </a:spcBef>
              <a:buNone/>
            </a:pPr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</a:rPr>
              <a:t>Каждый комплект содержит 15 заданий: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3200" dirty="0" smtClean="0"/>
              <a:t>5 тестовых заданий</a:t>
            </a:r>
          </a:p>
          <a:p>
            <a:pPr lvl="0"/>
            <a:r>
              <a:rPr lang="ru-RU" sz="3200" dirty="0" smtClean="0"/>
              <a:t>6 задач с кратким вариантом ответа (решением)</a:t>
            </a:r>
          </a:p>
          <a:p>
            <a:pPr lvl="0"/>
            <a:r>
              <a:rPr lang="ru-RU" sz="3200" dirty="0" smtClean="0"/>
              <a:t>4 задачи с развернутым ответом</a:t>
            </a:r>
          </a:p>
          <a:p>
            <a:pPr marL="0" indent="360000">
              <a:spcBef>
                <a:spcPts val="0"/>
              </a:spcBef>
            </a:pPr>
            <a:endParaRPr lang="ru-RU" sz="2800" dirty="0" smtClean="0"/>
          </a:p>
          <a:p>
            <a:pPr marL="0" indent="360000">
              <a:spcBef>
                <a:spcPts val="0"/>
              </a:spcBef>
            </a:pPr>
            <a:endParaRPr lang="ru-RU" sz="2800" dirty="0" smtClean="0"/>
          </a:p>
        </p:txBody>
      </p:sp>
      <p:pic>
        <p:nvPicPr>
          <p:cNvPr id="4" name="Picture 2" descr="http://olymp.3dn.ru/vshe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077072"/>
            <a:ext cx="2273293" cy="2444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6302504" cy="6383062"/>
          </a:xfrm>
        </p:spPr>
        <p:txBody>
          <a:bodyPr>
            <a:normAutofit/>
          </a:bodyPr>
          <a:lstStyle/>
          <a:p>
            <a:pPr marL="0" indent="3600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360000" algn="ctr">
              <a:spcBef>
                <a:spcPts val="0"/>
              </a:spcBef>
              <a:buNone/>
            </a:pPr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</a:rPr>
              <a:t>Тестовые задания: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dirty="0" smtClean="0"/>
              <a:t>Во всех тестовых заданиях предусмотрен </a:t>
            </a:r>
            <a:r>
              <a:rPr lang="ru-RU" b="1" dirty="0" smtClean="0"/>
              <a:t>один</a:t>
            </a:r>
            <a:r>
              <a:rPr lang="ru-RU" dirty="0" smtClean="0"/>
              <a:t> правильный вариант ответа из нескольких предложенных.</a:t>
            </a:r>
          </a:p>
          <a:p>
            <a:r>
              <a:rPr lang="ru-RU" dirty="0" smtClean="0"/>
              <a:t> Если школьник выбирает более одного варианта ответов, то задание считается не выполненным – </a:t>
            </a:r>
            <a:r>
              <a:rPr lang="ru-RU" b="1" dirty="0" smtClean="0"/>
              <a:t>0 баллов.</a:t>
            </a:r>
          </a:p>
          <a:p>
            <a:r>
              <a:rPr lang="ru-RU" dirty="0" smtClean="0"/>
              <a:t>Каждый правильный ответ оценивается в </a:t>
            </a:r>
            <a:r>
              <a:rPr lang="ru-RU" b="1" dirty="0" smtClean="0"/>
              <a:t>5 баллов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Итого за данный блок можно набрать </a:t>
            </a:r>
            <a:r>
              <a:rPr lang="ru-RU" b="1" dirty="0" smtClean="0"/>
              <a:t>25 баллов</a:t>
            </a:r>
            <a:r>
              <a:rPr lang="ru-RU" dirty="0" smtClean="0"/>
              <a:t>.</a:t>
            </a:r>
            <a:endParaRPr lang="ru-RU" sz="2800" dirty="0" smtClean="0"/>
          </a:p>
          <a:p>
            <a:pPr marL="0" indent="360000">
              <a:spcBef>
                <a:spcPts val="0"/>
              </a:spcBef>
            </a:pPr>
            <a:endParaRPr lang="ru-RU" sz="2800" dirty="0" smtClean="0"/>
          </a:p>
        </p:txBody>
      </p:sp>
      <p:pic>
        <p:nvPicPr>
          <p:cNvPr id="4" name="Picture 2" descr="http://olymp.3dn.ru/vshe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276872"/>
            <a:ext cx="2410828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olymp.3dn.ru/vshe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276872"/>
            <a:ext cx="2410828" cy="259228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6446520" cy="6383062"/>
          </a:xfrm>
        </p:spPr>
        <p:txBody>
          <a:bodyPr>
            <a:normAutofit fontScale="92500"/>
          </a:bodyPr>
          <a:lstStyle/>
          <a:p>
            <a:pPr marL="0" indent="3600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360000" algn="ctr">
              <a:spcBef>
                <a:spcPts val="0"/>
              </a:spcBef>
              <a:buNone/>
            </a:pPr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</a:rPr>
              <a:t>Задачи с кратким вариантом решения: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dirty="0" smtClean="0"/>
              <a:t>В чистовике школьник отмечает итоговый ответ. Если ответ не совпадает с ключами, то членам жюри муниципального этапа необходимо изучить этапы решения задания в черновике школьника.</a:t>
            </a:r>
          </a:p>
          <a:p>
            <a:r>
              <a:rPr lang="ru-RU" dirty="0" smtClean="0"/>
              <a:t> В ключах ответов по этим заданиям будут представлены промежуточные действия, каждому из которых присваивается определенный балл.</a:t>
            </a:r>
            <a:endParaRPr lang="ru-RU" b="1" dirty="0" smtClean="0"/>
          </a:p>
          <a:p>
            <a:r>
              <a:rPr lang="ru-RU" dirty="0" smtClean="0"/>
              <a:t>Каждое задание этого блока максимально может быть оценено в </a:t>
            </a:r>
            <a:r>
              <a:rPr lang="ru-RU" b="1" dirty="0" smtClean="0"/>
              <a:t>4 балла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Итого за данный блок можно набрать </a:t>
            </a:r>
            <a:r>
              <a:rPr lang="ru-RU" b="1" dirty="0" smtClean="0"/>
              <a:t>24 баллов</a:t>
            </a:r>
            <a:r>
              <a:rPr lang="ru-RU" dirty="0" smtClean="0"/>
              <a:t>.</a:t>
            </a:r>
            <a:endParaRPr lang="ru-RU" sz="2800" dirty="0" smtClean="0"/>
          </a:p>
          <a:p>
            <a:pPr marL="0" indent="360000">
              <a:spcBef>
                <a:spcPts val="0"/>
              </a:spcBef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olymp.3dn.ru/vshe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276872"/>
            <a:ext cx="2410828" cy="259228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6446520" cy="6383062"/>
          </a:xfrm>
        </p:spPr>
        <p:txBody>
          <a:bodyPr>
            <a:normAutofit/>
          </a:bodyPr>
          <a:lstStyle/>
          <a:p>
            <a:pPr marL="0" indent="3600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360000" algn="ctr">
              <a:spcBef>
                <a:spcPts val="0"/>
              </a:spcBef>
              <a:buNone/>
            </a:pPr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</a:rPr>
              <a:t>Задачи с развернутым ответом: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dirty="0" smtClean="0"/>
              <a:t>Школьник в чистовике раскрывает подробно порядок решения задачи.</a:t>
            </a:r>
          </a:p>
          <a:p>
            <a:r>
              <a:rPr lang="ru-RU" dirty="0" smtClean="0"/>
              <a:t> В ключах ответов по этим заданиям будут представлены промежуточные действия, каждому из которых присваивается определенный балл.</a:t>
            </a:r>
            <a:endParaRPr lang="ru-RU" b="1" dirty="0" smtClean="0"/>
          </a:p>
          <a:p>
            <a:r>
              <a:rPr lang="ru-RU" dirty="0" smtClean="0"/>
              <a:t>Каждое задание этого блока максимально может быть оценено в </a:t>
            </a:r>
            <a:r>
              <a:rPr lang="ru-RU" b="1" dirty="0" smtClean="0"/>
              <a:t>8-10  балла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Итого за данный блок можно набрать </a:t>
            </a:r>
            <a:r>
              <a:rPr lang="ru-RU" b="1" dirty="0" smtClean="0"/>
              <a:t>36 баллов</a:t>
            </a:r>
            <a:r>
              <a:rPr lang="ru-RU" dirty="0" smtClean="0"/>
              <a:t>.</a:t>
            </a:r>
            <a:endParaRPr lang="ru-RU" sz="2800" dirty="0" smtClean="0"/>
          </a:p>
          <a:p>
            <a:pPr marL="0" indent="360000">
              <a:spcBef>
                <a:spcPts val="0"/>
              </a:spcBef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olymp.3dn.ru/vshe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422806"/>
            <a:ext cx="2952328" cy="317454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6446520" cy="4150814"/>
          </a:xfrm>
        </p:spPr>
        <p:txBody>
          <a:bodyPr>
            <a:normAutofit/>
          </a:bodyPr>
          <a:lstStyle/>
          <a:p>
            <a:pPr marL="0" indent="3600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360000" algn="ctr">
              <a:spcBef>
                <a:spcPts val="0"/>
              </a:spcBef>
              <a:buNone/>
            </a:pPr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</a:rPr>
              <a:t>Итоговое максимальное оценивание по типам заданий :</a:t>
            </a:r>
          </a:p>
          <a:p>
            <a:pPr>
              <a:buNone/>
            </a:pPr>
            <a:endParaRPr lang="ru-RU" sz="2800" dirty="0" smtClean="0"/>
          </a:p>
          <a:p>
            <a:pPr marL="1080000"/>
            <a:r>
              <a:rPr lang="ru-RU" dirty="0" smtClean="0"/>
              <a:t>25 баллов</a:t>
            </a:r>
          </a:p>
          <a:p>
            <a:pPr marL="1080000"/>
            <a:r>
              <a:rPr lang="ru-RU" dirty="0" smtClean="0"/>
              <a:t> 24 балла</a:t>
            </a:r>
            <a:endParaRPr lang="ru-RU" b="1" dirty="0" smtClean="0"/>
          </a:p>
          <a:p>
            <a:pPr marL="1080000"/>
            <a:r>
              <a:rPr lang="ru-RU" dirty="0" smtClean="0"/>
              <a:t>36 баллов </a:t>
            </a:r>
          </a:p>
          <a:p>
            <a:pPr marL="1080000">
              <a:buNone/>
            </a:pPr>
            <a:r>
              <a:rPr lang="ru-RU" dirty="0" smtClean="0"/>
              <a:t>Итого по всей работе </a:t>
            </a:r>
            <a:r>
              <a:rPr lang="ru-RU" b="1" dirty="0" smtClean="0"/>
              <a:t>85 баллов</a:t>
            </a:r>
            <a:r>
              <a:rPr lang="ru-RU" dirty="0" smtClean="0"/>
              <a:t>.</a:t>
            </a:r>
            <a:endParaRPr lang="ru-RU" sz="2800" dirty="0" smtClean="0"/>
          </a:p>
          <a:p>
            <a:pPr marL="0" indent="360000">
              <a:spcBef>
                <a:spcPts val="0"/>
              </a:spcBef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21863</TotalTime>
  <Words>311</Words>
  <Application>Microsoft Office PowerPoint</Application>
  <PresentationFormat>Экран (4:3)</PresentationFormat>
  <Paragraphs>64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   Всероссийская олимпиада школьников по экономике 2017-2018 гг.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 Вас за внимание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</dc:title>
  <dc:creator>Мария</dc:creator>
  <cp:lastModifiedBy>guest</cp:lastModifiedBy>
  <cp:revision>320</cp:revision>
  <dcterms:created xsi:type="dcterms:W3CDTF">2016-01-30T15:57:36Z</dcterms:created>
  <dcterms:modified xsi:type="dcterms:W3CDTF">2017-11-08T06:13:23Z</dcterms:modified>
</cp:coreProperties>
</file>