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29425-3FF3-43C2-94A7-A94ED3F76309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FC6002-3686-4A41-8224-733816065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РУССКОЙ ОРФОГРАФИИ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28598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7296176" cy="4495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Традиционные написания</a:t>
            </a:r>
            <a:r>
              <a:rPr lang="ru-RU" sz="3200" dirty="0" smtClean="0"/>
              <a:t>, иначе исторические, являются пережитками прошлого, требующими для уяснения своего правописания справок из истории языка и письма.</a:t>
            </a:r>
          </a:p>
          <a:p>
            <a:r>
              <a:rPr lang="ru-RU" sz="3200" dirty="0" smtClean="0"/>
              <a:t>Могут соответствовать этимологии слова, но могут и не соответствовать ей.</a:t>
            </a:r>
            <a:endParaRPr lang="ru-RU" sz="32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650" y="4572008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Традиционный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7296176" cy="4495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употребление буквы </a:t>
            </a:r>
            <a:r>
              <a:rPr lang="ru-RU" sz="3200" i="1" dirty="0" smtClean="0"/>
              <a:t>и </a:t>
            </a:r>
            <a:r>
              <a:rPr lang="ru-RU" sz="3200" dirty="0" smtClean="0"/>
              <a:t>после твердых шипящих </a:t>
            </a:r>
            <a:r>
              <a:rPr lang="ru-RU" sz="3200" i="1" dirty="0" smtClean="0"/>
              <a:t>ж, </a:t>
            </a:r>
            <a:r>
              <a:rPr lang="ru-RU" sz="3200" i="1" dirty="0" err="1" smtClean="0"/>
              <a:t>ш</a:t>
            </a:r>
            <a:r>
              <a:rPr lang="ru-RU" sz="3200" dirty="0" smtClean="0"/>
              <a:t> и </a:t>
            </a:r>
            <a:r>
              <a:rPr lang="ru-RU" sz="3200" i="1" dirty="0" err="1" smtClean="0"/>
              <a:t>ц</a:t>
            </a:r>
            <a:r>
              <a:rPr lang="ru-RU" sz="3200" dirty="0" smtClean="0"/>
              <a:t>. В древнерусском языке, когда звуки [ж], [</a:t>
            </a:r>
            <a:r>
              <a:rPr lang="ru-RU" sz="3200" dirty="0" err="1" smtClean="0"/>
              <a:t>ш</a:t>
            </a:r>
            <a:r>
              <a:rPr lang="ru-RU" sz="3200" dirty="0" smtClean="0"/>
              <a:t>] и [</a:t>
            </a:r>
            <a:r>
              <a:rPr lang="ru-RU" sz="3200" dirty="0" err="1" smtClean="0"/>
              <a:t>ц</a:t>
            </a:r>
            <a:r>
              <a:rPr lang="ru-RU" sz="3200" dirty="0" smtClean="0"/>
              <a:t>] были мягкими, современное написание звукосочетаний [</a:t>
            </a:r>
            <a:r>
              <a:rPr lang="ru-RU" sz="3200" dirty="0" err="1" smtClean="0"/>
              <a:t>жи</a:t>
            </a:r>
            <a:r>
              <a:rPr lang="ru-RU" sz="3200" dirty="0" smtClean="0"/>
              <a:t>], [</a:t>
            </a:r>
            <a:r>
              <a:rPr lang="ru-RU" sz="3200" dirty="0" err="1" smtClean="0"/>
              <a:t>ши</a:t>
            </a:r>
            <a:r>
              <a:rPr lang="ru-RU" sz="3200" dirty="0" smtClean="0"/>
              <a:t>], [</a:t>
            </a:r>
            <a:r>
              <a:rPr lang="ru-RU" sz="3200" dirty="0" err="1" smtClean="0"/>
              <a:t>ци</a:t>
            </a:r>
            <a:r>
              <a:rPr lang="ru-RU" sz="3200" dirty="0" smtClean="0"/>
              <a:t>] (</a:t>
            </a:r>
            <a:r>
              <a:rPr lang="ru-RU" sz="3200" i="1" dirty="0" smtClean="0"/>
              <a:t>жить, шить, панцирь</a:t>
            </a:r>
            <a:r>
              <a:rPr lang="ru-RU" sz="3200" dirty="0" smtClean="0"/>
              <a:t>) соответствовало произношению.</a:t>
            </a:r>
          </a:p>
          <a:p>
            <a:endParaRPr lang="ru-RU" sz="32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650" y="4572008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Традиционный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7296176" cy="4495800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Дифференцирующими написаниями</a:t>
            </a:r>
            <a:r>
              <a:rPr lang="ru-RU" sz="3200" dirty="0" smtClean="0"/>
              <a:t> называются написания таких двух слов или форм, которые </a:t>
            </a:r>
            <a:r>
              <a:rPr lang="ru-RU" sz="3200" b="1" u="sng" dirty="0" smtClean="0">
                <a:solidFill>
                  <a:srgbClr val="0070C0"/>
                </a:solidFill>
              </a:rPr>
              <a:t>фонетически совпадают</a:t>
            </a:r>
            <a:r>
              <a:rPr lang="ru-RU" sz="3200" dirty="0" smtClean="0"/>
              <a:t>, являются омофонами, но </a:t>
            </a:r>
            <a:r>
              <a:rPr lang="ru-RU" sz="3200" b="1" u="sng" dirty="0" smtClean="0">
                <a:solidFill>
                  <a:srgbClr val="0070C0"/>
                </a:solidFill>
              </a:rPr>
              <a:t>имеют разное значение.</a:t>
            </a:r>
            <a:r>
              <a:rPr lang="ru-RU" sz="3200" dirty="0" smtClean="0"/>
              <a:t> Такие написания помогают зрительно различать омофоны.</a:t>
            </a:r>
          </a:p>
          <a:p>
            <a:r>
              <a:rPr lang="ru-RU" sz="3200" dirty="0" smtClean="0"/>
              <a:t>Примерами дифференцирующих написаний являются: </a:t>
            </a:r>
            <a:r>
              <a:rPr lang="ru-RU" sz="3200" i="1" dirty="0" smtClean="0"/>
              <a:t>ожег</a:t>
            </a:r>
            <a:r>
              <a:rPr lang="ru-RU" sz="3200" dirty="0" smtClean="0"/>
              <a:t> (глагол в </a:t>
            </a:r>
            <a:r>
              <a:rPr lang="ru-RU" sz="3200" dirty="0" err="1" smtClean="0"/>
              <a:t>прош</a:t>
            </a:r>
            <a:r>
              <a:rPr lang="ru-RU" sz="3200" dirty="0" smtClean="0"/>
              <a:t>. врем.) и </a:t>
            </a:r>
            <a:r>
              <a:rPr lang="ru-RU" sz="3200" i="1" dirty="0" smtClean="0"/>
              <a:t>ожог</a:t>
            </a:r>
            <a:r>
              <a:rPr lang="ru-RU" sz="3200" dirty="0" smtClean="0"/>
              <a:t> (имя сущ.), </a:t>
            </a:r>
            <a:r>
              <a:rPr lang="ru-RU" sz="3200" i="1" dirty="0" smtClean="0"/>
              <a:t>туш</a:t>
            </a:r>
            <a:r>
              <a:rPr lang="ru-RU" sz="3200" dirty="0" smtClean="0"/>
              <a:t> (м. р.) и </a:t>
            </a:r>
            <a:r>
              <a:rPr lang="ru-RU" sz="3200" i="1" dirty="0" smtClean="0"/>
              <a:t>тушь</a:t>
            </a:r>
            <a:r>
              <a:rPr lang="ru-RU" sz="3200" dirty="0" smtClean="0"/>
              <a:t> (ж. р.), </a:t>
            </a:r>
            <a:r>
              <a:rPr lang="ru-RU" sz="3200" i="1" dirty="0" smtClean="0"/>
              <a:t>плач</a:t>
            </a:r>
            <a:r>
              <a:rPr lang="ru-RU" sz="3200" dirty="0" smtClean="0"/>
              <a:t> (имя сущ.) и </a:t>
            </a:r>
            <a:r>
              <a:rPr lang="ru-RU" sz="3200" i="1" dirty="0" smtClean="0"/>
              <a:t>плачь</a:t>
            </a:r>
            <a:r>
              <a:rPr lang="ru-RU" sz="3200" dirty="0" smtClean="0"/>
              <a:t> (</a:t>
            </a:r>
            <a:r>
              <a:rPr lang="ru-RU" sz="3200" dirty="0" err="1" smtClean="0"/>
              <a:t>пов</a:t>
            </a:r>
            <a:r>
              <a:rPr lang="ru-RU" sz="3200" dirty="0" smtClean="0"/>
              <a:t>. накл. глагола) и т.п.</a:t>
            </a:r>
          </a:p>
          <a:p>
            <a:endParaRPr lang="ru-RU" sz="32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650" y="4572008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Традиционный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857364"/>
            <a:ext cx="76438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Горшков А.И. Русская словесность  : Учебник , 2-е издание , Москва., Просвещение , 1996, 336 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/>
              <a:t>Валгина</a:t>
            </a:r>
            <a:r>
              <a:rPr lang="ru-RU" sz="2800" dirty="0"/>
              <a:t> </a:t>
            </a:r>
            <a:r>
              <a:rPr lang="ru-RU" sz="2800" dirty="0" smtClean="0"/>
              <a:t>Н.С.Розенталь Д.Э.Фомина </a:t>
            </a:r>
            <a:r>
              <a:rPr lang="ru-RU" sz="2800" dirty="0"/>
              <a:t>М.И</a:t>
            </a:r>
            <a:r>
              <a:rPr lang="ru-RU" sz="2800" dirty="0" smtClean="0"/>
              <a:t>.</a:t>
            </a:r>
            <a:r>
              <a:rPr lang="ru-RU" sz="2800" dirty="0"/>
              <a:t> </a:t>
            </a:r>
            <a:r>
              <a:rPr lang="ru-RU" sz="2800" dirty="0" smtClean="0"/>
              <a:t> Современный </a:t>
            </a:r>
            <a:r>
              <a:rPr lang="ru-RU" sz="2800" dirty="0"/>
              <a:t>русский язык: Учебник / Под редакцией Н.С. </a:t>
            </a:r>
            <a:r>
              <a:rPr lang="ru-RU" sz="2800" dirty="0" err="1"/>
              <a:t>Валгиной</a:t>
            </a:r>
            <a:r>
              <a:rPr lang="ru-RU" sz="2800" dirty="0"/>
              <a:t>. - 6-е изд., </a:t>
            </a:r>
            <a:r>
              <a:rPr lang="ru-RU" sz="2800" dirty="0" err="1"/>
              <a:t>перераб</a:t>
            </a:r>
            <a:r>
              <a:rPr lang="ru-RU" sz="2800" dirty="0"/>
              <a:t>. и </a:t>
            </a:r>
            <a:r>
              <a:rPr lang="ru-RU" sz="2800" dirty="0" smtClean="0"/>
              <a:t>доп.  Москва</a:t>
            </a:r>
            <a:r>
              <a:rPr lang="ru-RU" sz="2800" dirty="0"/>
              <a:t>: Логос, 2002.  528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71604" y="1500174"/>
            <a:ext cx="7315200" cy="2643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Морфологический принцип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Фонетический принцип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Традиционный принцип</a:t>
            </a:r>
          </a:p>
          <a:p>
            <a:endParaRPr lang="ru-RU" sz="1800" b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4097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4098" name="Picture 2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500570"/>
            <a:ext cx="127635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Морфологический принцип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общие для родственных слов значимые части (морфемы) сохраняют </a:t>
            </a:r>
            <a:r>
              <a:rPr lang="ru-RU" sz="3200" b="1" u="sng" dirty="0" smtClean="0">
                <a:solidFill>
                  <a:srgbClr val="0070C0"/>
                </a:solidFill>
              </a:rPr>
              <a:t>на письме единое начертание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хотя в произношении различаются в зависимости от фонетических условий, в которых оказываются звуки, входящие в состав значимых частей слова.</a:t>
            </a:r>
          </a:p>
          <a:p>
            <a:endParaRPr lang="ru-RU" dirty="0"/>
          </a:p>
        </p:txBody>
      </p:sp>
      <p:pic>
        <p:nvPicPr>
          <p:cNvPr id="7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2049" name="Picture 1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650" y="4714884"/>
            <a:ext cx="127635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000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Морфологический принцип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643446"/>
            <a:ext cx="1276350" cy="1895475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42910" y="1785926"/>
            <a:ext cx="807249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Times New Roman" pitchFamily="18" charset="0"/>
              </a:rPr>
              <a:t>при написании корней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(ср.: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ход, ход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к,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ход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- [хот], [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хΛд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, [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хъд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ов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о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Times New Roman" pitchFamily="18" charset="0"/>
              </a:rPr>
              <a:t> суффиксов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(ср.: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дуб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ый, лип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ый - дуб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[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ый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, лип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[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ъв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Times New Roman" pitchFamily="18" charset="0"/>
              </a:rPr>
              <a:t> приставок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(ср.: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под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писать,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под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пись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- [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път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пис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, [п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т]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пись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Times New Roman" pitchFamily="18" charset="0"/>
              </a:rPr>
              <a:t> окончаний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(ср.: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на рек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, на речк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AA"/>
                </a:solidFill>
                <a:effectLst/>
                <a:latin typeface="Verdana" pitchFamily="34" charset="0"/>
                <a:ea typeface="Times New Roman" pitchFamily="18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- на рек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[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на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р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E01449"/>
                </a:solidFill>
                <a:effectLst/>
                <a:latin typeface="Verdana" pitchFamily="34" charset="0"/>
                <a:ea typeface="Times New Roman" pitchFamily="18" charset="0"/>
              </a:rPr>
              <a:t>е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чк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[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]).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3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В этих случаях единство написания морфем не выдерживается и морфема </a:t>
            </a:r>
            <a:r>
              <a:rPr lang="ru-RU" sz="4000" b="1" u="sng" dirty="0" smtClean="0">
                <a:solidFill>
                  <a:srgbClr val="0070C0"/>
                </a:solidFill>
              </a:rPr>
              <a:t>в разных условиях</a:t>
            </a:r>
            <a:r>
              <a:rPr lang="ru-RU" sz="4000" dirty="0" smtClean="0"/>
              <a:t> своего употребления </a:t>
            </a:r>
            <a:r>
              <a:rPr lang="ru-RU" sz="4000" b="1" u="sng" dirty="0" smtClean="0">
                <a:solidFill>
                  <a:srgbClr val="0070C0"/>
                </a:solidFill>
              </a:rPr>
              <a:t>пишется по-разному</a:t>
            </a:r>
          </a:p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643446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Фонетический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написании </a:t>
            </a:r>
            <a:r>
              <a:rPr lang="ru-RU" b="1" dirty="0" smtClean="0"/>
              <a:t>корней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передача на письме исторических чередований в области корневых гласных и согласных (ср.: </a:t>
            </a:r>
            <a:r>
              <a:rPr lang="ru-RU" i="1" dirty="0" smtClean="0"/>
              <a:t>заря - зори, расти - рост</a:t>
            </a:r>
            <a:r>
              <a:rPr lang="ru-RU" dirty="0" smtClean="0"/>
              <a:t> и др.; </a:t>
            </a:r>
            <a:r>
              <a:rPr lang="ru-RU" i="1" dirty="0" smtClean="0"/>
              <a:t>запереть - запирать, сжечь - сжигать</a:t>
            </a:r>
            <a:r>
              <a:rPr lang="ru-RU" dirty="0" smtClean="0"/>
              <a:t> и т.п.);</a:t>
            </a:r>
          </a:p>
          <a:p>
            <a:r>
              <a:rPr lang="ru-RU" dirty="0" smtClean="0"/>
              <a:t>2) написание </a:t>
            </a:r>
            <a:r>
              <a:rPr lang="ru-RU" i="1" dirty="0" err="1" smtClean="0"/>
              <a:t>ы</a:t>
            </a:r>
            <a:r>
              <a:rPr lang="ru-RU" dirty="0" smtClean="0"/>
              <a:t> вместо </a:t>
            </a:r>
            <a:r>
              <a:rPr lang="ru-RU" i="1" dirty="0" smtClean="0"/>
              <a:t>и</a:t>
            </a:r>
            <a:r>
              <a:rPr lang="ru-RU" dirty="0" smtClean="0"/>
              <a:t> в корнях, начинающихся с </a:t>
            </a:r>
            <a:r>
              <a:rPr lang="ru-RU" i="1" dirty="0" smtClean="0"/>
              <a:t>и</a:t>
            </a:r>
            <a:r>
              <a:rPr lang="ru-RU" dirty="0" smtClean="0"/>
              <a:t>, после приставок (ср. </a:t>
            </a:r>
            <a:r>
              <a:rPr lang="ru-RU" i="1" dirty="0" smtClean="0"/>
              <a:t>искать - подыскать</a:t>
            </a:r>
            <a:r>
              <a:rPr lang="ru-RU" dirty="0" smtClean="0"/>
              <a:t> и т.п.);</a:t>
            </a:r>
          </a:p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643446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Фонетический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написании </a:t>
            </a:r>
            <a:r>
              <a:rPr lang="ru-RU" b="1" dirty="0" smtClean="0"/>
              <a:t>суффиксов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написание </a:t>
            </a:r>
            <a:r>
              <a:rPr lang="ru-RU" i="1" dirty="0" smtClean="0"/>
              <a:t>о - е</a:t>
            </a:r>
            <a:r>
              <a:rPr lang="ru-RU" dirty="0" smtClean="0"/>
              <a:t> после шипящих в суффиксах имен существительных, прилагательных и наречий (ср.: </a:t>
            </a:r>
            <a:r>
              <a:rPr lang="ru-RU" i="1" dirty="0" smtClean="0"/>
              <a:t>ор</a:t>
            </a:r>
            <a:r>
              <a:rPr lang="ru-RU" b="1" i="1" dirty="0" smtClean="0"/>
              <a:t>е</a:t>
            </a:r>
            <a:r>
              <a:rPr lang="ru-RU" i="1" dirty="0" smtClean="0"/>
              <a:t>шек - грешок, грошовый - гр</a:t>
            </a:r>
            <a:r>
              <a:rPr lang="ru-RU" b="1" i="1" dirty="0" smtClean="0"/>
              <a:t>у</a:t>
            </a:r>
            <a:r>
              <a:rPr lang="ru-RU" i="1" dirty="0" smtClean="0"/>
              <a:t>шевый, </a:t>
            </a:r>
            <a:r>
              <a:rPr lang="ru-RU" b="1" i="1" dirty="0" smtClean="0"/>
              <a:t>я</a:t>
            </a:r>
            <a:r>
              <a:rPr lang="ru-RU" i="1" dirty="0" smtClean="0"/>
              <a:t>рче - горячо</a:t>
            </a:r>
            <a:r>
              <a:rPr lang="ru-RU" dirty="0" smtClean="0"/>
              <a:t> и т.п.);</a:t>
            </a:r>
          </a:p>
          <a:p>
            <a:r>
              <a:rPr lang="ru-RU" dirty="0" smtClean="0"/>
              <a:t>2) написание </a:t>
            </a:r>
            <a:r>
              <a:rPr lang="ru-RU" i="1" dirty="0" err="1" smtClean="0"/>
              <a:t>ы</a:t>
            </a:r>
            <a:r>
              <a:rPr lang="ru-RU" dirty="0" smtClean="0"/>
              <a:t> после </a:t>
            </a:r>
            <a:r>
              <a:rPr lang="ru-RU" i="1" dirty="0" err="1" smtClean="0"/>
              <a:t>ц</a:t>
            </a:r>
            <a:r>
              <a:rPr lang="ru-RU" dirty="0" smtClean="0"/>
              <a:t> в суффиксе </a:t>
            </a:r>
            <a:r>
              <a:rPr lang="ru-RU" i="1" dirty="0" smtClean="0"/>
              <a:t>-</a:t>
            </a:r>
            <a:r>
              <a:rPr lang="ru-RU" i="1" dirty="0" err="1" smtClean="0"/>
              <a:t>ын</a:t>
            </a:r>
            <a:r>
              <a:rPr lang="ru-RU" dirty="0" smtClean="0"/>
              <a:t> прилагательных притяжательных (ср.: </a:t>
            </a:r>
            <a:r>
              <a:rPr lang="ru-RU" i="1" dirty="0" smtClean="0"/>
              <a:t>Сережин - сестрицын</a:t>
            </a:r>
            <a:r>
              <a:rPr lang="ru-RU" dirty="0" smtClean="0"/>
              <a:t> и т.п.);</a:t>
            </a:r>
          </a:p>
          <a:p>
            <a:r>
              <a:rPr lang="ru-RU" dirty="0" smtClean="0"/>
              <a:t>3) написание </a:t>
            </a:r>
            <a:r>
              <a:rPr lang="ru-RU" i="1" dirty="0" smtClean="0"/>
              <a:t>о - е</a:t>
            </a:r>
            <a:r>
              <a:rPr lang="ru-RU" dirty="0" smtClean="0"/>
              <a:t> после </a:t>
            </a:r>
            <a:r>
              <a:rPr lang="ru-RU" i="1" dirty="0" err="1" smtClean="0"/>
              <a:t>ц</a:t>
            </a:r>
            <a:r>
              <a:rPr lang="ru-RU" dirty="0" smtClean="0"/>
              <a:t> в суффиксах прилагательных и глаголов (ср.: </a:t>
            </a:r>
            <a:r>
              <a:rPr lang="ru-RU" i="1" dirty="0" smtClean="0"/>
              <a:t>с</a:t>
            </a:r>
            <a:r>
              <a:rPr lang="ru-RU" b="1" i="1" dirty="0" smtClean="0"/>
              <a:t>и</a:t>
            </a:r>
            <a:r>
              <a:rPr lang="ru-RU" i="1" dirty="0" smtClean="0"/>
              <a:t>тцевый - песцовый, танцев</a:t>
            </a:r>
            <a:r>
              <a:rPr lang="ru-RU" b="1" i="1" dirty="0" smtClean="0"/>
              <a:t>а</a:t>
            </a:r>
            <a:r>
              <a:rPr lang="ru-RU" i="1" dirty="0" smtClean="0"/>
              <a:t>ть - вытанцовывать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643446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Фонетический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7581928" cy="449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написании </a:t>
            </a:r>
            <a:r>
              <a:rPr lang="ru-RU" b="1" dirty="0" smtClean="0"/>
              <a:t>окончаний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написание </a:t>
            </a:r>
            <a:r>
              <a:rPr lang="ru-RU" i="1" dirty="0" smtClean="0"/>
              <a:t>о - е</a:t>
            </a:r>
            <a:r>
              <a:rPr lang="ru-RU" dirty="0" smtClean="0"/>
              <a:t> в падежных окончаниях существительных и прилагательных после шипящих и </a:t>
            </a:r>
            <a:r>
              <a:rPr lang="ru-RU" i="1" dirty="0" err="1" smtClean="0"/>
              <a:t>ц</a:t>
            </a:r>
            <a:r>
              <a:rPr lang="ru-RU" dirty="0" smtClean="0"/>
              <a:t> (ср.: </a:t>
            </a:r>
            <a:r>
              <a:rPr lang="ru-RU" i="1" dirty="0" smtClean="0"/>
              <a:t>к</a:t>
            </a:r>
            <a:r>
              <a:rPr lang="ru-RU" b="1" i="1" dirty="0" smtClean="0"/>
              <a:t>о</a:t>
            </a:r>
            <a:r>
              <a:rPr lang="ru-RU" i="1" dirty="0" smtClean="0"/>
              <a:t>жей - межой, м</a:t>
            </a:r>
            <a:r>
              <a:rPr lang="ru-RU" b="1" i="1" dirty="0" smtClean="0"/>
              <a:t>у</a:t>
            </a:r>
            <a:r>
              <a:rPr lang="ru-RU" i="1" dirty="0" smtClean="0"/>
              <a:t>жем - ужом, з</a:t>
            </a:r>
            <a:r>
              <a:rPr lang="ru-RU" b="1" i="1" dirty="0" smtClean="0"/>
              <a:t>а</a:t>
            </a:r>
            <a:r>
              <a:rPr lang="ru-RU" i="1" dirty="0" smtClean="0"/>
              <a:t>йцем - яйцом</a:t>
            </a:r>
            <a:r>
              <a:rPr lang="ru-RU" dirty="0" smtClean="0"/>
              <a:t> и т.п.);</a:t>
            </a:r>
          </a:p>
          <a:p>
            <a:r>
              <a:rPr lang="ru-RU" dirty="0" smtClean="0"/>
              <a:t>2) обозначение окончаний, начинающихся с гласного звука, в соответствии со слоговым характером графики (ср.: </a:t>
            </a:r>
            <a:r>
              <a:rPr lang="ru-RU" i="1" dirty="0" smtClean="0"/>
              <a:t>дном - днем, полом - полем</a:t>
            </a:r>
            <a:r>
              <a:rPr lang="ru-RU" dirty="0" smtClean="0"/>
              <a:t> и т.п.);</a:t>
            </a:r>
          </a:p>
          <a:p>
            <a:r>
              <a:rPr lang="ru-RU" dirty="0" smtClean="0"/>
              <a:t>3) написание окончания </a:t>
            </a:r>
            <a:r>
              <a:rPr lang="ru-RU" i="1" dirty="0" smtClean="0"/>
              <a:t>-ой</a:t>
            </a:r>
            <a:r>
              <a:rPr lang="ru-RU" dirty="0" smtClean="0"/>
              <a:t> (под ударением) и </a:t>
            </a:r>
            <a:r>
              <a:rPr lang="ru-RU" i="1" dirty="0" smtClean="0"/>
              <a:t>-</a:t>
            </a:r>
            <a:r>
              <a:rPr lang="ru-RU" i="1" dirty="0" err="1" smtClean="0"/>
              <a:t>ый</a:t>
            </a:r>
            <a:r>
              <a:rPr lang="ru-RU" i="1" dirty="0" smtClean="0"/>
              <a:t>, -</a:t>
            </a:r>
            <a:r>
              <a:rPr lang="ru-RU" i="1" dirty="0" err="1" smtClean="0"/>
              <a:t>ий</a:t>
            </a:r>
            <a:r>
              <a:rPr lang="ru-RU" dirty="0" smtClean="0"/>
              <a:t> (без ударения) (ср.: </a:t>
            </a:r>
            <a:r>
              <a:rPr lang="ru-RU" i="1" dirty="0" smtClean="0"/>
              <a:t>больной, красный, синий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643446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Фонетический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7581928" cy="4495800"/>
          </a:xfrm>
        </p:spPr>
        <p:txBody>
          <a:bodyPr>
            <a:normAutofit/>
          </a:bodyPr>
          <a:lstStyle/>
          <a:p>
            <a:r>
              <a:rPr lang="ru-RU" dirty="0" smtClean="0"/>
              <a:t>В написании </a:t>
            </a:r>
            <a:r>
              <a:rPr lang="ru-RU" b="1" dirty="0" smtClean="0"/>
              <a:t>приставок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написание приставок с конечным </a:t>
            </a:r>
            <a:r>
              <a:rPr lang="ru-RU" i="1" dirty="0" err="1" smtClean="0"/>
              <a:t>з</a:t>
            </a:r>
            <a:r>
              <a:rPr lang="ru-RU" dirty="0" smtClean="0"/>
              <a:t> (ср.: </a:t>
            </a:r>
            <a:r>
              <a:rPr lang="ru-RU" i="1" dirty="0" smtClean="0"/>
              <a:t>разжать - расшить</a:t>
            </a:r>
            <a:r>
              <a:rPr lang="ru-RU" dirty="0" smtClean="0"/>
              <a:t> и др.);</a:t>
            </a:r>
          </a:p>
          <a:p>
            <a:r>
              <a:rPr lang="ru-RU" dirty="0" smtClean="0"/>
              <a:t>2) написание приставки </a:t>
            </a:r>
            <a:r>
              <a:rPr lang="ru-RU" i="1" dirty="0" smtClean="0"/>
              <a:t>раз-</a:t>
            </a:r>
            <a:r>
              <a:rPr lang="ru-RU" dirty="0" smtClean="0"/>
              <a:t> с буквами </a:t>
            </a:r>
            <a:r>
              <a:rPr lang="ru-RU" i="1" dirty="0" smtClean="0"/>
              <a:t>о</a:t>
            </a:r>
            <a:r>
              <a:rPr lang="ru-RU" dirty="0" smtClean="0"/>
              <a:t> и </a:t>
            </a:r>
            <a:r>
              <a:rPr lang="ru-RU" i="1" dirty="0" smtClean="0"/>
              <a:t>я</a:t>
            </a:r>
            <a:r>
              <a:rPr lang="ru-RU" dirty="0" smtClean="0"/>
              <a:t> (ср.: </a:t>
            </a:r>
            <a:r>
              <a:rPr lang="ru-RU" i="1" dirty="0" smtClean="0"/>
              <a:t>распустить и роспуск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3) написание только двух </a:t>
            </a:r>
            <a:r>
              <a:rPr lang="ru-RU" i="1" dirty="0" smtClean="0"/>
              <a:t>с</a:t>
            </a:r>
            <a:r>
              <a:rPr lang="ru-RU" dirty="0" smtClean="0"/>
              <a:t> и </a:t>
            </a:r>
            <a:r>
              <a:rPr lang="ru-RU" i="1" dirty="0" err="1" smtClean="0"/>
              <a:t>н</a:t>
            </a:r>
            <a:r>
              <a:rPr lang="ru-RU" dirty="0" smtClean="0"/>
              <a:t> при стечении трех звуков - в приставке или суффиксе (одного) и в корне (двух) (ср.: </a:t>
            </a:r>
            <a:r>
              <a:rPr lang="ru-RU" i="1" dirty="0" smtClean="0"/>
              <a:t>ссудный - бессудный, ванна - ванная</a:t>
            </a:r>
            <a:r>
              <a:rPr lang="ru-RU" dirty="0" smtClean="0"/>
              <a:t> и т.п.).</a:t>
            </a:r>
          </a:p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72" y="1643050"/>
            <a:ext cx="8143932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 descr="D:\Мои рисунки\Кнопки\image20454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1071570" cy="1071570"/>
          </a:xfrm>
          <a:prstGeom prst="rect">
            <a:avLst/>
          </a:prstGeom>
          <a:noFill/>
        </p:spPr>
      </p:pic>
      <p:pic>
        <p:nvPicPr>
          <p:cNvPr id="3076" name="Picture 4" descr="D:\Мои рисунки\Школьная тематика\e8b094b7950d327c31c53f3be710d5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643446"/>
            <a:ext cx="1276350" cy="18954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2860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Фонетический принцип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</TotalTime>
  <Words>656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ПРИНЦИПЫ РУССКОЙ ОРФОГРАФИИ</vt:lpstr>
      <vt:lpstr>Слайд 2</vt:lpstr>
      <vt:lpstr>Морфологический принцип</vt:lpstr>
      <vt:lpstr>   Морфологический принцип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Литература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Бардыкина Е.Б.</dc:creator>
  <cp:lastModifiedBy>DNS</cp:lastModifiedBy>
  <cp:revision>19</cp:revision>
  <dcterms:created xsi:type="dcterms:W3CDTF">2009-10-01T18:41:36Z</dcterms:created>
  <dcterms:modified xsi:type="dcterms:W3CDTF">2017-06-11T16:43:01Z</dcterms:modified>
</cp:coreProperties>
</file>