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5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7" autoAdjust="0"/>
    <p:restoredTop sz="94660"/>
  </p:normalViewPr>
  <p:slideViewPr>
    <p:cSldViewPr>
      <p:cViewPr>
        <p:scale>
          <a:sx n="70" d="100"/>
          <a:sy n="70" d="100"/>
        </p:scale>
        <p:origin x="-3198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Основные принципы </a:t>
            </a:r>
            <a:b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реализации </a:t>
            </a:r>
            <a:b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Концепции общенациональной системы выявления и развития молодых талантов </a:t>
            </a:r>
            <a:b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 школьном, муниципальном, региональном уровнях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2" y="11663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87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41805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Модель многоуровневой системы </a:t>
            </a:r>
            <a:r>
              <a:rPr lang="ru-RU" sz="2000" b="1" dirty="0" smtClean="0">
                <a:solidFill>
                  <a:srgbClr val="002060"/>
                </a:solidFill>
              </a:rPr>
              <a:t>выявления и развития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одаренных </a:t>
            </a:r>
            <a:r>
              <a:rPr lang="ru-RU" sz="2000" b="1" dirty="0">
                <a:solidFill>
                  <a:srgbClr val="002060"/>
                </a:solidFill>
              </a:rPr>
              <a:t>детей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994073"/>
              </p:ext>
            </p:extLst>
          </p:nvPr>
        </p:nvGraphicFramePr>
        <p:xfrm>
          <a:off x="148322" y="908720"/>
          <a:ext cx="8816166" cy="5684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88163"/>
                <a:gridCol w="2988163"/>
                <a:gridCol w="28398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Школьный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Муниципальный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Региональный уровень</a:t>
                      </a:r>
                      <a:endParaRPr lang="ru-RU" dirty="0"/>
                    </a:p>
                  </a:txBody>
                  <a:tcPr/>
                </a:tc>
              </a:tr>
              <a:tr h="277232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Координатор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заместитель директора, </a:t>
                      </a:r>
                      <a:r>
                        <a:rPr lang="ru-RU" dirty="0" err="1" smtClean="0"/>
                        <a:t>тьютор</a:t>
                      </a:r>
                      <a:r>
                        <a:rPr lang="ru-RU" dirty="0" smtClean="0"/>
                        <a:t> (учитель), психолог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dirty="0" smtClean="0"/>
                        <a:t>специалист  МОУО, ТМС; руководитель  МОУ ДО, директор (заместитель директора) школы  - центра по работе с одаренными детьми в 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80000"/>
                        </a:lnSpc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Министерство образования, науки и молодежной политики</a:t>
                      </a:r>
                    </a:p>
                    <a:p>
                      <a:pPr marL="285750" indent="-285750" algn="l">
                        <a:lnSpc>
                          <a:spcPct val="80000"/>
                        </a:lnSpc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 Центр развития одаренности </a:t>
                      </a:r>
                    </a:p>
                    <a:p>
                      <a:pPr marL="285750" indent="-285750" algn="l">
                        <a:lnSpc>
                          <a:spcPct val="80000"/>
                        </a:lnSpc>
                        <a:buFont typeface="Wingdings" pitchFamily="2" charset="2"/>
                        <a:buChar char="ü"/>
                      </a:pPr>
                      <a:r>
                        <a:rPr lang="ru-RU" dirty="0" smtClean="0"/>
                        <a:t>Институт развития образования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Центр работы с одаренными детьми 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dirty="0" smtClean="0"/>
                        <a:t>Муниципальный центр (школа, МОУ ДО)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Региональный </a:t>
                      </a:r>
                      <a:r>
                        <a:rPr lang="ru-RU" dirty="0" smtClean="0"/>
                        <a:t>центр, </a:t>
                      </a:r>
                    </a:p>
                    <a:p>
                      <a:pPr algn="ctr"/>
                      <a:r>
                        <a:rPr lang="ru-RU" dirty="0" smtClean="0"/>
                        <a:t>ГОУ ДО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/>
                      <a:r>
                        <a:rPr lang="ru-RU" dirty="0" smtClean="0"/>
                        <a:t>Зональные центры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/>
                      <a:r>
                        <a:rPr lang="ru-RU" dirty="0" smtClean="0"/>
                        <a:t>Ассоциация школ – ресурсный центр – сетевое взаимодействие (совместное использование ресурсов: материально- технических, кадровых, финансовых и т.д.)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2060"/>
                          </a:solidFill>
                        </a:rPr>
                        <a:t>Показатель Комплекса мер по реализации Концепции общенациональной системы выявления и развития молодых талантов </a:t>
                      </a:r>
                      <a:r>
                        <a:rPr kumimoji="0" lang="ru-RU" sz="18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(</a:t>
                      </a:r>
                      <a:r>
                        <a:rPr kumimoji="0" lang="ru-RU" sz="1800" b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доля муниципальных образований, в </a:t>
                      </a:r>
                      <a:r>
                        <a:rPr kumimoji="0" lang="ru-RU" sz="1800" b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котоых</a:t>
                      </a:r>
                      <a:r>
                        <a:rPr kumimoji="0" lang="ru-RU" sz="1800" b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 функционируют центры по работе с одаренными детьми - 25%) 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86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116632"/>
            <a:ext cx="9577064" cy="41805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Модель многоуровневой системы выявления и </a:t>
            </a:r>
            <a:r>
              <a:rPr lang="ru-RU" sz="2000" b="1" dirty="0" smtClean="0">
                <a:solidFill>
                  <a:srgbClr val="002060"/>
                </a:solidFill>
              </a:rPr>
              <a:t>развития одаренных </a:t>
            </a:r>
            <a:r>
              <a:rPr lang="ru-RU" sz="2000" b="1" dirty="0">
                <a:solidFill>
                  <a:srgbClr val="002060"/>
                </a:solidFill>
              </a:rPr>
              <a:t>детей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685615"/>
              </p:ext>
            </p:extLst>
          </p:nvPr>
        </p:nvGraphicFramePr>
        <p:xfrm>
          <a:off x="153251" y="548680"/>
          <a:ext cx="8787317" cy="627361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88163"/>
                <a:gridCol w="2988163"/>
                <a:gridCol w="28109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Школьный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Муниципальный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Региональный уровень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Формы выявления одаренных детей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Анкетирование, тестирование, наблюдение, беседа с учащимися,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беседа с родителями, результаты урочной и внеурочной деятельности (проектная и исследовательская деятельность, олимпиады и конкурсы)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Система различных конкурсов,</a:t>
                      </a:r>
                      <a:r>
                        <a:rPr lang="ru-RU" sz="1600" baseline="0" dirty="0" smtClean="0"/>
                        <a:t> олимпиад, научно-практических конференций на муниципальном уровне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 различных конкурсов, олимпиад, научно-практических конференций  на региональном уровне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 !</a:t>
                      </a:r>
                      <a:r>
                        <a:rPr kumimoji="0" lang="ru-RU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 Всероссийская олимпиада школьников</a:t>
                      </a:r>
                      <a:r>
                        <a:rPr kumimoji="0" lang="ru-RU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ru-RU" sz="2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endParaRPr kumimoji="0" lang="ru-RU" sz="2400" b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6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Научное общество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 учащихся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Научное общество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 учащихся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Малая Академия наук</a:t>
                      </a:r>
                      <a:endParaRPr lang="ru-RU" sz="1600" dirty="0"/>
                    </a:p>
                  </a:txBody>
                  <a:tcPr/>
                </a:tc>
              </a:tr>
              <a:tr h="4366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Сетевое взаимодействие с учреждениями высшего и среднего профессионального образования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Фиксация результатов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Портфолио,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школьная база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   Муниципальная база данных одаренных детей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Региональная база данный одаренных детей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</a:rPr>
                        <a:t>Показатель Комплекса мер по реализации Концепции общенациональной системы выявления и развития молодых талантов </a:t>
                      </a:r>
                      <a:r>
                        <a:rPr kumimoji="0" lang="ru-RU" sz="16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(</a:t>
                      </a:r>
                      <a:r>
                        <a:rPr kumimoji="0" lang="ru-RU" sz="1600" b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удельный вес численности обучающихся, участвующих в различных мероприятиях - 40%) </a:t>
                      </a:r>
                      <a:endParaRPr lang="ru-RU" sz="1600" b="0" u="sng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1907704" y="5805264"/>
            <a:ext cx="864096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711516" y="5805264"/>
            <a:ext cx="864096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945514" y="2780928"/>
            <a:ext cx="5532004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60032" y="423866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Зональные центры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71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41805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Модель многоуровневой системы выявления и развития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одаренных детей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66623"/>
              </p:ext>
            </p:extLst>
          </p:nvPr>
        </p:nvGraphicFramePr>
        <p:xfrm>
          <a:off x="179511" y="1052736"/>
          <a:ext cx="8784978" cy="576540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304257"/>
                <a:gridCol w="2592288"/>
                <a:gridCol w="38884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Школьный уровень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Муниципальный уровень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Региональный уровень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Инновационная образовательная среда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Инновационная деятельность педагогов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Муниципальные инновационные площадки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Краевые инновационные площадки (Центр творчества и развития гуманитарного образования г. Сочи, Малая академия </a:t>
                      </a:r>
                      <a:r>
                        <a:rPr lang="ru-RU" sz="1600" kern="1200" dirty="0" smtClean="0"/>
                        <a:t> </a:t>
                      </a:r>
                      <a:r>
                        <a:rPr lang="ru-RU" sz="1600" kern="1200" dirty="0" smtClean="0"/>
                        <a:t>г. Краснодара, </a:t>
                      </a:r>
                      <a:endParaRPr lang="ru-RU" sz="1600" kern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/>
                        <a:t>лицей № </a:t>
                      </a:r>
                      <a:r>
                        <a:rPr lang="ru-RU" sz="1600" kern="1200" dirty="0" smtClean="0"/>
                        <a:t>48 г. </a:t>
                      </a:r>
                      <a:r>
                        <a:rPr lang="ru-RU" sz="1600" kern="1200" dirty="0" smtClean="0"/>
                        <a:t>Краснодара)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Развитие кадрового потенциала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Мастер-</a:t>
                      </a:r>
                      <a:r>
                        <a:rPr lang="ru-RU" sz="1600" baseline="0" dirty="0" smtClean="0"/>
                        <a:t>классы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dirty="0" smtClean="0"/>
                        <a:t>Мастер-классы, семинары, </a:t>
                      </a:r>
                      <a:r>
                        <a:rPr lang="ru-RU" sz="1600" dirty="0" err="1" smtClean="0"/>
                        <a:t>вебинары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dirty="0" smtClean="0"/>
                        <a:t>Курсы повышения квалификации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</a:rPr>
                        <a:t>Показатель Комплекса мер по реализации Концепции общенациональной системы выявления и развития молодых талантов </a:t>
                      </a:r>
                      <a:r>
                        <a:rPr kumimoji="0" lang="ru-RU" sz="16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(</a:t>
                      </a:r>
                      <a:r>
                        <a:rPr kumimoji="0" lang="ru-RU" sz="1600" b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доля педагогических работников ОО, прошедших повышение квалификации – 14%)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</a:rPr>
                        <a:t>Профессиональное сообщество педагогов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40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Методические объединения учителей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dirty="0" smtClean="0"/>
                        <a:t>Сетевая организация педагогов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/>
                      <a:endParaRPr lang="ru-RU" sz="1600" dirty="0" smtClean="0"/>
                    </a:p>
                    <a:p>
                      <a:pPr lvl="0"/>
                      <a:r>
                        <a:rPr lang="ru-RU" sz="1600" dirty="0" smtClean="0"/>
                        <a:t>Региональный образовательный портал для </a:t>
                      </a:r>
                      <a:r>
                        <a:rPr lang="ru-RU" sz="1600" baseline="0" dirty="0" smtClean="0"/>
                        <a:t>распространения инновационного опыта по работе с одаренными детьми</a:t>
                      </a:r>
                      <a:endParaRPr lang="ru-RU" sz="1600" dirty="0"/>
                    </a:p>
                  </a:txBody>
                  <a:tcPr/>
                </a:tc>
              </a:tr>
              <a:tr h="4144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Сайты школ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dirty="0" smtClean="0"/>
                        <a:t>Сайты</a:t>
                      </a:r>
                      <a:r>
                        <a:rPr lang="ru-RU" sz="1600" baseline="0" dirty="0" smtClean="0"/>
                        <a:t> МО УО, ТМС</a:t>
                      </a:r>
                      <a:endParaRPr lang="ru-RU" sz="16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Ассоциации учителей, работающих с одаренными детьми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827584" y="6453336"/>
            <a:ext cx="7344816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563888" y="3933056"/>
            <a:ext cx="4608512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3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393</Words>
  <Application>Microsoft Office PowerPoint</Application>
  <PresentationFormat>Экран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Основные принципы  реализации  Концепции общенациональной системы выявления и развития молодых талантов  на школьном, муниципальном, региональном уровнях</vt:lpstr>
      <vt:lpstr>Модель многоуровневой системы выявления и развития  одаренных детей</vt:lpstr>
      <vt:lpstr>Модель многоуровневой системы выявления и развития одаренных детей</vt:lpstr>
      <vt:lpstr>Модель многоуровневой системы выявления и развития  одаренных детей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Шипулин</dc:creator>
  <cp:lastModifiedBy>obobr3</cp:lastModifiedBy>
  <cp:revision>36</cp:revision>
  <cp:lastPrinted>2017-08-15T05:21:31Z</cp:lastPrinted>
  <dcterms:created xsi:type="dcterms:W3CDTF">2017-08-12T10:03:44Z</dcterms:created>
  <dcterms:modified xsi:type="dcterms:W3CDTF">2017-08-15T06:54:45Z</dcterms:modified>
</cp:coreProperties>
</file>