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3" r:id="rId10"/>
    <p:sldId id="266" r:id="rId11"/>
    <p:sldId id="268" r:id="rId12"/>
    <p:sldId id="269" r:id="rId13"/>
    <p:sldId id="270" r:id="rId14"/>
    <p:sldId id="271" r:id="rId15"/>
    <p:sldId id="267" r:id="rId16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6750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27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958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56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6021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6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48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17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00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64DE79-268F-4C1A-8933-263129D2AF90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05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2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8/20/2018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314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8327" y="1360715"/>
            <a:ext cx="8915399" cy="2262781"/>
          </a:xfrm>
        </p:spPr>
        <p:txBody>
          <a:bodyPr>
            <a:normAutofit/>
          </a:bodyPr>
          <a:lstStyle/>
          <a:p>
            <a:r>
              <a:rPr lang="ru-RU" sz="4400" b="1" dirty="0"/>
              <a:t>Особенности организации исследовательской и проектной деятельности в начальной школе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8327" y="3950381"/>
            <a:ext cx="9144000" cy="1655762"/>
          </a:xfrm>
        </p:spPr>
        <p:txBody>
          <a:bodyPr/>
          <a:lstStyle/>
          <a:p>
            <a:r>
              <a:rPr lang="ru-RU" b="1" dirty="0" err="1" smtClean="0">
                <a:solidFill>
                  <a:schemeClr val="tx1"/>
                </a:solidFill>
              </a:rPr>
              <a:t>Арцев</a:t>
            </a:r>
            <a:r>
              <a:rPr lang="ru-RU" b="1" dirty="0" smtClean="0">
                <a:solidFill>
                  <a:schemeClr val="tx1"/>
                </a:solidFill>
              </a:rPr>
              <a:t> Михаил Николаевич</a:t>
            </a:r>
          </a:p>
          <a:p>
            <a:r>
              <a:rPr lang="ru-RU" dirty="0">
                <a:solidFill>
                  <a:schemeClr val="tx1"/>
                </a:solidFill>
              </a:rPr>
              <a:t>заместитель исполнительного директора НО </a:t>
            </a:r>
            <a:r>
              <a:rPr lang="ru-RU" dirty="0" smtClean="0">
                <a:solidFill>
                  <a:schemeClr val="tx1"/>
                </a:solidFill>
              </a:rPr>
              <a:t>БФНМ,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Заслуженный </a:t>
            </a:r>
            <a:r>
              <a:rPr lang="ru-RU" dirty="0">
                <a:solidFill>
                  <a:schemeClr val="tx1"/>
                </a:solidFill>
              </a:rPr>
              <a:t>учитель РФ, </a:t>
            </a:r>
            <a:r>
              <a:rPr lang="ru-RU" dirty="0" err="1">
                <a:solidFill>
                  <a:schemeClr val="tx1"/>
                </a:solidFill>
              </a:rPr>
              <a:t>д.псих.н</a:t>
            </a:r>
            <a:r>
              <a:rPr lang="ru-RU" dirty="0">
                <a:solidFill>
                  <a:schemeClr val="tx1"/>
                </a:solidFill>
              </a:rPr>
              <a:t>., профессор</a:t>
            </a:r>
          </a:p>
        </p:txBody>
      </p:sp>
    </p:spTree>
    <p:extLst>
      <p:ext uri="{BB962C8B-B14F-4D97-AF65-F5344CB8AC3E}">
        <p14:creationId xmlns:p14="http://schemas.microsoft.com/office/powerpoint/2010/main" val="231832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651510"/>
            <a:ext cx="10058400" cy="7086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Группы исследовательских умений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63525" indent="-263525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Умения организовывать свою работу</a:t>
            </a:r>
          </a:p>
          <a:p>
            <a:pPr marL="263525" indent="-263525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Умения и знания, связанные с осуществлением исследований</a:t>
            </a:r>
          </a:p>
          <a:p>
            <a:pPr marL="263525" indent="-263525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Умение работать с информацией, текстами</a:t>
            </a:r>
          </a:p>
          <a:p>
            <a:pPr marL="263525" indent="-263525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Умение оформлять и представлять результат своей работы</a:t>
            </a:r>
          </a:p>
          <a:p>
            <a:pPr marL="263525" indent="-263525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ru-RU" sz="3200" b="1" dirty="0" smtClean="0">
                <a:solidFill>
                  <a:schemeClr val="tx2">
                    <a:lumMod val="50000"/>
                  </a:schemeClr>
                </a:solidFill>
              </a:rPr>
              <a:t>Умения, связанные с анализом своей деятельности и оценочной деятельностью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28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8781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Урок №1. Дорога в школу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/>
              <a:t>Экскурсия и изучение правил дорожного движения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050" y="1074420"/>
            <a:ext cx="11395710" cy="4794674"/>
          </a:xfrm>
          <a:solidFill>
            <a:schemeClr val="bg1"/>
          </a:solidFill>
        </p:spPr>
        <p:txBody>
          <a:bodyPr/>
          <a:lstStyle/>
          <a:p>
            <a:r>
              <a:rPr lang="ru-RU" b="1" dirty="0" smtClean="0"/>
              <a:t>Задачи:</a:t>
            </a:r>
            <a:r>
              <a:rPr lang="ru-RU" dirty="0" smtClean="0"/>
              <a:t> </a:t>
            </a:r>
            <a:r>
              <a:rPr lang="ru-RU" dirty="0"/>
              <a:t>Отрабатывать правила дорожного движения; познакомить с опасностями, которые могут возникнуть при нарушении этих правил. Развивать творческие способности детей.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213717"/>
              </p:ext>
            </p:extLst>
          </p:nvPr>
        </p:nvGraphicFramePr>
        <p:xfrm>
          <a:off x="411478" y="1721589"/>
          <a:ext cx="11430003" cy="51364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945"/>
                <a:gridCol w="2344568"/>
                <a:gridCol w="3459358"/>
                <a:gridCol w="3364889"/>
                <a:gridCol w="1955243"/>
              </a:tblGrid>
              <a:tr h="302577">
                <a:tc>
                  <a:txBody>
                    <a:bodyPr/>
                    <a:lstStyle/>
                    <a:p>
                      <a:pPr indent="-793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№</a:t>
                      </a:r>
                      <a:endParaRPr lang="ru-RU" sz="1400" b="1" dirty="0">
                        <a:effectLst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Название этапа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Деятельность учителя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Деятельность учащихся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Результат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</a:tr>
              <a:tr h="26818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Мотивация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Найти самую безопасную дорогу в школу.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</a:tr>
              <a:tr h="6704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Организационный 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 Распределение по группам (новый состав).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 задает вопросы по правилам дорожного движения.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Формируются группы. Повторение правил дорожного движения.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Правила дорожного движения. 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</a:tr>
              <a:tr h="6704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Экскурсия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Организация экскурсии около школы.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-Задание: дорожные знаки у школы.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Отвечают на вопросы о дорожных знаках у школы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Сбор и обсуждение информации о дорожных знаках.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</a:tr>
              <a:tr h="6704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Групповая работа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Организует групповую работу.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Рассказы по группам: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-дорожные знаки у школы;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-дорожные знаки у дома;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-правила (самые важные из них). 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Схема расположения дорожных знаков у школы.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</a:tr>
              <a:tr h="8045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Подведение итогов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Что узнали нового? Зачем нужны правила дорожного движения?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Отвечают на вопросы.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Формируются целостное представление о школе и дорожных знаках у школы.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</a:tr>
              <a:tr h="67045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Домашнее задание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Задаёт домашнее задание.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Подготовить рассказ о правилах дорожного движения. Нарисовать дорожные знаки находящиеся у школы.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63" marR="5126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19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87817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Урок №2. Во дворе школы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050" y="1074420"/>
            <a:ext cx="11395710" cy="4794674"/>
          </a:xfrm>
          <a:solidFill>
            <a:schemeClr val="bg1"/>
          </a:solidFill>
        </p:spPr>
        <p:txBody>
          <a:bodyPr/>
          <a:lstStyle/>
          <a:p>
            <a:r>
              <a:rPr lang="ru-RU" b="1" dirty="0" smtClean="0"/>
              <a:t>Задачи:</a:t>
            </a:r>
            <a:r>
              <a:rPr lang="ru-RU" dirty="0" smtClean="0"/>
              <a:t> </a:t>
            </a:r>
            <a:r>
              <a:rPr lang="ru-RU" dirty="0"/>
              <a:t>Познакомить с территорией вокруг школы, планировкой школьного двора, правилами поведения во дворе школы; воспитывать бережное отношение к объектам школьного двора.</a:t>
            </a:r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655416"/>
              </p:ext>
            </p:extLst>
          </p:nvPr>
        </p:nvGraphicFramePr>
        <p:xfrm>
          <a:off x="400051" y="1803146"/>
          <a:ext cx="11395709" cy="50548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89"/>
                <a:gridCol w="1714500"/>
                <a:gridCol w="4114151"/>
                <a:gridCol w="3354792"/>
                <a:gridCol w="1949377"/>
              </a:tblGrid>
              <a:tr h="285642">
                <a:tc>
                  <a:txBody>
                    <a:bodyPr/>
                    <a:lstStyle/>
                    <a:p>
                      <a:pPr indent="-793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№</a:t>
                      </a:r>
                      <a:endParaRPr lang="ru-RU" sz="1400" b="1" dirty="0">
                        <a:effectLst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Название этапа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Деятельность учителя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Деятельность учащихся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Результат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</a:tr>
              <a:tr h="3295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Мотивация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Самый интересный рассказ о территории школы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</a:tr>
              <a:tr h="9412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Организационный 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Разделение учащихся по группам.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-Что расположено на участке?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 Что было самое интересное?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Формируются группы по 5 человек.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Усвоение задания.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Понимание и усвоение задачи группой. 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</a:tr>
              <a:tr h="6955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Экскурсия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Проведение экскурсии.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Учащиеся изучают расположение объектов на школьном участке.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Собранная информация по группам.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</a:tr>
              <a:tr h="11765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Групповая работа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Организует обсуждение в группах.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-План (совместно) на доске: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-расположение на школьном участке;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-путь;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-что было интересно.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Внутригрупповое обсуждение. 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Формирование группового результата.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</a:tr>
              <a:tr h="9308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Межгрупповое обсуждение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Организует межгрупповое обсуждение.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Отмечает наиболее удачные выступления.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Выступление от группы. Дополнение выступлений.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Формирование целостного представление о школьной территории.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</a:tr>
              <a:tr h="6955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6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Подведение итогов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-Что узнали?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-Что было самым интересным.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Ответы учащихся.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Уточнение целостного представления о школе.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25" marR="5492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845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87817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Урок №3. Во дворе школы</a:t>
            </a:r>
            <a:r>
              <a:rPr lang="ru-RU" b="1" dirty="0"/>
              <a:t> </a:t>
            </a:r>
            <a:r>
              <a:rPr lang="ru-RU" sz="3600" dirty="0" smtClean="0"/>
              <a:t>(правила)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050" y="1074420"/>
            <a:ext cx="11395710" cy="4794674"/>
          </a:xfrm>
          <a:solidFill>
            <a:schemeClr val="bg1"/>
          </a:solidFill>
        </p:spPr>
        <p:txBody>
          <a:bodyPr/>
          <a:lstStyle/>
          <a:p>
            <a:r>
              <a:rPr lang="ru-RU" b="1" dirty="0" smtClean="0"/>
              <a:t>Задачи:</a:t>
            </a:r>
            <a:r>
              <a:rPr lang="ru-RU" dirty="0" smtClean="0"/>
              <a:t> </a:t>
            </a:r>
            <a:r>
              <a:rPr lang="ru-RU" dirty="0"/>
              <a:t>Отрабатывать умения правильного поведения в классе и во дворе школы; продолжить знакомство со школой. Учить детей сравнивать и классифицировать предметы.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538160"/>
              </p:ext>
            </p:extLst>
          </p:nvPr>
        </p:nvGraphicFramePr>
        <p:xfrm>
          <a:off x="194308" y="1686243"/>
          <a:ext cx="11830051" cy="51996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641"/>
                <a:gridCol w="1969698"/>
                <a:gridCol w="3369844"/>
                <a:gridCol w="3820739"/>
                <a:gridCol w="2373129"/>
              </a:tblGrid>
              <a:tr h="253215">
                <a:tc>
                  <a:txBody>
                    <a:bodyPr/>
                    <a:lstStyle/>
                    <a:p>
                      <a:pPr indent="-793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</a:rPr>
                        <a:t>№</a:t>
                      </a:r>
                      <a:endParaRPr lang="ru-RU" sz="1600" b="1" dirty="0">
                        <a:effectLst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Название этапа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Деятельность учителя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Деятельность учащихся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Результат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</a:tr>
              <a:tr h="7596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Мотивация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Какая группа составит самые важные правила поведения в школе.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</a:tr>
              <a:tr h="15192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Организационный 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 Распределение по группам;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 Объяснение задания на составление правил: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-между учащимися;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-со старшими;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 поведение во дворе школы.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Совместное планирование задач. Понимание задания каждой группой.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 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Понимание задания, способов его выполнения. 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</a:tr>
              <a:tr h="8340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Групповая работа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Организует групповую работу.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Группы разрабатывают правила </a:t>
                      </a:r>
                      <a:r>
                        <a:rPr lang="ru-RU" sz="1600" b="1" dirty="0" smtClean="0">
                          <a:effectLst/>
                        </a:rPr>
                        <a:t>взаимоотношения: между учащимися, со старшими, во </a:t>
                      </a:r>
                      <a:r>
                        <a:rPr lang="ru-RU" sz="1600" b="1" dirty="0">
                          <a:effectLst/>
                        </a:rPr>
                        <a:t>дворе школы. 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Правила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</a:tr>
              <a:tr h="10128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Межгрупповое взаимодействие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Организует межгрупповое взаимодействие.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Обращает внимание на наиболее важные правила.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Сообщение групп по 3 темам.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Обсуждения, вопросы, пояснения.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Создание варианта правил (в схемах на доске).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</a:tr>
              <a:tr h="71265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Подведение итогов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- Зачем нужны правила.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Учащиеся отвечают на вопросы.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Дополнение и уточнение групповых результатов.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79" marR="640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02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87817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Урок №4. Твоя школа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050" y="1074420"/>
            <a:ext cx="11395710" cy="4794674"/>
          </a:xfrm>
          <a:solidFill>
            <a:schemeClr val="bg1"/>
          </a:solidFill>
        </p:spPr>
        <p:txBody>
          <a:bodyPr/>
          <a:lstStyle/>
          <a:p>
            <a:r>
              <a:rPr lang="ru-RU" b="1" dirty="0" smtClean="0"/>
              <a:t>Задачи:</a:t>
            </a:r>
            <a:r>
              <a:rPr lang="ru-RU" dirty="0" smtClean="0"/>
              <a:t> </a:t>
            </a:r>
            <a:r>
              <a:rPr lang="ru-RU" dirty="0"/>
              <a:t>Познакомить  со школой, с правилами поведения в школе. </a:t>
            </a:r>
            <a:r>
              <a:rPr lang="ru-RU" dirty="0" smtClean="0"/>
              <a:t>Сформировать </a:t>
            </a:r>
            <a:r>
              <a:rPr lang="ru-RU" dirty="0"/>
              <a:t>умение ориентироваться  в школе. Воспитывать чувство гордости за школу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711699"/>
              </p:ext>
            </p:extLst>
          </p:nvPr>
        </p:nvGraphicFramePr>
        <p:xfrm>
          <a:off x="0" y="1675131"/>
          <a:ext cx="12192000" cy="51828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600"/>
                <a:gridCol w="1943100"/>
                <a:gridCol w="4103370"/>
                <a:gridCol w="3291840"/>
                <a:gridCol w="2625090"/>
              </a:tblGrid>
              <a:tr h="238252">
                <a:tc>
                  <a:txBody>
                    <a:bodyPr/>
                    <a:lstStyle/>
                    <a:p>
                      <a:pPr indent="-7937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№</a:t>
                      </a:r>
                      <a:endParaRPr lang="ru-RU" sz="1400" dirty="0">
                        <a:effectLst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Название этапа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Деятельность учителя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Деятельность учащихся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Результат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</a:tr>
              <a:tr h="4875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</a:rPr>
                        <a:t>Мотивация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Кто больше узнает о школе. Кто будет самый наблюдптельный.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</a:tr>
              <a:tr h="206674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</a:rPr>
                        <a:t>Организационный 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</a:rPr>
                        <a:t>- Распределение по группам;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</a:rPr>
                        <a:t>- Распределяет задание по группам (по этажам, по блокам, важным объектам).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</a:rPr>
                        <a:t>Маршрут к классу, спортзал, библиотеку.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</a:rPr>
                        <a:t>Предлагает символы и обозначения объектов. Выдаёт маршрутные листы – планы школы для каждой группы.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Формируются группы. Понимание задания каждой группой.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Работают с маршрутыми и планами школы.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Понимание задания, способы его выполнения. 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</a:tr>
              <a:tr h="7368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Экскурсия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</a:rPr>
                        <a:t>Провод экскурсию.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Задают вопросы в процессе экскурсии. Отмечают на маршрутных листах объекты школ.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Заполненный маршрутный лист.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</a:tr>
              <a:tr h="2837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Групповая работа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</a:rPr>
                        <a:t>Организует групповую работу.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Внутригрупповое обсуждение экскурсии  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Выполнение задания.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</a:tr>
              <a:tr h="4875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Межгрупповое обсуждение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</a:rPr>
                        <a:t>Организует межгрупповое общение. 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</a:rPr>
                        <a:t>Выступают группы. Уточняющие вопросы друг другу.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Представление результатов работы групп.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</a:tr>
              <a:tr h="59847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Подведение итогов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Задаёт вопросы группам.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Организует обсуждение.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</a:rPr>
                        <a:t>Отвечают на вопросы.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</a:rPr>
                        <a:t>Формируются целостное представление о школе.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</a:tr>
              <a:tr h="28376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Домашнее задание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Задаёт домашнее задание.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>
                          <a:effectLst/>
                        </a:rPr>
                        <a:t>Рассказать родителям о своей школе.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64" marR="4766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94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51125"/>
            <a:ext cx="10515600" cy="1325563"/>
          </a:xfrm>
        </p:spPr>
        <p:txBody>
          <a:bodyPr/>
          <a:lstStyle/>
          <a:p>
            <a:pPr algn="ctr"/>
            <a:r>
              <a:rPr lang="ru-RU" smtClean="0"/>
              <a:t>Благодарю  </a:t>
            </a:r>
            <a:r>
              <a:rPr lang="ru-RU" dirty="0" smtClean="0"/>
              <a:t>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24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662940"/>
            <a:ext cx="10058400" cy="765810"/>
          </a:xfrm>
        </p:spPr>
        <p:txBody>
          <a:bodyPr/>
          <a:lstStyle/>
          <a:p>
            <a:pPr algn="ctr"/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tx1"/>
                </a:solidFill>
              </a:rPr>
              <a:t>Учебно-исследовательская деятельность – это специально организованная познавательная деятельность учащихся, по своей структуре соответствующая научной деятельности, и направленная на получение субъективно новых для учащихся знаний. </a:t>
            </a:r>
            <a:endParaRPr lang="ru-RU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25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13801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Исследовательские умения учащихся, формируемые в начальной школе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63525" indent="-263525">
              <a:buFont typeface="Arial" panose="020B0604020202020204" pitchFamily="34" charset="0"/>
              <a:buChar char="•"/>
            </a:pPr>
            <a:r>
              <a:rPr lang="ru-RU" sz="3300" b="1" dirty="0" smtClean="0">
                <a:solidFill>
                  <a:schemeClr val="tx1"/>
                </a:solidFill>
              </a:rPr>
              <a:t>Построение гипотез</a:t>
            </a:r>
          </a:p>
          <a:p>
            <a:pPr marL="263525" indent="-263525">
              <a:buFont typeface="Arial" panose="020B0604020202020204" pitchFamily="34" charset="0"/>
              <a:buChar char="•"/>
            </a:pPr>
            <a:r>
              <a:rPr lang="ru-RU" sz="3300" b="1" dirty="0" smtClean="0">
                <a:solidFill>
                  <a:schemeClr val="tx1"/>
                </a:solidFill>
              </a:rPr>
              <a:t>Целеполагание</a:t>
            </a:r>
          </a:p>
          <a:p>
            <a:pPr marL="263525" indent="-263525">
              <a:buFont typeface="Arial" panose="020B0604020202020204" pitchFamily="34" charset="0"/>
              <a:buChar char="•"/>
            </a:pPr>
            <a:r>
              <a:rPr lang="ru-RU" sz="3300" b="1" dirty="0" smtClean="0">
                <a:solidFill>
                  <a:schemeClr val="tx1"/>
                </a:solidFill>
              </a:rPr>
              <a:t>Планирование</a:t>
            </a:r>
          </a:p>
          <a:p>
            <a:pPr marL="263525" indent="-263525">
              <a:buFont typeface="Arial" panose="020B0604020202020204" pitchFamily="34" charset="0"/>
              <a:buChar char="•"/>
            </a:pPr>
            <a:r>
              <a:rPr lang="ru-RU" sz="3300" b="1" dirty="0" smtClean="0">
                <a:solidFill>
                  <a:schemeClr val="tx1"/>
                </a:solidFill>
              </a:rPr>
              <a:t>Организация наблюдения</a:t>
            </a:r>
          </a:p>
          <a:p>
            <a:pPr marL="263525" indent="-263525">
              <a:buFont typeface="Arial" panose="020B0604020202020204" pitchFamily="34" charset="0"/>
              <a:buChar char="•"/>
            </a:pPr>
            <a:r>
              <a:rPr lang="ru-RU" sz="3300" b="1" dirty="0" smtClean="0">
                <a:solidFill>
                  <a:schemeClr val="tx1"/>
                </a:solidFill>
              </a:rPr>
              <a:t>Сбор и обработка информации</a:t>
            </a:r>
          </a:p>
          <a:p>
            <a:pPr marL="263525" indent="-263525">
              <a:buFont typeface="Arial" panose="020B0604020202020204" pitchFamily="34" charset="0"/>
              <a:buChar char="•"/>
            </a:pPr>
            <a:r>
              <a:rPr lang="ru-RU" sz="3300" b="1" dirty="0" smtClean="0">
                <a:solidFill>
                  <a:schemeClr val="tx1"/>
                </a:solidFill>
              </a:rPr>
              <a:t>Использование и преобразование информации для получения новых знаний</a:t>
            </a:r>
          </a:p>
          <a:p>
            <a:pPr marL="263525" indent="-263525">
              <a:buFont typeface="Arial" panose="020B0604020202020204" pitchFamily="34" charset="0"/>
              <a:buChar char="•"/>
            </a:pPr>
            <a:r>
              <a:rPr lang="ru-RU" sz="3300" b="1" dirty="0" smtClean="0">
                <a:solidFill>
                  <a:schemeClr val="tx1"/>
                </a:solidFill>
              </a:rPr>
              <a:t>Интегрирование содержаний из нескольких отраслей знания</a:t>
            </a:r>
          </a:p>
          <a:p>
            <a:pPr marL="263525" indent="-263525">
              <a:buFont typeface="Arial" panose="020B0604020202020204" pitchFamily="34" charset="0"/>
              <a:buChar char="•"/>
            </a:pPr>
            <a:r>
              <a:rPr lang="ru-RU" sz="3300" b="1" dirty="0" smtClean="0">
                <a:solidFill>
                  <a:schemeClr val="tx1"/>
                </a:solidFill>
              </a:rPr>
              <a:t>Самостоятельное постижение новых знаний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87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817880" y="400321"/>
            <a:ext cx="5157787" cy="82391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3000" dirty="0" smtClean="0"/>
              <a:t>Исследование</a:t>
            </a:r>
          </a:p>
          <a:p>
            <a:pPr algn="ctr"/>
            <a:r>
              <a:rPr lang="ru-RU" b="0" dirty="0"/>
              <a:t>п</a:t>
            </a:r>
            <a:r>
              <a:rPr lang="ru-RU" b="0" dirty="0" smtClean="0"/>
              <a:t>олучение нового знания</a:t>
            </a:r>
            <a:endParaRPr lang="ru-RU" b="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189764" y="1765491"/>
            <a:ext cx="5157787" cy="4844569"/>
          </a:xfrm>
        </p:spPr>
        <p:txBody>
          <a:bodyPr>
            <a:normAutofit/>
          </a:bodyPr>
          <a:lstStyle/>
          <a:p>
            <a:pPr marL="263525" indent="-263525"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chemeClr val="tx1"/>
                </a:solidFill>
              </a:rPr>
              <a:t>Выявление проблемы</a:t>
            </a:r>
          </a:p>
          <a:p>
            <a:pPr marL="263525" indent="-263525"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chemeClr val="tx1"/>
                </a:solidFill>
              </a:rPr>
              <a:t>Определение объекта и предмета исследования</a:t>
            </a:r>
          </a:p>
          <a:p>
            <a:pPr marL="263525" indent="-263525"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chemeClr val="tx1"/>
                </a:solidFill>
              </a:rPr>
              <a:t>Формирование темы</a:t>
            </a:r>
          </a:p>
          <a:p>
            <a:pPr marL="263525" indent="-263525"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chemeClr val="tx1"/>
                </a:solidFill>
              </a:rPr>
              <a:t>Постановка цели и задач</a:t>
            </a:r>
          </a:p>
          <a:p>
            <a:pPr marL="263525" indent="-263525"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chemeClr val="tx1"/>
                </a:solidFill>
              </a:rPr>
              <a:t>Определение гипотезы</a:t>
            </a:r>
          </a:p>
          <a:p>
            <a:pPr marL="263525" indent="-263525"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chemeClr val="tx1"/>
                </a:solidFill>
              </a:rPr>
              <a:t>Изучение теории, посвященной проблематике</a:t>
            </a:r>
          </a:p>
          <a:p>
            <a:pPr marL="263525" indent="-263525"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chemeClr val="tx1"/>
                </a:solidFill>
              </a:rPr>
              <a:t>Сбор материала, его анализ и обработка</a:t>
            </a:r>
          </a:p>
          <a:p>
            <a:pPr marL="263525" indent="-263525"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chemeClr val="tx1"/>
                </a:solidFill>
              </a:rPr>
              <a:t>Интерпретация результатов</a:t>
            </a:r>
          </a:p>
          <a:p>
            <a:pPr marL="263525" indent="-263525"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chemeClr val="tx1"/>
                </a:solidFill>
              </a:rPr>
              <a:t>Собственные выводы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5619206" y="397740"/>
            <a:ext cx="5183188" cy="82391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3000" dirty="0" smtClean="0"/>
              <a:t>Проект</a:t>
            </a:r>
          </a:p>
          <a:p>
            <a:pPr algn="ctr"/>
            <a:r>
              <a:rPr lang="ru-RU" b="0" dirty="0"/>
              <a:t>п</a:t>
            </a:r>
            <a:r>
              <a:rPr lang="ru-RU" b="0" dirty="0" smtClean="0"/>
              <a:t>олучение продукта</a:t>
            </a:r>
            <a:endParaRPr lang="ru-RU" b="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6465026" y="1765491"/>
            <a:ext cx="4679224" cy="4844569"/>
          </a:xfrm>
        </p:spPr>
        <p:txBody>
          <a:bodyPr>
            <a:normAutofit/>
          </a:bodyPr>
          <a:lstStyle/>
          <a:p>
            <a:pPr marL="263525" indent="-263525">
              <a:buFont typeface="Wingdings" panose="05000000000000000000" pitchFamily="2" charset="2"/>
              <a:buChar char="§"/>
            </a:pPr>
            <a:r>
              <a:rPr lang="ru-RU" sz="1900" b="1" dirty="0" smtClean="0">
                <a:solidFill>
                  <a:schemeClr val="tx1"/>
                </a:solidFill>
              </a:rPr>
              <a:t>Выявление проблемы</a:t>
            </a:r>
          </a:p>
          <a:p>
            <a:pPr marL="263525" indent="-263525">
              <a:buFont typeface="Wingdings" panose="05000000000000000000" pitchFamily="2" charset="2"/>
              <a:buChar char="§"/>
            </a:pPr>
            <a:r>
              <a:rPr lang="ru-RU" sz="1900" b="1" dirty="0" smtClean="0">
                <a:solidFill>
                  <a:schemeClr val="tx1"/>
                </a:solidFill>
              </a:rPr>
              <a:t>Определение технологий</a:t>
            </a:r>
          </a:p>
          <a:p>
            <a:pPr marL="263525" indent="-263525">
              <a:buFont typeface="Wingdings" panose="05000000000000000000" pitchFamily="2" charset="2"/>
              <a:buChar char="§"/>
            </a:pPr>
            <a:r>
              <a:rPr lang="ru-RU" sz="1900" b="1" dirty="0" smtClean="0">
                <a:solidFill>
                  <a:schemeClr val="tx1"/>
                </a:solidFill>
              </a:rPr>
              <a:t>Постановка цели и задач</a:t>
            </a:r>
          </a:p>
          <a:p>
            <a:pPr marL="263525" indent="-263525">
              <a:buFont typeface="Wingdings" panose="05000000000000000000" pitchFamily="2" charset="2"/>
              <a:buChar char="§"/>
            </a:pPr>
            <a:r>
              <a:rPr lang="ru-RU" sz="1900" b="1" dirty="0" smtClean="0">
                <a:solidFill>
                  <a:schemeClr val="tx1"/>
                </a:solidFill>
              </a:rPr>
              <a:t>Описание планируемого результата</a:t>
            </a:r>
          </a:p>
          <a:p>
            <a:pPr marL="263525" indent="-263525">
              <a:buFont typeface="Wingdings" panose="05000000000000000000" pitchFamily="2" charset="2"/>
              <a:buChar char="§"/>
            </a:pPr>
            <a:r>
              <a:rPr lang="ru-RU" sz="1900" b="1" dirty="0" smtClean="0">
                <a:solidFill>
                  <a:schemeClr val="tx1"/>
                </a:solidFill>
              </a:rPr>
              <a:t>Планирование деятельности</a:t>
            </a:r>
          </a:p>
          <a:p>
            <a:pPr marL="263525" indent="-263525">
              <a:buFont typeface="Wingdings" panose="05000000000000000000" pitchFamily="2" charset="2"/>
              <a:buChar char="§"/>
            </a:pPr>
            <a:r>
              <a:rPr lang="ru-RU" sz="1900" b="1" dirty="0" smtClean="0">
                <a:solidFill>
                  <a:schemeClr val="tx1"/>
                </a:solidFill>
              </a:rPr>
              <a:t>Планирование ресурсов</a:t>
            </a:r>
          </a:p>
          <a:p>
            <a:pPr marL="263525" indent="-263525">
              <a:buFont typeface="Wingdings" panose="05000000000000000000" pitchFamily="2" charset="2"/>
              <a:buChar char="§"/>
            </a:pPr>
            <a:r>
              <a:rPr lang="ru-RU" sz="1900" b="1" dirty="0" smtClean="0">
                <a:solidFill>
                  <a:schemeClr val="tx1"/>
                </a:solidFill>
              </a:rPr>
              <a:t>Организация деятельности по реализации проекта</a:t>
            </a:r>
            <a:endParaRPr lang="ru-RU" sz="1900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7867" y="1226814"/>
            <a:ext cx="10515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Этапы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32693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7832" y="212923"/>
            <a:ext cx="9327469" cy="105157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Уровни исследовательского обучения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6910119"/>
              </p:ext>
            </p:extLst>
          </p:nvPr>
        </p:nvGraphicFramePr>
        <p:xfrm>
          <a:off x="1096963" y="1846263"/>
          <a:ext cx="10058398" cy="39764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1867"/>
                <a:gridCol w="1062990"/>
                <a:gridCol w="3303270"/>
                <a:gridCol w="537210"/>
                <a:gridCol w="4183061"/>
              </a:tblGrid>
              <a:tr h="128768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1</a:t>
                      </a:r>
                      <a:endParaRPr lang="ru-RU" sz="2800" b="1" dirty="0"/>
                    </a:p>
                  </a:txBody>
                  <a:tcPr marL="87464" marR="87464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7464" marR="87464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dirty="0" smtClean="0"/>
                        <a:t>Ставит проблему</a:t>
                      </a:r>
                    </a:p>
                    <a:p>
                      <a:pPr marL="285750" indent="-285750"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dirty="0" smtClean="0"/>
                        <a:t>Намечает пути решения</a:t>
                      </a:r>
                      <a:endParaRPr lang="ru-RU" sz="2400" b="1" dirty="0"/>
                    </a:p>
                  </a:txBody>
                  <a:tcPr marL="87464" marR="87464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 marL="87464" marR="87464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dirty="0" smtClean="0"/>
                        <a:t>Находит решение</a:t>
                      </a:r>
                      <a:endParaRPr lang="ru-RU" sz="2400" b="1" dirty="0"/>
                    </a:p>
                  </a:txBody>
                  <a:tcPr marL="87464" marR="87464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33894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2</a:t>
                      </a:r>
                      <a:endParaRPr lang="ru-RU" sz="2800" b="1" dirty="0"/>
                    </a:p>
                  </a:txBody>
                  <a:tcPr marL="87464" marR="87464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7464" marR="87464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dirty="0" smtClean="0"/>
                        <a:t>Ставит проблему</a:t>
                      </a:r>
                      <a:endParaRPr lang="ru-RU" sz="2400" b="1" dirty="0"/>
                    </a:p>
                  </a:txBody>
                  <a:tcPr marL="87464" marR="87464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7464" marR="87464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Определяет пути и методы решения</a:t>
                      </a:r>
                    </a:p>
                    <a:p>
                      <a:pPr marL="285750" indent="-285750"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Находит решение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  <a:tr h="1349829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3</a:t>
                      </a:r>
                      <a:endParaRPr lang="ru-RU" sz="2800" b="1" dirty="0"/>
                    </a:p>
                  </a:txBody>
                  <a:tcPr marL="87464" marR="87464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7464" marR="87464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7464" marR="87464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87464" marR="87464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Ставит проблему</a:t>
                      </a:r>
                    </a:p>
                    <a:p>
                      <a:pPr marL="285750" indent="-285750"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Определяет пути решения</a:t>
                      </a:r>
                    </a:p>
                    <a:p>
                      <a:pPr marL="285750" indent="-285750">
                        <a:buClr>
                          <a:schemeClr val="tx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Находит решение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87464" marR="87464" anchor="ctr"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1"/>
                      <a:tileRect/>
                    </a:gradFill>
                  </a:tcPr>
                </a:tc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2126526" y="2075578"/>
            <a:ext cx="816430" cy="976664"/>
            <a:chOff x="1676399" y="4495800"/>
            <a:chExt cx="1164771" cy="1393371"/>
          </a:xfrm>
        </p:grpSpPr>
        <p:sp>
          <p:nvSpPr>
            <p:cNvPr id="10" name="Овал 9"/>
            <p:cNvSpPr/>
            <p:nvPr/>
          </p:nvSpPr>
          <p:spPr>
            <a:xfrm>
              <a:off x="2057400" y="4495800"/>
              <a:ext cx="402771" cy="4027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Равнобедренный треугольник 10"/>
            <p:cNvSpPr/>
            <p:nvPr/>
          </p:nvSpPr>
          <p:spPr>
            <a:xfrm>
              <a:off x="1676399" y="4898571"/>
              <a:ext cx="1164771" cy="293914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Равнобедренный треугольник 11"/>
            <p:cNvSpPr/>
            <p:nvPr/>
          </p:nvSpPr>
          <p:spPr>
            <a:xfrm rot="10800000">
              <a:off x="2057398" y="5192485"/>
              <a:ext cx="402771" cy="696686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628544" y="2306508"/>
            <a:ext cx="176150" cy="514804"/>
            <a:chOff x="3315057" y="4721225"/>
            <a:chExt cx="282317" cy="825079"/>
          </a:xfrm>
        </p:grpSpPr>
        <p:sp>
          <p:nvSpPr>
            <p:cNvPr id="14" name="Овал 13"/>
            <p:cNvSpPr/>
            <p:nvPr/>
          </p:nvSpPr>
          <p:spPr>
            <a:xfrm>
              <a:off x="3315057" y="4721225"/>
              <a:ext cx="282317" cy="28231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rot="10800000">
              <a:off x="3315057" y="5057972"/>
              <a:ext cx="282317" cy="488332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2126526" y="3408182"/>
            <a:ext cx="816430" cy="976664"/>
            <a:chOff x="1676399" y="4495800"/>
            <a:chExt cx="1164771" cy="1393371"/>
          </a:xfrm>
        </p:grpSpPr>
        <p:sp>
          <p:nvSpPr>
            <p:cNvPr id="19" name="Овал 18"/>
            <p:cNvSpPr/>
            <p:nvPr/>
          </p:nvSpPr>
          <p:spPr>
            <a:xfrm>
              <a:off x="2057400" y="4495800"/>
              <a:ext cx="402771" cy="4027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Равнобедренный треугольник 19"/>
            <p:cNvSpPr/>
            <p:nvPr/>
          </p:nvSpPr>
          <p:spPr>
            <a:xfrm>
              <a:off x="1676399" y="4898571"/>
              <a:ext cx="1164771" cy="293914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Равнобедренный треугольник 20"/>
            <p:cNvSpPr/>
            <p:nvPr/>
          </p:nvSpPr>
          <p:spPr>
            <a:xfrm rot="10800000">
              <a:off x="2057398" y="5192485"/>
              <a:ext cx="402771" cy="696686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6628544" y="3673902"/>
            <a:ext cx="176150" cy="514804"/>
            <a:chOff x="3315057" y="4721225"/>
            <a:chExt cx="282317" cy="825079"/>
          </a:xfrm>
        </p:grpSpPr>
        <p:sp>
          <p:nvSpPr>
            <p:cNvPr id="23" name="Овал 22"/>
            <p:cNvSpPr/>
            <p:nvPr/>
          </p:nvSpPr>
          <p:spPr>
            <a:xfrm>
              <a:off x="3315057" y="4721225"/>
              <a:ext cx="282317" cy="28231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Равнобедренный треугольник 23"/>
            <p:cNvSpPr/>
            <p:nvPr/>
          </p:nvSpPr>
          <p:spPr>
            <a:xfrm rot="10800000">
              <a:off x="3315057" y="5057972"/>
              <a:ext cx="282317" cy="488332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2126526" y="4675481"/>
            <a:ext cx="816430" cy="976664"/>
            <a:chOff x="1676399" y="4495800"/>
            <a:chExt cx="1164771" cy="1393371"/>
          </a:xfrm>
        </p:grpSpPr>
        <p:sp>
          <p:nvSpPr>
            <p:cNvPr id="26" name="Овал 25"/>
            <p:cNvSpPr/>
            <p:nvPr/>
          </p:nvSpPr>
          <p:spPr>
            <a:xfrm>
              <a:off x="2057400" y="4495800"/>
              <a:ext cx="402771" cy="4027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Равнобедренный треугольник 26"/>
            <p:cNvSpPr/>
            <p:nvPr/>
          </p:nvSpPr>
          <p:spPr>
            <a:xfrm>
              <a:off x="1676399" y="4898571"/>
              <a:ext cx="1164771" cy="293914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Равнобедренный треугольник 27"/>
            <p:cNvSpPr/>
            <p:nvPr/>
          </p:nvSpPr>
          <p:spPr>
            <a:xfrm rot="10800000">
              <a:off x="2057398" y="5192485"/>
              <a:ext cx="402771" cy="696686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6628543" y="4908498"/>
            <a:ext cx="176150" cy="514804"/>
            <a:chOff x="3315057" y="4721225"/>
            <a:chExt cx="282317" cy="825079"/>
          </a:xfrm>
        </p:grpSpPr>
        <p:sp>
          <p:nvSpPr>
            <p:cNvPr id="30" name="Овал 29"/>
            <p:cNvSpPr/>
            <p:nvPr/>
          </p:nvSpPr>
          <p:spPr>
            <a:xfrm>
              <a:off x="3315057" y="4721225"/>
              <a:ext cx="282317" cy="28231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Равнобедренный треугольник 30"/>
            <p:cNvSpPr/>
            <p:nvPr/>
          </p:nvSpPr>
          <p:spPr>
            <a:xfrm rot="10800000">
              <a:off x="3315057" y="5057972"/>
              <a:ext cx="282317" cy="488332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42761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685800" y="1269493"/>
            <a:ext cx="11041380" cy="9479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8710" y="143304"/>
            <a:ext cx="10058400" cy="1126189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Этапы формирования и развития исследовательской деятельности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825" y="1361587"/>
            <a:ext cx="8860971" cy="285972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Поддержка исследовательской активности на основе имеющихся представлений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Развитие умений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chemeClr val="tx1"/>
                </a:solidFill>
              </a:rPr>
              <a:t>Ставить вопросы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chemeClr val="tx1"/>
                </a:solidFill>
              </a:rPr>
              <a:t>Высказывать предположения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chemeClr val="tx1"/>
                </a:solidFill>
              </a:rPr>
              <a:t>Наблюдать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chemeClr val="tx1"/>
                </a:solidFill>
              </a:rPr>
              <a:t>Составлять предметные модели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1"/>
                </a:solidFill>
              </a:rPr>
              <a:t>Формирование первоначальных представлений о деятельности исследователя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9148" y="1359104"/>
            <a:ext cx="1578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1 класс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19148" y="4324185"/>
            <a:ext cx="496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Методы и способы деятельности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492827" y="5340540"/>
            <a:ext cx="8860971" cy="1487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2492826" y="4718641"/>
            <a:ext cx="8860971" cy="12821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000" b="1" dirty="0" smtClean="0"/>
              <a:t>Коллективный учебный диалог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000" b="1" dirty="0" smtClean="0"/>
              <a:t>Рассматривание предметов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000" b="1" dirty="0" smtClean="0"/>
              <a:t>Создание проблемных ситуаций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000" b="1" dirty="0" smtClean="0"/>
              <a:t>Коллективное моделирование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15316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85800" y="1269493"/>
            <a:ext cx="11041380" cy="9479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828" y="1299844"/>
            <a:ext cx="8860971" cy="2691947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chemeClr val="tx1"/>
                </a:solidFill>
              </a:rPr>
              <a:t>Приобретение новых представлений об особенностях деятельности исследователя</a:t>
            </a:r>
          </a:p>
          <a:p>
            <a:r>
              <a:rPr lang="ru-RU" sz="2200" b="1" dirty="0" smtClean="0">
                <a:solidFill>
                  <a:schemeClr val="tx1"/>
                </a:solidFill>
              </a:rPr>
              <a:t>Развитие умений</a:t>
            </a:r>
          </a:p>
          <a:p>
            <a:pPr lvl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ru-RU" sz="1900" b="1" dirty="0" smtClean="0">
                <a:solidFill>
                  <a:schemeClr val="tx1"/>
                </a:solidFill>
              </a:rPr>
              <a:t>Определять тему исследования</a:t>
            </a:r>
          </a:p>
          <a:p>
            <a:pPr lvl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ru-RU" sz="1900" b="1" dirty="0" smtClean="0">
                <a:solidFill>
                  <a:schemeClr val="tx1"/>
                </a:solidFill>
              </a:rPr>
              <a:t>Анализировать</a:t>
            </a:r>
          </a:p>
          <a:p>
            <a:pPr lvl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ru-RU" sz="1900" b="1" dirty="0" smtClean="0">
                <a:solidFill>
                  <a:schemeClr val="tx1"/>
                </a:solidFill>
              </a:rPr>
              <a:t>Формулировать выводы</a:t>
            </a:r>
          </a:p>
          <a:p>
            <a:pPr lvl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ru-RU" sz="1900" b="1" dirty="0" smtClean="0">
                <a:solidFill>
                  <a:schemeClr val="tx1"/>
                </a:solidFill>
              </a:rPr>
              <a:t>Оформлять результаты исследования</a:t>
            </a:r>
          </a:p>
          <a:p>
            <a:pPr lvl="1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ru-RU" sz="1900" b="1" dirty="0" smtClean="0">
                <a:solidFill>
                  <a:schemeClr val="tx1"/>
                </a:solidFill>
              </a:rPr>
              <a:t>На поддержание инициативы, самостоятельности школьников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1998" y="1299844"/>
            <a:ext cx="1578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2 класс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61998" y="4290819"/>
            <a:ext cx="4963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Методы и способы деятельности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492827" y="5340540"/>
            <a:ext cx="8860971" cy="1487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838200" y="4741502"/>
            <a:ext cx="10831286" cy="1247818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/>
              <a:t>Учебная дискуссия</a:t>
            </a:r>
          </a:p>
          <a:p>
            <a:r>
              <a:rPr lang="ru-RU" sz="2000" b="1" dirty="0" smtClean="0"/>
              <a:t>Наблюдение по плану</a:t>
            </a:r>
          </a:p>
          <a:p>
            <a:r>
              <a:rPr lang="ru-RU" sz="2000" b="1" dirty="0" smtClean="0"/>
              <a:t>Мини-исследования</a:t>
            </a:r>
          </a:p>
          <a:p>
            <a:r>
              <a:rPr lang="ru-RU" sz="2000" b="1" dirty="0" smtClean="0"/>
              <a:t>Индивидуальное составление моделей и схем</a:t>
            </a:r>
          </a:p>
          <a:p>
            <a:r>
              <a:rPr lang="ru-RU" sz="2000" b="1" dirty="0" smtClean="0"/>
              <a:t>Мини-доклады</a:t>
            </a:r>
          </a:p>
          <a:p>
            <a:r>
              <a:rPr lang="ru-RU" sz="2000" b="1" dirty="0" smtClean="0"/>
              <a:t>Эксперименты</a:t>
            </a:r>
            <a:endParaRPr lang="ru-RU" sz="2000" b="1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108710" y="143304"/>
            <a:ext cx="10058400" cy="11261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 smtClean="0"/>
              <a:t>Этапы формирования и развития исследовательской деятельности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6817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85800" y="1269493"/>
            <a:ext cx="11041380" cy="9479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92828" y="1356994"/>
            <a:ext cx="8860971" cy="2691947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Осознание логики исследования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Увеличение сложности исследовательских задач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Самостоятельная постановка и решение самими школьниками учебно-исследовательских задач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Развернутые и осознанные рассуждения, обобщения и выводы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1998" y="1353818"/>
            <a:ext cx="1578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3-4 класс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61998" y="3913629"/>
            <a:ext cx="6015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Методы и способы деятельности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2492827" y="4883340"/>
            <a:ext cx="8860971" cy="1487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348740" y="4421461"/>
            <a:ext cx="10378440" cy="14706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 smtClean="0"/>
              <a:t>Уроки-исследования</a:t>
            </a:r>
          </a:p>
          <a:p>
            <a:r>
              <a:rPr lang="ru-RU" sz="2400" b="1" dirty="0" smtClean="0"/>
              <a:t>Коллективное выполнение и защита исследовательских работ</a:t>
            </a:r>
          </a:p>
          <a:p>
            <a:r>
              <a:rPr lang="ru-RU" sz="2400" b="1" dirty="0" smtClean="0"/>
              <a:t>Анкетирование</a:t>
            </a:r>
            <a:endParaRPr lang="ru-RU" sz="2400" b="1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108710" y="143304"/>
            <a:ext cx="10058400" cy="11261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 smtClean="0"/>
              <a:t>Этапы формирования и развития исследовательской деятельности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07627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Педагогические условия формирования исследовательских умений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7075714" cy="4351338"/>
          </a:xfrm>
        </p:spPr>
        <p:txBody>
          <a:bodyPr>
            <a:normAutofit/>
          </a:bodyPr>
          <a:lstStyle/>
          <a:p>
            <a:pPr marL="514350" indent="-514350">
              <a:buClr>
                <a:schemeClr val="tx2"/>
              </a:buClr>
              <a:buFont typeface="+mj-lt"/>
              <a:buAutoNum type="arabicPeriod"/>
            </a:pPr>
            <a:r>
              <a:rPr lang="ru-RU" sz="2400" b="1" dirty="0" smtClean="0">
                <a:solidFill>
                  <a:schemeClr val="tx1"/>
                </a:solidFill>
              </a:rPr>
              <a:t>Учет возрастных и индивидуальных особенностей детей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посильность, индивидуальных подход</a:t>
            </a:r>
          </a:p>
          <a:p>
            <a:pPr marL="514350" indent="-514350">
              <a:buClr>
                <a:schemeClr val="tx2"/>
              </a:buClr>
              <a:buFont typeface="+mj-lt"/>
              <a:buAutoNum type="arabicPeriod"/>
            </a:pPr>
            <a:r>
              <a:rPr lang="ru-RU" sz="2400" b="1" dirty="0" smtClean="0">
                <a:solidFill>
                  <a:schemeClr val="tx1"/>
                </a:solidFill>
              </a:rPr>
              <a:t>Мотивированность исследовательской деятельности учащихся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ситуация интеллектуального затруднения, актуализация потребности в новых знаниях, значение исследовательской деятельности для человека</a:t>
            </a:r>
          </a:p>
          <a:p>
            <a:pPr marL="514350" indent="-514350">
              <a:buClr>
                <a:schemeClr val="tx2"/>
              </a:buClr>
              <a:buFont typeface="+mj-lt"/>
              <a:buAutoNum type="arabicPeriod"/>
            </a:pPr>
            <a:r>
              <a:rPr lang="ru-RU" sz="2400" b="1" dirty="0" smtClean="0">
                <a:solidFill>
                  <a:schemeClr val="tx1"/>
                </a:solidFill>
              </a:rPr>
              <a:t>Деятельность педагога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владеть знаниями о проведении исследований, создавать творческую среду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7913914" y="3771258"/>
            <a:ext cx="478972" cy="630274"/>
            <a:chOff x="1676399" y="4495800"/>
            <a:chExt cx="1164771" cy="1393371"/>
          </a:xfrm>
        </p:grpSpPr>
        <p:sp>
          <p:nvSpPr>
            <p:cNvPr id="5" name="Овал 4"/>
            <p:cNvSpPr/>
            <p:nvPr/>
          </p:nvSpPr>
          <p:spPr>
            <a:xfrm>
              <a:off x="2057400" y="4495800"/>
              <a:ext cx="402771" cy="4027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Равнобедренный треугольник 5"/>
            <p:cNvSpPr/>
            <p:nvPr/>
          </p:nvSpPr>
          <p:spPr>
            <a:xfrm>
              <a:off x="1676399" y="4898571"/>
              <a:ext cx="1164771" cy="293914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Равнобедренный треугольник 6"/>
            <p:cNvSpPr/>
            <p:nvPr/>
          </p:nvSpPr>
          <p:spPr>
            <a:xfrm rot="10800000">
              <a:off x="2057398" y="5192485"/>
              <a:ext cx="402771" cy="696686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8060063" y="3084774"/>
            <a:ext cx="176150" cy="566284"/>
            <a:chOff x="3315057" y="4721225"/>
            <a:chExt cx="282317" cy="825079"/>
          </a:xfrm>
        </p:grpSpPr>
        <p:sp>
          <p:nvSpPr>
            <p:cNvPr id="9" name="Овал 8"/>
            <p:cNvSpPr/>
            <p:nvPr/>
          </p:nvSpPr>
          <p:spPr>
            <a:xfrm>
              <a:off x="3315057" y="4721225"/>
              <a:ext cx="282317" cy="28231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Равнобедренный треугольник 9"/>
            <p:cNvSpPr/>
            <p:nvPr/>
          </p:nvSpPr>
          <p:spPr>
            <a:xfrm rot="10800000">
              <a:off x="3315057" y="5057972"/>
              <a:ext cx="282317" cy="488332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8549558" y="3308814"/>
            <a:ext cx="3526610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хочет проводить исследование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49558" y="3644849"/>
            <a:ext cx="3526610" cy="71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получает удовлетворение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от деятельности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7913914" y="5234154"/>
            <a:ext cx="478972" cy="630274"/>
            <a:chOff x="1676399" y="4495800"/>
            <a:chExt cx="1164771" cy="1393371"/>
          </a:xfrm>
        </p:grpSpPr>
        <p:sp>
          <p:nvSpPr>
            <p:cNvPr id="14" name="Овал 13"/>
            <p:cNvSpPr/>
            <p:nvPr/>
          </p:nvSpPr>
          <p:spPr>
            <a:xfrm>
              <a:off x="2057400" y="4495800"/>
              <a:ext cx="402771" cy="402771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1676399" y="4898571"/>
              <a:ext cx="1164771" cy="293914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Равнобедренный треугольник 15"/>
            <p:cNvSpPr/>
            <p:nvPr/>
          </p:nvSpPr>
          <p:spPr>
            <a:xfrm rot="10800000">
              <a:off x="2057398" y="5192485"/>
              <a:ext cx="402771" cy="696686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8060063" y="4547670"/>
            <a:ext cx="176150" cy="566284"/>
            <a:chOff x="3315057" y="4721225"/>
            <a:chExt cx="282317" cy="825079"/>
          </a:xfrm>
        </p:grpSpPr>
        <p:sp>
          <p:nvSpPr>
            <p:cNvPr id="18" name="Овал 17"/>
            <p:cNvSpPr/>
            <p:nvPr/>
          </p:nvSpPr>
          <p:spPr>
            <a:xfrm>
              <a:off x="3315057" y="4721225"/>
              <a:ext cx="282317" cy="282317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Равнобедренный треугольник 18"/>
            <p:cNvSpPr/>
            <p:nvPr/>
          </p:nvSpPr>
          <p:spPr>
            <a:xfrm rot="10800000">
              <a:off x="3315057" y="5057972"/>
              <a:ext cx="282317" cy="488332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8632372" y="4989535"/>
            <a:ext cx="352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умеют проводить исследование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2" name="Правая фигурная скобка 21"/>
          <p:cNvSpPr/>
          <p:nvPr/>
        </p:nvSpPr>
        <p:spPr>
          <a:xfrm>
            <a:off x="8382362" y="4778793"/>
            <a:ext cx="167196" cy="846944"/>
          </a:xfrm>
          <a:prstGeom prst="rightBrac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авая фигурная скобка 22"/>
          <p:cNvSpPr/>
          <p:nvPr/>
        </p:nvSpPr>
        <p:spPr>
          <a:xfrm>
            <a:off x="8358735" y="3357184"/>
            <a:ext cx="167196" cy="846944"/>
          </a:xfrm>
          <a:prstGeom prst="rightBrac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72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224</TotalTime>
  <Words>1133</Words>
  <Application>Microsoft Office PowerPoint</Application>
  <PresentationFormat>Широкоэкранный</PresentationFormat>
  <Paragraphs>279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Ретро</vt:lpstr>
      <vt:lpstr>Особенности организации исследовательской и проектной деятельности в начальной школе</vt:lpstr>
      <vt:lpstr>Определение</vt:lpstr>
      <vt:lpstr>Исследовательские умения учащихся, формируемые в начальной школе</vt:lpstr>
      <vt:lpstr>Презентация PowerPoint</vt:lpstr>
      <vt:lpstr>Уровни исследовательского обучения</vt:lpstr>
      <vt:lpstr>Этапы формирования и развития исследовательской деятельности</vt:lpstr>
      <vt:lpstr>Презентация PowerPoint</vt:lpstr>
      <vt:lpstr>Презентация PowerPoint</vt:lpstr>
      <vt:lpstr>Педагогические условия формирования исследовательских умений</vt:lpstr>
      <vt:lpstr>Группы исследовательских умений</vt:lpstr>
      <vt:lpstr>Урок №1. Дорога в школу Экскурсия и изучение правил дорожного движения</vt:lpstr>
      <vt:lpstr>Урок №2. Во дворе школы</vt:lpstr>
      <vt:lpstr>Урок №3. Во дворе школы (правила)</vt:lpstr>
      <vt:lpstr>Урок №4. Твоя школа</vt:lpstr>
      <vt:lpstr>Благодарю 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организации исследовательской и проектной деятельности в начальной школе</dc:title>
  <dc:creator>Юзер</dc:creator>
  <cp:lastModifiedBy>RePack by Diakov</cp:lastModifiedBy>
  <cp:revision>24</cp:revision>
  <cp:lastPrinted>2018-08-20T10:50:09Z</cp:lastPrinted>
  <dcterms:created xsi:type="dcterms:W3CDTF">2018-08-17T06:27:09Z</dcterms:created>
  <dcterms:modified xsi:type="dcterms:W3CDTF">2018-08-20T10:51:39Z</dcterms:modified>
</cp:coreProperties>
</file>