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handoutMasterIdLst>
    <p:handoutMasterId r:id="rId41"/>
  </p:handoutMasterIdLst>
  <p:sldIdLst>
    <p:sldId id="257" r:id="rId3"/>
    <p:sldId id="290" r:id="rId4"/>
    <p:sldId id="291" r:id="rId5"/>
    <p:sldId id="259" r:id="rId6"/>
    <p:sldId id="293" r:id="rId7"/>
    <p:sldId id="292" r:id="rId8"/>
    <p:sldId id="294" r:id="rId9"/>
    <p:sldId id="295" r:id="rId10"/>
    <p:sldId id="261" r:id="rId11"/>
    <p:sldId id="260" r:id="rId12"/>
    <p:sldId id="300" r:id="rId13"/>
    <p:sldId id="301" r:id="rId14"/>
    <p:sldId id="262" r:id="rId15"/>
    <p:sldId id="263" r:id="rId16"/>
    <p:sldId id="264" r:id="rId17"/>
    <p:sldId id="265" r:id="rId18"/>
    <p:sldId id="266" r:id="rId19"/>
    <p:sldId id="267" r:id="rId20"/>
    <p:sldId id="284" r:id="rId21"/>
    <p:sldId id="296" r:id="rId22"/>
    <p:sldId id="297" r:id="rId23"/>
    <p:sldId id="272" r:id="rId24"/>
    <p:sldId id="283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7" r:id="rId36"/>
    <p:sldId id="298" r:id="rId37"/>
    <p:sldId id="288" r:id="rId38"/>
    <p:sldId id="29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Количество участников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параллелям классов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 по параллелям классов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r>
                      <a:rPr lang="ru-RU" dirty="0" smtClean="0"/>
                      <a:t> чел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ru-RU" dirty="0" smtClean="0"/>
                      <a:t> чел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r>
                      <a:rPr lang="ru-RU" dirty="0" smtClean="0"/>
                      <a:t> чел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11 кл.</c:v>
                </c:pt>
                <c:pt idx="1">
                  <c:v>10 кл.</c:v>
                </c:pt>
                <c:pt idx="2">
                  <c:v>9 кл.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2703B-2762-4A9C-869B-C670994E9520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A2C6E-686F-47A5-84A2-5AC2BB02C9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1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0405E-4E85-46AC-B347-9C0E2F95540F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603D7-182B-4E24-ABD9-F907F57C3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7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50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5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6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F205-F9C6-4E7D-9CD6-1FCABE360A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77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F45B-50B8-4957-BB8B-5289E4A55A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2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86BE-1937-407A-9797-6D15A9382C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61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C7A70-ECD2-4E78-BB0B-BDFFD752DF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17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63BE-F5B5-4969-9984-5DFCF99ABD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08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97DD-95E6-4D0C-A10B-F6B0C0ADE6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37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E842-6E37-4C9A-9100-D3B6C4A840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0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8917-E50A-4E81-95C2-1341276D42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2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20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9CB3-842D-4270-B0B6-DC25098E8F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93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506E-5C92-424B-A79E-4E91955D9F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5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F6CDD-449B-469B-B723-ACE8C2EF34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6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2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62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3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4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CB25-2865-48B0-998B-173D9702AC8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13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9CB25-2865-48B0-998B-173D9702AC8E}" type="datetimeFigureOut">
              <a:rPr lang="ru-RU" smtClean="0"/>
              <a:pPr/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CF5F8-AC8B-450E-B7DC-1E5997EA4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67BFFDB6-8C29-43E6-A0DD-925E887E9B5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574675" y="315913"/>
            <a:ext cx="8001000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1"/>
          <p:cNvSpPr txBox="1">
            <a:spLocks noChangeArrowheads="1"/>
          </p:cNvSpPr>
          <p:nvPr/>
        </p:nvSpPr>
        <p:spPr bwMode="auto">
          <a:xfrm>
            <a:off x="251520" y="2852936"/>
            <a:ext cx="8709025" cy="367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3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</a:rPr>
              <a:t>ОБ   ИТОГАХ  УЧАСТИЯ  ВО ВСЕРОССИЙСКОЙ   ОЛИМПИАДЕ ШКОЛЬНИКОВ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0099"/>
                </a:solidFill>
                <a:latin typeface="Georgia" pitchFamily="18" charset="0"/>
              </a:rPr>
              <a:t>                                                                                              </a:t>
            </a:r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Корниенко Марина Генриховна,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                                                                                      директор ГБУ ДО КК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Georgia" pitchFamily="18" charset="0"/>
              </a:rPr>
              <a:t>                                                                                                           «Центр развития одаренности»</a:t>
            </a:r>
            <a:endParaRPr lang="ru-RU" sz="1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2050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04664"/>
            <a:ext cx="3651250" cy="221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5494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073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75656" y="404664"/>
            <a:ext cx="6048672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  ФОРМАТ   ОЛИМПИАДЫ = ФОРМАТ  ЕГЭ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48478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	</a:t>
            </a:r>
          </a:p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	</a:t>
            </a:r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2" descr="C:\Documents and Settings\Ткаченко\Рабочий стол\КУБ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99885"/>
            <a:ext cx="1008112" cy="870941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33802"/>
            <a:ext cx="1080120" cy="93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 descr="C:\Documents and Settings\Ткаченко\Рабочий стол\Армавирский_государственный_педагогический_университет_логотип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496226"/>
            <a:ext cx="1008112" cy="87553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4067944" y="1628800"/>
            <a:ext cx="4752528" cy="7247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 - ВУЗы</a:t>
            </a: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91880" y="2420888"/>
            <a:ext cx="5328242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устройство «Ключ ЕГЭ»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олимпиадных заданий –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с 6:00 часов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59832" y="3429000"/>
            <a:ext cx="5775860" cy="7920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членов жюри</a:t>
            </a: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4293096"/>
            <a:ext cx="6120956" cy="6814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общественных наблюдателя</a:t>
            </a: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67744" y="5085184"/>
            <a:ext cx="6553004" cy="7403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под видеонаблюдением</a:t>
            </a:r>
            <a:endParaRPr lang="ru-RU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7704" y="5949280"/>
            <a:ext cx="6907881" cy="728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1 человек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Староминский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район)</a:t>
            </a:r>
            <a:endParaRPr lang="ru-RU" sz="16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878583" cy="5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arker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1365983" cy="92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 descr="https://cdn.onlinewebfonts.com/svg/img_460253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81160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Управляющая кнопка: фильм 21">
            <a:hlinkClick r:id="" action="ppaction://noaction" highlightClick="1"/>
          </p:cNvPr>
          <p:cNvSpPr/>
          <p:nvPr/>
        </p:nvSpPr>
        <p:spPr>
          <a:xfrm>
            <a:off x="467544" y="5013176"/>
            <a:ext cx="1187090" cy="740396"/>
          </a:xfrm>
          <a:prstGeom prst="actionButtonMovi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Картинки по запросу запрет телефонов егэ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05264"/>
            <a:ext cx="868585" cy="86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80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РЕГИОНАЛЬНЫЙ  ЭТАП ВСЕРОССИЙСКОЙ  ОЛИМПИАДЫ ШКОЛЬНИКОВ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1772816"/>
            <a:ext cx="4158310" cy="346239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772816"/>
            <a:ext cx="7620144" cy="3670225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участия- 1211 школьников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– 1133 школьника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приняло – 78 школьников (6,9%)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(2016-2017 уч. год  - 8,3 %)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олезнь – 53 чел. (69%)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емейные обстоятельства – 10 чел.  (13%)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огодные условия – 5 чел.  (6%)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в иных интеллект. состязаниях – 5 чел. (6%)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спорт.соревнования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выезд за границу – 5 чел. (6%)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83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РЕГИОНАЛЬНЫЙ  ЭТАП ВСЕРОССИЙСКОЙ  ОЛИМПИАДЫ ШКОЛЬНИКОВ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1772816"/>
            <a:ext cx="4158310" cy="961792"/>
          </a:xfrm>
          <a:prstGeom prst="rect">
            <a:avLst/>
          </a:prstGeom>
          <a:ln>
            <a:noFill/>
          </a:ln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явка школьников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МО: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772816"/>
            <a:ext cx="3587696" cy="900236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число школьников,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прибывших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олимпиаду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МО: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539552" y="2852936"/>
            <a:ext cx="3600400" cy="36004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>
              <a:spcBef>
                <a:spcPts val="600"/>
              </a:spcBef>
            </a:pP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Армавир,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 Ключ,</a:t>
            </a:r>
          </a:p>
          <a:p>
            <a:pPr marL="201184" indent="-201184" algn="ct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Белоглинский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Калининский, Красноармейский, Крымский,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Мостовский, Славянский,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Приморско-Ахтарский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Туапсинский, Успенский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817676" y="2867611"/>
            <a:ext cx="3426930" cy="3585725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>
              <a:spcBef>
                <a:spcPts val="600"/>
              </a:spcBef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(Более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20%)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Белореченский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Выселковский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Новопокровский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Щербиновский</a:t>
            </a: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83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РЕГИОНАЛЬНЫЙ  ЭТАП ВСЕРОССИЙСКОЙ  ОЛИМПИАДЫ ШКОЛЬНИКОВ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536" y="1772816"/>
          <a:ext cx="4104456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604"/>
                <a:gridCol w="1548852"/>
              </a:tblGrid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предметов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95536" y="2852936"/>
          <a:ext cx="4104456" cy="30963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55604"/>
                <a:gridCol w="1548852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Краснодар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Новороссийск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Сочи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Анапа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8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Геленджик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716016" y="1772816"/>
          <a:ext cx="4176464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440"/>
                <a:gridCol w="1576024"/>
              </a:tblGrid>
              <a:tr h="875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предметов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62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Выселковский</a:t>
                      </a: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87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Гулькевичский</a:t>
                      </a: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62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Староминский</a:t>
                      </a:r>
                      <a:r>
                        <a:rPr lang="ru-RU" sz="1600" b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р-н</a:t>
                      </a:r>
                      <a:endParaRPr lang="ru-RU" sz="1600" b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62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Крымский р-н</a:t>
                      </a:r>
                      <a:endParaRPr lang="ru-RU" sz="1600" b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62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Новопокровский</a:t>
                      </a: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62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Успенский р-н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62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Щербиновский</a:t>
                      </a:r>
                      <a:r>
                        <a:rPr lang="ru-RU" sz="1600" b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69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РЕГИОНАЛЬНЫЙ  ЭТАП ВСЕРОССИЙСКОЙ  ОЛИМПИАДЫ ШКОЛЬНИКОВ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1772816"/>
            <a:ext cx="4158310" cy="931014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УЧАСТВОВАЛИ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олимпиадах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языку, математике, обществознанию, физике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772816"/>
            <a:ext cx="3587696" cy="931014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УЧАСТВОВАЛИ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математике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539552" y="2852936"/>
            <a:ext cx="3600400" cy="36004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>
              <a:spcBef>
                <a:spcPts val="600"/>
              </a:spcBef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Крыловский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Курганинский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Староминский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Успенский район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4860032" y="2852936"/>
            <a:ext cx="4032448" cy="381642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>
              <a:spcBef>
                <a:spcPts val="600"/>
              </a:spcBef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Абинский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Белореческий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Калининский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Ленинградский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Мостовской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Новокубанский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Новопокровский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Тихореций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</p:spTree>
    <p:extLst>
      <p:ext uri="{BB962C8B-B14F-4D97-AF65-F5344CB8AC3E}">
        <p14:creationId xmlns:p14="http://schemas.microsoft.com/office/powerpoint/2010/main" val="3789729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ЭФФЕКТИВНОСТЬ  УЧАСТИЯ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В  РЕГИОНАЛЬНОМ  ЭТАПЕ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23528" y="1412776"/>
          <a:ext cx="7488832" cy="502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091"/>
                <a:gridCol w="1422878"/>
                <a:gridCol w="1422878"/>
                <a:gridCol w="2021985"/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участников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победителей и призеров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 (%)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Туапсинский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Краснодар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Новороссийск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Усть-Лабинский</a:t>
                      </a:r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Кущевский</a:t>
                      </a:r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Армавир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Горячий Ключ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39,1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Брюховецкий</a:t>
                      </a:r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Мостовской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3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1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Тихорецкий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259632" y="645333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Среднекраевая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эффективность участия  –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34,9 %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 rot="16200000">
            <a:off x="6060827" y="3452341"/>
            <a:ext cx="4752529" cy="961431"/>
          </a:xfrm>
          <a:prstGeom prst="stripedRightArrow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65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05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ЭФФЕКТИВНОСТЬ  УЧАСТИЯ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В  РЕГИОНАЛЬНОМ  ЭТАПЕ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71773"/>
              </p:ext>
            </p:extLst>
          </p:nvPr>
        </p:nvGraphicFramePr>
        <p:xfrm>
          <a:off x="251521" y="1613047"/>
          <a:ext cx="3600400" cy="5122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25"/>
                <a:gridCol w="1790675"/>
              </a:tblGrid>
              <a:tr h="550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 (%)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Сочи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г.-к. Анапа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Белоглинский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Геленджик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Каневской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Курганинский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Кореновский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Новокубанский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Темрюкский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Штриховая стрелка вправо 10"/>
          <p:cNvSpPr/>
          <p:nvPr/>
        </p:nvSpPr>
        <p:spPr>
          <a:xfrm rot="5400000">
            <a:off x="2159732" y="3825044"/>
            <a:ext cx="4824536" cy="1008112"/>
          </a:xfrm>
          <a:prstGeom prst="stripedRightArrow">
            <a:avLst/>
          </a:prstGeom>
          <a:gradFill>
            <a:gsLst>
              <a:gs pos="0">
                <a:srgbClr val="FF0000"/>
              </a:gs>
              <a:gs pos="88000">
                <a:srgbClr val="C4D6E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1340768"/>
            <a:ext cx="12241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34,9 %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36015"/>
              </p:ext>
            </p:extLst>
          </p:nvPr>
        </p:nvGraphicFramePr>
        <p:xfrm>
          <a:off x="5183560" y="1517137"/>
          <a:ext cx="3492896" cy="5251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820"/>
                <a:gridCol w="1684076"/>
              </a:tblGrid>
              <a:tr h="583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</a:t>
                      </a:r>
                    </a:p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 (%)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Крыловской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3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Прим.-</a:t>
                      </a:r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Ахтарский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Отрадненский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Щербиновский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</a:t>
                      </a:r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Апшеронский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0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Тбилисский р-н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Гулькевичский</a:t>
                      </a:r>
                      <a:r>
                        <a:rPr lang="ru-RU" sz="16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Новопокровский</a:t>
                      </a:r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Староминской р-н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76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Успенский р-н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508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ЭФФЕКТИВНОСТЬ  УЧАСТИЯ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В  РЕГИОНАЛЬНОМ  ЭТАПЕ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23928" y="1340768"/>
            <a:ext cx="12241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97043"/>
              </p:ext>
            </p:extLst>
          </p:nvPr>
        </p:nvGraphicFramePr>
        <p:xfrm>
          <a:off x="683569" y="1628801"/>
          <a:ext cx="7848872" cy="468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788"/>
                <a:gridCol w="1445844"/>
                <a:gridCol w="1583545"/>
                <a:gridCol w="1514695"/>
              </a:tblGrid>
              <a:tr h="1441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90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Гулькевичский</a:t>
                      </a:r>
                      <a:r>
                        <a:rPr lang="ru-RU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р-н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8,5 %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72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Новопокровский</a:t>
                      </a:r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р-н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15,4 %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6,4 %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90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Староминский</a:t>
                      </a:r>
                      <a:r>
                        <a:rPr lang="ru-RU" sz="280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р-н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17,9 %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13,3 %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85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Успенский р-н</a:t>
                      </a:r>
                      <a:endParaRPr lang="ru-RU" sz="28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2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0 %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675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РЕГИОНАЛЬНЫЙ  ЭТАП ВСЕРОССИЙСКОЙ  ОЛИМПИАДЫ ШКОЛЬНИКОВ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616541"/>
              </p:ext>
            </p:extLst>
          </p:nvPr>
        </p:nvGraphicFramePr>
        <p:xfrm>
          <a:off x="1403648" y="2204864"/>
          <a:ext cx="6096000" cy="2468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6424"/>
                <a:gridCol w="22795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участников: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1133  чел.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Победителей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призеров: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395  чел.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 9-10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253  чел.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155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0"/>
            <a:ext cx="54006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УЧАСТИЕ   ШКОЛЬНИКОВ  В РЕГИОНАЛЬНОМ ЭТАПЕ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   НЕСКОЛЬКИМ   ПРЕДМЕТАМ   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80570"/>
              </p:ext>
            </p:extLst>
          </p:nvPr>
        </p:nvGraphicFramePr>
        <p:xfrm>
          <a:off x="1403648" y="1988841"/>
          <a:ext cx="6912768" cy="4472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4856"/>
                <a:gridCol w="2475704"/>
                <a:gridCol w="1872208"/>
              </a:tblGrid>
              <a:tr h="548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8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предмета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u="none" strike="noStrike" dirty="0" smtClean="0">
                          <a:solidFill>
                            <a:srgbClr val="075915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предмета</a:t>
                      </a:r>
                      <a:endParaRPr lang="ru-RU" sz="1800" b="1" i="0" u="none" strike="noStrike" dirty="0">
                        <a:solidFill>
                          <a:srgbClr val="075915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i="0" u="none" strike="noStrike" kern="1200" baseline="0" dirty="0" smtClean="0">
                          <a:solidFill>
                            <a:srgbClr val="075915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предмета</a:t>
                      </a:r>
                      <a:endParaRPr lang="ru-RU" sz="1800" b="1" i="0" u="none" strike="noStrike" dirty="0">
                        <a:solidFill>
                          <a:srgbClr val="075915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0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 учащихся</a:t>
                      </a:r>
                      <a:endParaRPr lang="ru-RU" sz="1600" b="1" u="none" strike="noStrike" kern="12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15  </a:t>
                      </a:r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102  </a:t>
                      </a:r>
                      <a:r>
                        <a:rPr lang="ru-RU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учащихся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21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МО: </a:t>
                      </a:r>
                      <a:r>
                        <a:rPr lang="ru-RU" sz="18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г. Краснодар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№ 43)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г. Анапа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сош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№ 7)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err="1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Ейский</a:t>
                      </a: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(лицей № 4)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Туапсинский 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(гимназия № 1)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МО: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u="none" strike="noStrike" kern="1200" dirty="0" smtClean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г. Краснодар (6)             г. Новороссийск (2)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г. Геленджик                   г. Горячий Ключ             г. Сочи 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Белоглинский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 Славянский  Северский    Темрюкский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8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800" b="1" u="none" strike="noStrike" kern="12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27819" y="126876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Всего –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121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учащийся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(из </a:t>
            </a:r>
            <a:r>
              <a:rPr lang="ru-RU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1133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участников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0155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195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39605" y="512896"/>
            <a:ext cx="5400600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ЛУЧШИЕ  РЕЗУЛЬТАТЫ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В  РОССИИ</a:t>
            </a:r>
            <a:endParaRPr lang="ru-RU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57153"/>
              </p:ext>
            </p:extLst>
          </p:nvPr>
        </p:nvGraphicFramePr>
        <p:xfrm>
          <a:off x="35494" y="1556792"/>
          <a:ext cx="9108506" cy="40907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55791"/>
                <a:gridCol w="2542981"/>
                <a:gridCol w="563413"/>
                <a:gridCol w="2441454"/>
                <a:gridCol w="563413"/>
                <a:gridCol w="2441454"/>
              </a:tblGrid>
              <a:tr h="3894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041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lang="ru-RU" sz="105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lang="ru-RU" sz="105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  <a:p>
                      <a:pPr algn="ctr"/>
                      <a:endParaRPr lang="ru-RU" sz="105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Татарстан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4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Удмуртская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Мордовия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6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край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19444"/>
              </p:ext>
            </p:extLst>
          </p:nvPr>
        </p:nvGraphicFramePr>
        <p:xfrm>
          <a:off x="116435" y="5700192"/>
          <a:ext cx="8856984" cy="105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980220"/>
                <a:gridCol w="2214246"/>
                <a:gridCol w="2214246"/>
              </a:tblGrid>
              <a:tr h="42924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призеров и победителей из края</a:t>
                      </a:r>
                      <a:endParaRPr lang="ru-RU" sz="18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291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87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291" y="165781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1772816"/>
            <a:ext cx="4158310" cy="1491167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(2,6%)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772816"/>
            <a:ext cx="3587696" cy="931014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 font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10%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</a:p>
          <a:p>
            <a:pPr algn="ctr" font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(2,3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517604" y="2768154"/>
            <a:ext cx="3600400" cy="36004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algn="ctr" fontAlgn="ctr"/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МО:  </a:t>
            </a:r>
          </a:p>
          <a:p>
            <a:pPr algn="ctr" font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 (14)  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Новороссийск (7)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Сочи (5)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Тимашевский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Северский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598932" y="2768154"/>
            <a:ext cx="4032448" cy="381642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algn="ctr" fontAlgn="ctr">
              <a:lnSpc>
                <a:spcPct val="115000"/>
              </a:lnSpc>
              <a:defRPr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МО: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 (2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 (2)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Апшеронский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Динской (2), Каневской (2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Староминский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Геленджик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Краснодар,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Армавир, Кавказский, Калининский,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Ленинградский, Тбилисский, Темрюкский,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74032" y="4299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ВЫПОЛНЕНИЕ  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УЧАСТНИКАМИ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ОЛИМПИАДНЫХ   ЗАДАНИЙ  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 РЕГИОНАЛЬНОМ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ЭТАПЕ  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94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291" y="165781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1772816"/>
            <a:ext cx="4158310" cy="1485012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баллы за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кспериментальный (практический) тур –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772816"/>
            <a:ext cx="3587696" cy="1485012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 font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олимпиадные</a:t>
            </a:r>
          </a:p>
          <a:p>
            <a:pPr algn="ctr" font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аботы-</a:t>
            </a:r>
          </a:p>
          <a:p>
            <a:pPr algn="ctr" font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(0,7%)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530475" y="2768154"/>
            <a:ext cx="3600400" cy="36004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algn="ctr" fontAlgn="ctr"/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МО:</a:t>
            </a:r>
          </a:p>
          <a:p>
            <a:pPr algn="ctr" fontAlgn="ctr"/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algn="ctr" font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Сочи  (2) 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Новороссийск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  <a:p>
            <a:pPr algn="ctr" fontAlgn="ctr">
              <a:lnSpc>
                <a:spcPct val="115000"/>
              </a:lnSpc>
              <a:defRPr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4598932" y="2768154"/>
            <a:ext cx="4032448" cy="381642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algn="ctr" fontAlgn="ctr">
              <a:lnSpc>
                <a:spcPct val="115000"/>
              </a:lnSpc>
            </a:pPr>
            <a:endParaRPr lang="ru-RU" sz="1400" b="1" dirty="0" smtClean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</a:pPr>
            <a:endParaRPr lang="ru-RU" sz="1400" b="1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</a:pPr>
            <a:endParaRPr lang="ru-RU" sz="800" b="1" dirty="0" smtClean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МО:</a:t>
            </a:r>
          </a:p>
          <a:p>
            <a:pPr algn="ctr" fontAlgn="ctr">
              <a:lnSpc>
                <a:spcPct val="115000"/>
              </a:lnSpc>
            </a:pPr>
            <a:endParaRPr lang="ru-RU" sz="8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астрономия</a:t>
            </a:r>
            <a:r>
              <a:rPr lang="ru-RU" sz="1600" dirty="0" smtClean="0">
                <a:latin typeface="Georgia" panose="02040502050405020303" pitchFamily="18" charset="0"/>
              </a:rPr>
              <a:t> </a:t>
            </a:r>
            <a:r>
              <a:rPr lang="ru-RU" sz="1600" dirty="0">
                <a:latin typeface="Georgia" panose="02040502050405020303" pitchFamily="18" charset="0"/>
              </a:rPr>
              <a:t>– 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г. Сочи 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гимн.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44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Кавказский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сош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20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 </a:t>
            </a: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математика</a:t>
            </a:r>
            <a:r>
              <a:rPr lang="ru-RU" sz="1600" dirty="0" smtClean="0">
                <a:latin typeface="Georgia" panose="02040502050405020303" pitchFamily="18" charset="0"/>
              </a:rPr>
              <a:t> </a:t>
            </a:r>
            <a:r>
              <a:rPr lang="ru-RU" sz="1600" dirty="0">
                <a:latin typeface="Georgia" panose="02040502050405020303" pitchFamily="18" charset="0"/>
              </a:rPr>
              <a:t>–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Апшеронский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(лицей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1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Калининский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сош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5)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Лабинский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сош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9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сош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9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 </a:t>
            </a: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информатика</a:t>
            </a:r>
            <a:r>
              <a:rPr lang="ru-RU" sz="1600" dirty="0" smtClean="0">
                <a:latin typeface="Georgia" panose="02040502050405020303" pitchFamily="18" charset="0"/>
              </a:rPr>
              <a:t> </a:t>
            </a:r>
            <a:r>
              <a:rPr lang="ru-RU" sz="1600" dirty="0">
                <a:latin typeface="Georgia" panose="02040502050405020303" pitchFamily="18" charset="0"/>
              </a:rPr>
              <a:t>– </a:t>
            </a:r>
            <a:br>
              <a:rPr lang="ru-RU" sz="1600" dirty="0">
                <a:latin typeface="Georgia" panose="02040502050405020303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Тбилисский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сош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3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 fontAlgn="ctr">
              <a:lnSpc>
                <a:spcPct val="115000"/>
              </a:lnSpc>
              <a:defRPr/>
            </a:pPr>
            <a:r>
              <a:rPr 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Усть-Лабинский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(гимн. </a:t>
            </a:r>
            <a:r>
              <a:rPr lang="ru-RU" sz="1600" b="1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№ 5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4032" y="4299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ВЫПОЛНЕНИЕ  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УЧАСТНИКАМИ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ОЛИМПИАДНЫХ   ЗАДАНИЙ  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 РЕГИОНАЛЬНОМ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ЭТАПЕ  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28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404664"/>
            <a:ext cx="5400600" cy="1264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РЕЗУЛЬТАТЫ  УЧАСТИЯ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В  ЗАКЛЮЧИТЕЛЬНОМ  ЭТАПЕ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за 3 года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50300"/>
              </p:ext>
            </p:extLst>
          </p:nvPr>
        </p:nvGraphicFramePr>
        <p:xfrm>
          <a:off x="755576" y="2060848"/>
          <a:ext cx="7488832" cy="33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656184"/>
                <a:gridCol w="1650423"/>
                <a:gridCol w="2021985"/>
              </a:tblGrid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победителей</a:t>
                      </a:r>
                      <a:endParaRPr lang="ru-RU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призеров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дипломов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240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259632" y="645333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31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404664"/>
            <a:ext cx="5400600" cy="1264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РЕЗУЛЬТАТЫ  УЧАСТИЯ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МУНИЦИПАЛЬНЫХ ОБРАЗОВАНИЙ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В ЗАКЛЮЧИТЕЛЬНОМ ЭТАПЕ</a:t>
            </a:r>
            <a:endParaRPr lang="ru-RU" b="1" dirty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59632" y="645333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33967"/>
              </p:ext>
            </p:extLst>
          </p:nvPr>
        </p:nvGraphicFramePr>
        <p:xfrm>
          <a:off x="1187624" y="1844824"/>
          <a:ext cx="6336704" cy="352272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04056"/>
                <a:gridCol w="2088232"/>
                <a:gridCol w="1296144"/>
                <a:gridCol w="1224136"/>
                <a:gridCol w="122413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победителей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призеров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 дипломов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Новороссийск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Сочи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Белоглинский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р-н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 р-н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Красноармейский р-н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р-н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 р-н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р-н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7624" y="5507940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результатов в  8 МО: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г.Армавир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Анапа, Ленинградский,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Тимашевский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Калининский, Мостовский, Тихорецкий,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районы.</a:t>
            </a:r>
          </a:p>
        </p:txBody>
      </p:sp>
    </p:spTree>
    <p:extLst>
      <p:ext uri="{BB962C8B-B14F-4D97-AF65-F5344CB8AC3E}">
        <p14:creationId xmlns:p14="http://schemas.microsoft.com/office/powerpoint/2010/main" val="1455634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404664"/>
            <a:ext cx="54006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ВОЗРАСТНАЯ  КАТЕГОРИЯ  УЧАСТНИКОВ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184482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11560" y="1772816"/>
          <a:ext cx="4464495" cy="4305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835"/>
                <a:gridCol w="987340"/>
                <a:gridCol w="1181209"/>
                <a:gridCol w="1008111"/>
              </a:tblGrid>
              <a:tr h="980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Возрастная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участни-ков</a:t>
                      </a:r>
                      <a:endParaRPr lang="ru-RU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победителей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призеров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5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259632" y="6453337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220072" y="2132856"/>
          <a:ext cx="3744416" cy="341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12736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404664"/>
            <a:ext cx="5400600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ЗАКЛЮЧИТЕЛЬНЫЙ  ЭТАП ВСЕРОССИЙСКОЙ ОЛИМПИАДЫ ШКОЛЬНИКОВ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9552" y="1988840"/>
          <a:ext cx="7920880" cy="3840480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3960440"/>
                <a:gridCol w="3960440"/>
              </a:tblGrid>
              <a:tr h="7560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Приняли участие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20 предметах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приняли участие по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информатике, испанскому, итальянском, китайскому языкам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58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6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чел.,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 набрали проходной балл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</a:p>
                    <a:p>
                      <a:pPr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Не набрали проходной балл, но прошли по дополнительному списку-5, в том числе по предметам: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право, обществознание, ОБЖ, химия, информатика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588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67744" y="548680"/>
            <a:ext cx="5400600" cy="67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РЕЗУЛЬТАТИВНОСТЬ УЧАСТИЯ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ПО ПРЕДМЕТАМ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39552" y="1700807"/>
          <a:ext cx="8208915" cy="4644807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944216"/>
                <a:gridCol w="1584177"/>
                <a:gridCol w="1620835"/>
                <a:gridCol w="1475510"/>
                <a:gridCol w="1584177"/>
              </a:tblGrid>
              <a:tr h="7433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призеров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дипломов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Астрономия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32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49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Искусство (МХК)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352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67744" y="548680"/>
            <a:ext cx="5400600" cy="67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РЕЗУЛЬТАТИВНОСТЬ УЧАСТИЯ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ПО ПРЕДМЕТАМ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39552" y="1700807"/>
          <a:ext cx="8208915" cy="4832025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944216"/>
                <a:gridCol w="1584177"/>
                <a:gridCol w="1620835"/>
                <a:gridCol w="1475510"/>
                <a:gridCol w="1584177"/>
              </a:tblGrid>
              <a:tr h="7073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призеров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дипломов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ОБЖ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70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7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Французский яз.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130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67744" y="548680"/>
            <a:ext cx="5400600" cy="67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ОТСУТСТВИЕ  РЕЗУЛЬТАТОВ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ПО  ПРЕДМЕТАМ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39552" y="2060848"/>
          <a:ext cx="8208915" cy="3312368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944216"/>
                <a:gridCol w="1584177"/>
                <a:gridCol w="1620835"/>
                <a:gridCol w="1475510"/>
                <a:gridCol w="1584177"/>
              </a:tblGrid>
              <a:tr h="7073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победителей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призеров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дипломов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7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286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67744" y="476672"/>
            <a:ext cx="5400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КОЛИЧЕСТВО   ДИПЛОМОВ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за 3 года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418037"/>
              </p:ext>
            </p:extLst>
          </p:nvPr>
        </p:nvGraphicFramePr>
        <p:xfrm>
          <a:off x="1259632" y="1700808"/>
          <a:ext cx="6624738" cy="4644807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944216"/>
                <a:gridCol w="1584177"/>
                <a:gridCol w="1620835"/>
                <a:gridCol w="1475510"/>
              </a:tblGrid>
              <a:tr h="7433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Астрономия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32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49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Искусство (МХК)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759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Немецкий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377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073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ЗАКЛЮЧИТЕЛЬНЫЙ  ЭТАП ВСЕРОССИЙСКОЙ  ОЛИМПИАДЫ ШКОЛЬНИКОВ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 2017  году</a:t>
            </a:r>
            <a:endParaRPr lang="ru-RU" b="1" dirty="0">
              <a:solidFill>
                <a:srgbClr val="FF0000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6544"/>
            <a:ext cx="1974556" cy="119675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95736" y="1396997"/>
          <a:ext cx="5040560" cy="5125428"/>
        </p:xfrm>
        <a:graphic>
          <a:graphicData uri="http://schemas.openxmlformats.org/drawingml/2006/table">
            <a:tbl>
              <a:tblPr/>
              <a:tblGrid>
                <a:gridCol w="690201"/>
                <a:gridCol w="1840535"/>
                <a:gridCol w="866153"/>
                <a:gridCol w="828926"/>
                <a:gridCol w="814745"/>
              </a:tblGrid>
              <a:tr h="2229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Регион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Дипломов на 100 000 человек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Москва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4,78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5,67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6,60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Республика Мордовия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5,57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5,94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Удмуртская Республика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3,49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4,61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Санкт-Петербург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4,22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3,90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3,77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Республика Татарстан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2,83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3,64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Кировская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3,37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3,78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3,02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Челябинская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1,92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2,14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2,06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Чувашская Республика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3,47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3,40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2,02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3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Чукотский автономный округ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2,01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Новосибирская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1,89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1,99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1,94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Ярославская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1,65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1,81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1,89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Республика Марий Эл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Вологодская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2,27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2,10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1,69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Липецкая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1,04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1,73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1,64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Магаданская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2,05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1,37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Республика Коми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0,58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0,93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1,29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Московская область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1,15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1,07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1,24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18.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Нижегородская область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1,13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1,53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1,23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………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45.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Краснодарский край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0,55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0,71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0,59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87" marR="493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360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67744" y="476672"/>
            <a:ext cx="5400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КОЛИЧЕСТВО ДИПЛОМОВ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за  3 года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5054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89671"/>
              </p:ext>
            </p:extLst>
          </p:nvPr>
        </p:nvGraphicFramePr>
        <p:xfrm>
          <a:off x="1259632" y="1700808"/>
          <a:ext cx="6624738" cy="4832025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944216"/>
                <a:gridCol w="1584177"/>
                <a:gridCol w="1620835"/>
                <a:gridCol w="1475510"/>
              </a:tblGrid>
              <a:tr h="7073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2015/16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2016/17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2017/18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ОБЖ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704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78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Французский яз.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29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829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b="1" dirty="0" smtClean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ЗАКЛЮЧИТЕЛЬНЫЙ 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ЭТАП ВСЕРОССИЙСКОЙ  ОЛИМПИАДЫ ШКОЛЬНИКОВ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900930" cy="11521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2439" y="1557564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	</a:t>
            </a:r>
            <a:r>
              <a:rPr lang="ru-RU" b="1" dirty="0">
                <a:solidFill>
                  <a:srgbClr val="0070C0"/>
                </a:solidFill>
                <a:latin typeface="Georgia" pitchFamily="18" charset="0"/>
                <a:ea typeface="Microsoft YaHei" pitchFamily="34" charset="-122"/>
              </a:rPr>
              <a:t>По трем предметам: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900" b="1" dirty="0">
              <a:solidFill>
                <a:srgbClr val="FF0000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	</a:t>
            </a:r>
            <a:r>
              <a:rPr lang="ru-RU" b="1" dirty="0" err="1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Бегларян</a:t>
            </a: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Грант,  11 класс МБОУ СОШ № 43, г. Краснодар  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(МХК, литература, история)-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  <a:ea typeface="Microsoft YaHei" pitchFamily="34" charset="-122"/>
              </a:rPr>
              <a:t>ПРИЗЕР по  всем предметам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  <a:r>
              <a:rPr lang="ru-RU" b="1" dirty="0">
                <a:solidFill>
                  <a:srgbClr val="0070C0"/>
                </a:solidFill>
                <a:latin typeface="Georgia" pitchFamily="18" charset="0"/>
                <a:ea typeface="Microsoft YaHei" pitchFamily="34" charset="-122"/>
              </a:rPr>
              <a:t>По двум  предметам: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  <a:endParaRPr lang="ru-RU" sz="900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Белозеров Матвей, 9 класс МБОУ ТЭЛ, г. Новороссийск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(математика –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  <a:ea typeface="Microsoft YaHei" pitchFamily="34" charset="-122"/>
              </a:rPr>
              <a:t>ПРИЗЕР </a:t>
            </a: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и экономика);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900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Косьяненко Никита, 11 класс МБОУ СОШ № 9, </a:t>
            </a:r>
            <a:r>
              <a:rPr lang="ru-RU" b="1" dirty="0" err="1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Лабинский</a:t>
            </a: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район 	(литература – </a:t>
            </a:r>
            <a:r>
              <a:rPr lang="ru-RU" b="1" dirty="0">
                <a:solidFill>
                  <a:srgbClr val="C00000"/>
                </a:solidFill>
                <a:latin typeface="Georgia" pitchFamily="18" charset="0"/>
                <a:ea typeface="Microsoft YaHei" pitchFamily="34" charset="-122"/>
              </a:rPr>
              <a:t>ПРИЗЕР</a:t>
            </a: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и МХК).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  <a:r>
              <a:rPr lang="ru-RU" b="1" dirty="0" err="1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Паненко</a:t>
            </a: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Семен,   9 класс МАОУ лицей № 3, Кавказский район 	(математика и физика)- без дипломов.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854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23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РЕЗУЛЬТАТЫ 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УЧАСТИЯ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ПОБЕДИТЕЛЕЙ И ПРИЗЕРОВ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ПРОШЛОГО ГОДА 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778570"/>
              </p:ext>
            </p:extLst>
          </p:nvPr>
        </p:nvGraphicFramePr>
        <p:xfrm>
          <a:off x="1367743" y="1844824"/>
          <a:ext cx="7092689" cy="415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45"/>
                <a:gridCol w="1944216"/>
                <a:gridCol w="2664296"/>
                <a:gridCol w="2088232"/>
              </a:tblGrid>
              <a:tr h="312035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2016/17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2017/18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Смирнов Юрий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астрономии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астрономии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Геворгян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французскому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французскому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Бегларян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Грант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литературе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литературе</a:t>
                      </a: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Томайдис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Эрик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немецкому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немецкому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Буторин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Егор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экономике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экономике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Трошин Никита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экологии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экологии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Белозеров Матвей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математике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математике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Федорова Софья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математике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математике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Михеенко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Константин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географии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диплома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Зингер Александра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 по обществознанию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диплома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Косьяненко Никита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МХК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диплома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Полуэктов Александр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 по технологии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диплома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567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23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РЕЗУЛЬТАТЫ  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УЧАСТНИКОВ,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ПРОШЕДШИХ  ПО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ДОПОЛНИТЕЛЬНЫМ  СПИСКАМ 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36807"/>
              </p:ext>
            </p:extLst>
          </p:nvPr>
        </p:nvGraphicFramePr>
        <p:xfrm>
          <a:off x="1780138" y="1946449"/>
          <a:ext cx="5583724" cy="30963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91862"/>
                <a:gridCol w="2791862"/>
              </a:tblGrid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Серенко  Данил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 ОБЖ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Бегларян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Грант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МХК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Лукин  Александр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праву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Шлапак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Марта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диплома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(обществознание)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Буркин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Сергей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участвовал по болезни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(информатика)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420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1387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ШКОЛЬНИКИ, ВЫЕХАВШИЕ  </a:t>
            </a:r>
            <a:endParaRPr lang="ru-RU" sz="1600" b="1" dirty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НА ОБУЧЕНИЕ В ДРУГИЕ ТЕРРИТОРИИ И СТАВШИЕ ПРИЗЕРАМИ ЗАКЛЮЧИТЕЛЬНОГО </a:t>
            </a:r>
            <a:r>
              <a:rPr lang="ru-RU" sz="16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ЭТАПА ПО ФИЗИКЕ </a:t>
            </a: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18442"/>
              </p:ext>
            </p:extLst>
          </p:nvPr>
        </p:nvGraphicFramePr>
        <p:xfrm>
          <a:off x="683568" y="2132856"/>
          <a:ext cx="7776864" cy="354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792088"/>
                <a:gridCol w="2160240"/>
                <a:gridCol w="2736304"/>
              </a:tblGrid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Обучался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ранее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Обучается сейчас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Голомедов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МАОУ гимназия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 8 г. Сочи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Мордовский «Республиканский лицей»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Помогаев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Даниил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гимназия № 92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 Краснодар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Мордовский «Республиканский лицей»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Иванова Светлана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МАОУ гимназия № 8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 Сочи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СУНЦ МГУ школа им. А.Н. Колмогорова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Хоружий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Кирилл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гимназия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 15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г. Сочи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Физико-техническая школа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Санкт-Петербургского Академического университета РАН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459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67744" y="620688"/>
            <a:ext cx="54006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НАША   ПЕРСПЕКТИВА  </a:t>
            </a:r>
            <a:endParaRPr lang="ru-RU" b="1" dirty="0">
              <a:solidFill>
                <a:srgbClr val="FF0000"/>
              </a:solidFill>
              <a:latin typeface="Georgia" pitchFamily="16" charset="0"/>
              <a:ea typeface="Microsoft YaHei" pitchFamily="34" charset="-122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504" y="1484784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784206"/>
              </p:ext>
            </p:extLst>
          </p:nvPr>
        </p:nvGraphicFramePr>
        <p:xfrm>
          <a:off x="683568" y="2132856"/>
          <a:ext cx="7776864" cy="2477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792088"/>
                <a:gridCol w="2160240"/>
                <a:gridCol w="2952328"/>
              </a:tblGrid>
              <a:tr h="6192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организация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на заключительном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Лукин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 № 23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 Краснодар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праву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Якушева Софья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СОШ № 13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Усть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Лабинского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по физкультуре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26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Кондратьев Юрий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 № 23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 Краснодар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(не хватило 1 балла до призера)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064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1700808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Microsoft YaHei" pitchFamily="34" charset="-122"/>
              </a:rPr>
              <a:t>Задачи муниципальным образованиям: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  <a:r>
              <a:rPr lang="ru-RU" b="1" dirty="0" smtClean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1.	     Разработать организационно- технологическую модель с целью качественного проведения школьного и муниципального этапа всероссийской олимпиады школьников.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 smtClean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2. Разработать индивидуально- образовательную траекторию </a:t>
            </a: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по подготовке </a:t>
            </a:r>
            <a:r>
              <a:rPr lang="ru-RU" b="1" dirty="0" smtClean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к олимпиаде школьников – победителей и призеров муниципального и регионального этапов. 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eriod" startAt="3"/>
            </a:pPr>
            <a:r>
              <a:rPr lang="ru-RU" b="1" dirty="0" smtClean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Обеспечить 100% участие всех образовательных организаций на школьном и муниципальном этапах.</a:t>
            </a:r>
          </a:p>
          <a:p>
            <a:pPr marL="342900" indent="-34290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eriod" startAt="3"/>
            </a:pPr>
            <a:r>
              <a:rPr lang="ru-RU" b="1" dirty="0" smtClean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Организовать  формирование компетентного жюри  на муниципальном уровне.</a:t>
            </a: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b="1" dirty="0">
              <a:solidFill>
                <a:srgbClr val="222076"/>
              </a:solidFill>
              <a:latin typeface="Georgia" pitchFamily="18" charset="0"/>
              <a:ea typeface="Microsoft YaHei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5" y="325727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ВСЕРОССИЙСКАЯ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ОЛИМПИАДА ШКОЛЬНИКОВ</a:t>
            </a:r>
            <a:endParaRPr lang="ru-RU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201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1700808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 smtClean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2400" b="1" dirty="0" smtClean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ctr" defTabSz="449263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ea typeface="Microsoft YaHei" pitchFamily="34" charset="-122"/>
              </a:rPr>
              <a:t>БЛАГОДАРЮ </a:t>
            </a:r>
          </a:p>
          <a:p>
            <a:pPr algn="ctr" defTabSz="449263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  <a:ea typeface="Microsoft YaHei" pitchFamily="34" charset="-122"/>
              </a:rPr>
              <a:t>ЗА  ВНИМАНИЕ!</a:t>
            </a:r>
            <a:endParaRPr lang="ru-RU" sz="3600" b="1" dirty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6237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170080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b="1" dirty="0" smtClean="0">
                <a:solidFill>
                  <a:srgbClr val="222076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5" y="325727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ВСЕРОССИЙСКАЯ ОЛИМПИАДА ШКОЛЬНИКОВ</a:t>
            </a:r>
            <a:endParaRPr lang="ru-RU" sz="2000" b="1" dirty="0">
              <a:solidFill>
                <a:srgbClr val="FF6633"/>
              </a:solidFill>
              <a:latin typeface="Georgia" pitchFamily="16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47664" y="1772816"/>
          <a:ext cx="5904656" cy="4198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589"/>
                <a:gridCol w="2816067"/>
              </a:tblGrid>
              <a:tr h="806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школьников 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5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255,4</a:t>
                      </a:r>
                      <a:r>
                        <a:rPr lang="ru-RU" sz="24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чел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06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52,1</a:t>
                      </a:r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чел.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85178">
                <a:tc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</a:p>
                    <a:p>
                      <a:pPr algn="ctr" fontAlgn="ctr"/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1 133 </a:t>
                      </a:r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  <a:p>
                      <a:pPr algn="ctr" fontAlgn="ctr"/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01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Заключительный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</a:t>
                      </a:r>
                      <a:r>
                        <a:rPr lang="ru-RU" sz="2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314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170080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b="1" dirty="0">
              <a:solidFill>
                <a:srgbClr val="002060"/>
              </a:solidFill>
              <a:latin typeface="Georgia" pitchFamily="18" charset="0"/>
              <a:ea typeface="Microsoft YaHei" pitchFamily="34" charset="-122"/>
            </a:endParaRPr>
          </a:p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b="1" dirty="0">
                <a:solidFill>
                  <a:srgbClr val="222076"/>
                </a:solidFill>
                <a:latin typeface="Georgia" pitchFamily="18" charset="0"/>
                <a:ea typeface="Microsoft YaHei" pitchFamily="34" charset="-122"/>
              </a:rPr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5" y="325727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ВСЕРОССИЙСКАЯ </a:t>
            </a:r>
            <a:r>
              <a:rPr lang="ru-RU" b="1" dirty="0">
                <a:solidFill>
                  <a:srgbClr val="FF0000"/>
                </a:solidFill>
                <a:latin typeface="Georgia" pitchFamily="16" charset="0"/>
                <a:ea typeface="Microsoft YaHei" pitchFamily="34" charset="-122"/>
              </a:rPr>
              <a:t>ОЛИМПИАДА ШКОЛЬНИКОВ</a:t>
            </a:r>
            <a:endParaRPr lang="ru-RU" b="1" dirty="0">
              <a:solidFill>
                <a:srgbClr val="FF6633"/>
              </a:solidFill>
              <a:latin typeface="Georgia" pitchFamily="16" charset="0"/>
              <a:ea typeface="Microsoft YaHei" pitchFamily="34" charset="-122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23087"/>
              </p:ext>
            </p:extLst>
          </p:nvPr>
        </p:nvGraphicFramePr>
        <p:xfrm>
          <a:off x="611560" y="1700808"/>
          <a:ext cx="7575549" cy="4649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345"/>
                <a:gridCol w="1656068"/>
                <a:gridCol w="1656068"/>
                <a:gridCol w="1656068"/>
              </a:tblGrid>
              <a:tr h="5760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2015/16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2016/17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2017/18</a:t>
                      </a:r>
                    </a:p>
                  </a:txBody>
                  <a:tcPr marL="68579" marR="68579" marT="0" marB="0" anchor="ctr"/>
                </a:tc>
              </a:tr>
              <a:tr h="752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Школьный этап 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204 216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68,3 %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221 121</a:t>
                      </a:r>
                      <a:r>
                        <a:rPr lang="ru-RU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67,3 %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255 418</a:t>
                      </a:r>
                      <a:r>
                        <a:rPr lang="ru-RU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66,2 %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</a:tr>
              <a:tr h="7525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</a:t>
                      </a:r>
                      <a:r>
                        <a:rPr lang="ru-RU" sz="16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ниципал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ьный этап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52 476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25,9 %</a:t>
                      </a:r>
                    </a:p>
                    <a:p>
                      <a:pPr algn="ctr"/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50 949 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24,2 %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52 064 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23,1 %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4" marR="68574" marT="0" marB="0" anchor="ctr"/>
                </a:tc>
              </a:tr>
              <a:tr h="6595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этап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5 955 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4 472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1 133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8579" marR="68579" marT="0" marB="0" anchor="ctr"/>
                </a:tc>
              </a:tr>
              <a:tr h="11342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Заключительный этап</a:t>
                      </a: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победителей и призеров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44,8%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победителя и призера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39,7%</a:t>
                      </a:r>
                    </a:p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600" b="1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победителя и</a:t>
                      </a:r>
                      <a:r>
                        <a:rPr lang="ru-RU" sz="16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призера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34,8%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205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1540182"/>
            <a:ext cx="7056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Ведомственный проект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«Олимпиадное движение школьников»</a:t>
            </a:r>
          </a:p>
          <a:p>
            <a:pPr algn="ctr"/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Задача: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 популяризация школьного олимпиадного движения в Российской Федерации по общеобразовательным предметам.</a:t>
            </a:r>
          </a:p>
          <a:p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b="1" dirty="0">
                <a:solidFill>
                  <a:srgbClr val="00B0F0"/>
                </a:solidFill>
                <a:latin typeface="Georgia" pitchFamily="18" charset="0"/>
              </a:rPr>
              <a:t>Показатели: </a:t>
            </a:r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достижения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удельного веса численности обучающихся по основным образовательным программам начального общего, основного общего и среднего общего образования (4-11 классы), участвующих во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ВсОШ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2018 году – 49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%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2019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году –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51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%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2010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году –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52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%</a:t>
            </a:r>
          </a:p>
          <a:p>
            <a:pPr algn="just"/>
            <a:r>
              <a:rPr lang="ru-RU" b="1" dirty="0" smtClean="0">
                <a:solidFill>
                  <a:srgbClr val="222076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5" y="325727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Государственная программа РФ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«Развитие образования»</a:t>
            </a:r>
            <a:endParaRPr lang="ru-RU" sz="2000" b="1" dirty="0">
              <a:solidFill>
                <a:srgbClr val="FF6633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74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154018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Своевременно не предоставили сканы работ:</a:t>
            </a:r>
          </a:p>
          <a:p>
            <a:pPr algn="just"/>
            <a:r>
              <a:rPr lang="ru-RU" b="1" dirty="0" smtClean="0">
                <a:solidFill>
                  <a:srgbClr val="222076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5" y="325727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67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РЕЗУЛЬТАТЫ  ПЕРЕПРОВЕРКИ  РАБОТ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ПО РУССКОМУ ЯЗЫКУ</a:t>
            </a:r>
            <a:endParaRPr lang="ru-RU" b="1" dirty="0">
              <a:solidFill>
                <a:srgbClr val="FF6633"/>
              </a:solidFill>
              <a:latin typeface="Georgia" pitchFamily="16" charset="0"/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285438" y="2735645"/>
            <a:ext cx="3600400" cy="36004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>
              <a:spcBef>
                <a:spcPts val="600"/>
              </a:spcBef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Выселковский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Северский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Староминский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Тбилисский район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Темрюкский район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432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82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98084" y="0"/>
            <a:ext cx="6845916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endParaRPr lang="ru-RU" sz="2400" b="1" dirty="0">
              <a:solidFill>
                <a:srgbClr val="FF6633"/>
              </a:solidFill>
              <a:latin typeface="Georgia" pitchFamily="16" charset="0"/>
            </a:endParaRPr>
          </a:p>
        </p:txBody>
      </p:sp>
      <p:pic>
        <p:nvPicPr>
          <p:cNvPr id="8" name="Picture 2" descr="\\Kserv-pc\цдо2\БОЙКО А.Н\логотип ц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113"/>
            <a:ext cx="1974556" cy="11967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24908" y="573325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Высокое качество проверки работ –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Лабинский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район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b="1" dirty="0" smtClean="0">
                <a:solidFill>
                  <a:srgbClr val="222076"/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55" y="325727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979712" y="409071"/>
            <a:ext cx="5809184" cy="67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РЕЗУЛЬТАТЫ  ПЕРЕПРОВЕРКИ  РАБОТ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ПО РУССКОМУ ЯЗЫКУ</a:t>
            </a:r>
            <a:endParaRPr lang="ru-RU" b="1" dirty="0">
              <a:solidFill>
                <a:srgbClr val="FF6633"/>
              </a:solidFill>
              <a:latin typeface="Georgia" pitchFamily="16" charset="0"/>
            </a:endParaRPr>
          </a:p>
        </p:txBody>
      </p:sp>
      <p:sp>
        <p:nvSpPr>
          <p:cNvPr id="13" name="Загнутый угол 12"/>
          <p:cNvSpPr/>
          <p:nvPr/>
        </p:nvSpPr>
        <p:spPr>
          <a:xfrm>
            <a:off x="6188940" y="1998881"/>
            <a:ext cx="2703540" cy="3518351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совпадение </a:t>
            </a:r>
          </a:p>
          <a:p>
            <a:pPr marL="201184" indent="-201184"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</a:t>
            </a:r>
          </a:p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2969124" y="1993076"/>
            <a:ext cx="3168352" cy="360040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Завышение оценки:</a:t>
            </a:r>
          </a:p>
          <a:p>
            <a:pPr marL="201184" indent="-201184" algn="ct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 - 1</a:t>
            </a: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- 3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Гулькевичский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- 1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Северский район - 1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Славянский район - 1</a:t>
            </a: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Туапсинский район - 1</a:t>
            </a:r>
          </a:p>
          <a:p>
            <a:pPr marL="201184" indent="-201184"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Приморск-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Ахтарский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 - 1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35496" y="1993076"/>
            <a:ext cx="2844316" cy="3594595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69" tIns="34285" rIns="68569" bIns="34285" rtlCol="0" anchor="ctr" anchorCtr="0"/>
          <a:lstStyle/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Занижение оценки:</a:t>
            </a:r>
          </a:p>
          <a:p>
            <a:pPr marL="201184" indent="-201184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Приморск-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Ахтарский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 – 2 чел.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Динской район -1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1184" indent="-201184" algn="ctr">
              <a:spcBef>
                <a:spcPts val="60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36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:\Users\guest\Desktop\семинар\17.09.2015 совещание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23728" y="188640"/>
            <a:ext cx="54006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Georgia" pitchFamily="1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ОРГАНИЗАТОРЫ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Georgia" pitchFamily="16" charset="0"/>
              </a:rPr>
              <a:t>РЕГИОНАЛЬНОГО ЭТАПА</a:t>
            </a:r>
            <a:endParaRPr lang="ru-RU" b="1" dirty="0">
              <a:solidFill>
                <a:srgbClr val="FF0000"/>
              </a:solidFill>
              <a:latin typeface="Georgia" pitchFamily="1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484784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222076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091"/>
            <a:ext cx="1152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2232248" cy="223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Documents and Settings\Ткаченко\Рабочий стол\КУБ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700808"/>
            <a:ext cx="1231522" cy="1231522"/>
          </a:xfrm>
          <a:prstGeom prst="rect">
            <a:avLst/>
          </a:prstGeom>
          <a:noFill/>
        </p:spPr>
      </p:pic>
      <p:pic>
        <p:nvPicPr>
          <p:cNvPr id="12" name="Picture 5" descr="C:\Documents and Settings\Ткаченко\Рабочий стол\Армавирский_государственный_педагогический_университет_логотип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140968"/>
            <a:ext cx="1272399" cy="1279107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1335748" cy="133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2052764" cy="142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788024" y="1772816"/>
            <a:ext cx="4162449" cy="11437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Кубанский государственный университет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предметов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3212976"/>
            <a:ext cx="4162448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Армавирский государственный педагогический университет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предмет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09377" y="4562404"/>
            <a:ext cx="4155109" cy="1714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Кубанский государственный университет физической культуры, спорта и туризма</a:t>
            </a: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предмета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89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2314</Words>
  <Application>Microsoft Office PowerPoint</Application>
  <PresentationFormat>Экран (4:3)</PresentationFormat>
  <Paragraphs>1218</Paragraphs>
  <Slides>37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kwst</dc:creator>
  <cp:lastModifiedBy>kwst</cp:lastModifiedBy>
  <cp:revision>54</cp:revision>
  <dcterms:created xsi:type="dcterms:W3CDTF">2018-05-03T10:10:57Z</dcterms:created>
  <dcterms:modified xsi:type="dcterms:W3CDTF">2018-05-07T06:55:50Z</dcterms:modified>
</cp:coreProperties>
</file>