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63" r:id="rId5"/>
    <p:sldId id="264" r:id="rId6"/>
    <p:sldId id="262" r:id="rId7"/>
    <p:sldId id="260" r:id="rId8"/>
    <p:sldId id="279" r:id="rId9"/>
    <p:sldId id="280" r:id="rId10"/>
    <p:sldId id="278" r:id="rId11"/>
    <p:sldId id="281" r:id="rId12"/>
    <p:sldId id="265" r:id="rId13"/>
    <p:sldId id="266" r:id="rId14"/>
    <p:sldId id="268" r:id="rId15"/>
    <p:sldId id="269" r:id="rId16"/>
    <p:sldId id="267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97B4-1EFF-4FBD-87E9-24FF21D1F6B0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B68D8-380E-4A82-859E-2E1B23E41F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53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B68D8-380E-4A82-859E-2E1B23E41F1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6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50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86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4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6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64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7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7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75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8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C7C9E4">
                <a:alpha val="32000"/>
              </a:srgbClr>
            </a:gs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16224"/>
          </a:xfrm>
        </p:spPr>
        <p:txBody>
          <a:bodyPr>
            <a:noAutofit/>
          </a:bodyPr>
          <a:lstStyle/>
          <a:p>
            <a:r>
              <a:rPr lang="ru-RU" sz="3600" b="1" dirty="0"/>
              <a:t>Учебный проект как средство активизации учебной деятельности учащихся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7376864" cy="1944216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к.б.н., доцент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каф. геоэкологии и природопользования КубГУ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Пикалова Н.А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defRPr/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pna678@mail.ru</a:t>
            </a:r>
            <a:endParaRPr lang="ru-RU" sz="24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71900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Краснодар </a:t>
            </a:r>
            <a:r>
              <a:rPr lang="ru-RU" dirty="0" smtClean="0">
                <a:solidFill>
                  <a:prstClr val="black"/>
                </a:solidFill>
              </a:rPr>
              <a:t>2018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2950" cy="184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Стандартный план заключения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50847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-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резюме </a:t>
            </a:r>
            <a:r>
              <a:rPr lang="ru-RU" b="1" i="1" dirty="0" smtClean="0">
                <a:latin typeface="Bookman Old Style" pitchFamily="18" charset="0"/>
              </a:rPr>
              <a:t>на те поставленные задачи, которые удалось решить</a:t>
            </a:r>
          </a:p>
          <a:p>
            <a:pPr eaLnBrk="1" hangingPunct="1">
              <a:defRPr/>
            </a:pPr>
            <a:r>
              <a:rPr lang="ru-RU" b="1" i="1" dirty="0" smtClean="0">
                <a:latin typeface="Bookman Old Style" pitchFamily="18" charset="0"/>
              </a:rPr>
              <a:t>-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констатация</a:t>
            </a:r>
            <a:r>
              <a:rPr lang="ru-RU" b="1" i="1" dirty="0" smtClean="0">
                <a:latin typeface="Bookman Old Style" pitchFamily="18" charset="0"/>
              </a:rPr>
              <a:t>, в чем и в какой степени удалось достигнуть поставленной цели</a:t>
            </a:r>
          </a:p>
          <a:p>
            <a:pPr eaLnBrk="1" hangingPunct="1">
              <a:defRPr/>
            </a:pPr>
            <a:r>
              <a:rPr lang="ru-RU" b="1" i="1" dirty="0" smtClean="0">
                <a:latin typeface="Bookman Old Style" pitchFamily="18" charset="0"/>
              </a:rPr>
              <a:t>-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разграничивание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той части проблемы, которую удалось решить данной работой, от нерешенной части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161783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C5D1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3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645333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взят с сайта: </a:t>
            </a:r>
            <a:r>
              <a:rPr lang="en-US" dirty="0"/>
              <a:t>http://mypresentation.ru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85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889248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65253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Рисунок взят с сайта: </a:t>
            </a:r>
            <a:r>
              <a:rPr lang="en-US" dirty="0"/>
              <a:t>http://mypresentation.ru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34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Перечень </a:t>
            </a:r>
            <a:r>
              <a:rPr lang="ru-RU" dirty="0" smtClean="0"/>
              <a:t>актуальных 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5446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Проекты по сохранению и оздоровлению местных водных объектов</a:t>
            </a:r>
            <a:r>
              <a:rPr lang="ru-RU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выявление родников, паспортизация, оценка питьевых качеств вод, обустройство родников, шефство над ними (оформление предупредительных и разъясняющих табличек, правил использования, контроль за чистотой);</a:t>
            </a:r>
          </a:p>
          <a:p>
            <a:pPr marL="514350" indent="-514350">
              <a:buAutoNum type="arabicPeriod"/>
            </a:pPr>
            <a:r>
              <a:rPr lang="ru-RU" dirty="0" smtClean="0"/>
              <a:t> учет и паспортизация малых рек, ручьев; организация субботников по очистке от мусора русла и берегов водных объектов с целью создания зон отдыха; 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  <a:r>
              <a:rPr lang="ru-RU" dirty="0" smtClean="0"/>
              <a:t>орьба с овражной эрозией: закрепление растительностью разрушающих берегов и верховий оврагов;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2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Autofit/>
          </a:bodyPr>
          <a:lstStyle/>
          <a:p>
            <a:r>
              <a:rPr lang="ru-RU" sz="2800" b="1" dirty="0"/>
              <a:t>Проекты по сохранению и оздоровлению местных водных объектов</a:t>
            </a:r>
            <a:r>
              <a:rPr lang="ru-RU" sz="2800" dirty="0"/>
              <a:t>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805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п</a:t>
            </a:r>
            <a:r>
              <a:rPr lang="ru-RU" dirty="0" smtClean="0"/>
              <a:t>росвещение местного населения по вопросам бережного отношения к водным объектам, водным и рыбным ресурсам; разъяснение правил рыбной ловли и охоты на водоплавающую дичь – путем оформление стендов, плакатов, листовок (с экологическими требованиями, правилами, советами), чтение лекций на экологические темы, проведение консультаций и демонстраций по правилам очистки питьевой воды в домашних условиях;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р</a:t>
            </a:r>
            <a:r>
              <a:rPr lang="ru-RU" dirty="0" smtClean="0"/>
              <a:t>ейды «водный патруль»: оказание помощи рыбе в период нереста (соблюдение времени и зон тишины);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/>
              <a:t>у</a:t>
            </a:r>
            <a:r>
              <a:rPr lang="ru-RU" dirty="0" smtClean="0"/>
              <a:t>частие школьников в различных акциях, субботниках, конкурсах, праздниках «Поможем реке», «Родничок», «Водные памятники природы», «День Черного моря»;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dirty="0"/>
              <a:t>к</a:t>
            </a:r>
            <a:r>
              <a:rPr lang="ru-RU" dirty="0" smtClean="0"/>
              <a:t>омплексное изучение экологического состояния малых рек (описание прилегающей территории, характер использования; инвентаризация и учет источников загрязнения; описание прибрежной и водной растительности; описание дна и донного грунта; регистрация гидробионтов; качественные и количественные анализы проб воды)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89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Изучение лесных, степных, горных, предгорных или прибрежных сообществ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Цель: познакомится со структурой сообщества, его растительным и животным миром.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536504" cy="365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20000" contras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392488" cy="365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847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Идеи для проектов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3632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8849" y="6156012"/>
            <a:ext cx="4707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http://sar-un-eco.sgu.ru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187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784976" cy="584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617308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www.ecosystema.ru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3937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2737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http://</a:t>
            </a:r>
            <a:r>
              <a:rPr lang="en-US" sz="3600" b="1" dirty="0" smtClean="0"/>
              <a:t>www.mprkk.ru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9784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093296"/>
            <a:ext cx="471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http://www.mnr.gov.ru/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0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Значимость проекта для школьника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Autofit/>
          </a:bodyPr>
          <a:lstStyle/>
          <a:p>
            <a:r>
              <a:rPr lang="ru-RU" sz="3000" dirty="0" smtClean="0"/>
              <a:t>Формирует «умение учиться», умение решать проблемы, работать с информацией, адекватно передавать свои мысли, общаться.</a:t>
            </a:r>
          </a:p>
          <a:p>
            <a:pPr>
              <a:buNone/>
            </a:pPr>
            <a:endParaRPr lang="ru-RU" sz="3000" dirty="0" smtClean="0"/>
          </a:p>
          <a:p>
            <a:r>
              <a:rPr lang="ru-RU" sz="3000" dirty="0" smtClean="0"/>
              <a:t>Способствует успешному продолжению образования в колледже или ВУЗе.</a:t>
            </a:r>
          </a:p>
          <a:p>
            <a:pPr>
              <a:buNone/>
            </a:pPr>
            <a:endParaRPr lang="ru-RU" sz="3000" dirty="0" smtClean="0"/>
          </a:p>
          <a:p>
            <a:r>
              <a:rPr lang="ru-RU" sz="3000" dirty="0" smtClean="0"/>
              <a:t>Формирует «проектный» тип мышления, характерный для лидеров современной политики, бизнеса, науки, искусства и спорта.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52289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336704"/>
          </a:xfrm>
        </p:spPr>
      </p:pic>
      <p:sp>
        <p:nvSpPr>
          <p:cNvPr id="4" name="TextBox 3"/>
          <p:cNvSpPr txBox="1"/>
          <p:nvPr/>
        </p:nvSpPr>
        <p:spPr>
          <a:xfrm>
            <a:off x="1763688" y="270892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301208"/>
            <a:ext cx="820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Желаю вдохновения и творческих успехов!!!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2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792087"/>
          </a:xfrm>
        </p:spPr>
        <p:txBody>
          <a:bodyPr/>
          <a:lstStyle/>
          <a:p>
            <a:r>
              <a:rPr lang="ru-RU" dirty="0" smtClean="0"/>
              <a:t>Виды проектов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640960" cy="5472608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виду деятельности</a:t>
            </a:r>
            <a:r>
              <a:rPr lang="ru-RU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информационные, исследовательские, практико-ориентированные,  творческие, игровые, ролевые;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3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продолжительности</a:t>
            </a:r>
            <a:r>
              <a:rPr lang="ru-RU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краткосрочные (1-2 урока), средней продолжительности (1 месяц), длительные (полгода и более);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3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месту проведения</a:t>
            </a:r>
            <a:r>
              <a:rPr lang="ru-RU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урочные и внеурочные;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3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количеству учащихся</a:t>
            </a:r>
            <a:r>
              <a:rPr lang="ru-RU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индивидуальные, парные, групповые, коллективные;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3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теме</a:t>
            </a:r>
            <a:r>
              <a:rPr lang="ru-RU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теоретические, экспериментальные и фантастические.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3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85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Учебный проект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lum bright="-15000" contras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83415" cy="529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7376" y="6267867"/>
            <a:ext cx="52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взят с сайта: </a:t>
            </a:r>
            <a:r>
              <a:rPr lang="en-US" dirty="0"/>
              <a:t>http://</a:t>
            </a:r>
            <a:r>
              <a:rPr lang="en-US" dirty="0" smtClean="0"/>
              <a:t>mypresentation.ru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68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/>
          <a:lstStyle/>
          <a:p>
            <a:r>
              <a:rPr lang="ru-RU" dirty="0" smtClean="0"/>
              <a:t>Требования предъявляемые к участникам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4607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7920880" cy="410445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Ученики должны: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проводить поиск информации;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самостоятельно проектировать;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осуществлять анализ и обработку данных;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формулировать выводы по проведенной работе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ублично представить продукт своего проекта.</a:t>
            </a:r>
          </a:p>
          <a:p>
            <a:pPr algn="l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79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</a:t>
            </a:r>
            <a:r>
              <a:rPr lang="ru-RU" b="1" dirty="0" smtClean="0"/>
              <a:t>тапы работы над проектом включают: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Анализ исходной проблемы</a:t>
            </a:r>
          </a:p>
          <a:p>
            <a:r>
              <a:rPr lang="ru-RU" dirty="0" smtClean="0"/>
              <a:t>Формулировка определенной цели</a:t>
            </a:r>
          </a:p>
          <a:p>
            <a:r>
              <a:rPr lang="ru-RU" dirty="0" smtClean="0"/>
              <a:t>Описание ожидаемого продукта</a:t>
            </a:r>
          </a:p>
          <a:p>
            <a:r>
              <a:rPr lang="ru-RU" dirty="0" smtClean="0"/>
              <a:t>План предстоящей работы</a:t>
            </a:r>
          </a:p>
          <a:p>
            <a:pPr marL="0" indent="0">
              <a:buNone/>
            </a:pPr>
            <a:r>
              <a:rPr lang="ru-RU" b="1" dirty="0"/>
              <a:t>Проект завершен, </a:t>
            </a:r>
            <a:r>
              <a:rPr lang="ru-RU" b="1" dirty="0" smtClean="0"/>
              <a:t>если:</a:t>
            </a:r>
          </a:p>
          <a:p>
            <a:r>
              <a:rPr lang="ru-RU" dirty="0"/>
              <a:t>Исходная проблема решена</a:t>
            </a:r>
          </a:p>
          <a:p>
            <a:r>
              <a:rPr lang="ru-RU" dirty="0"/>
              <a:t>Создан проектный продукт, как одно из средств решения проблемы</a:t>
            </a:r>
          </a:p>
          <a:p>
            <a:r>
              <a:rPr lang="ru-RU" dirty="0"/>
              <a:t>Представлен письменный отчет о работе</a:t>
            </a:r>
          </a:p>
          <a:p>
            <a:r>
              <a:rPr lang="ru-RU" dirty="0"/>
              <a:t>Представлена публичная презентация продукта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53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399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Правила написания работы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Общий план работы:</a:t>
            </a:r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Введение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Основная часть (теоретический и практический разделы)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Библиографический список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33545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19256" cy="64740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План введения: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83331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</a:rPr>
              <a:t>Актуальность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– </a:t>
            </a:r>
            <a:r>
              <a:rPr lang="ru-RU" sz="2800" b="1" i="1" dirty="0" smtClean="0">
                <a:latin typeface="Bookman Old Style" pitchFamily="18" charset="0"/>
              </a:rPr>
              <a:t>обоснование, почему этой темой необходимо заниматься именно сейчас.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</a:rPr>
              <a:t>Цель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  <a:r>
              <a:rPr lang="ru-RU" sz="2800" b="1" i="1" dirty="0" smtClean="0">
                <a:latin typeface="Bookman Old Style" pitchFamily="18" charset="0"/>
              </a:rPr>
              <a:t>результат, которого должна достигнуть работа.</a:t>
            </a:r>
            <a:endParaRPr lang="ru-RU" sz="28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</a:rPr>
              <a:t>Задачи</a:t>
            </a:r>
            <a:r>
              <a:rPr lang="ru-RU" sz="2800" u="sng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  <a:r>
              <a:rPr lang="ru-RU" sz="2800" b="1" i="1" dirty="0" smtClean="0">
                <a:latin typeface="Bookman Old Style" pitchFamily="18" charset="0"/>
              </a:rPr>
              <a:t>шаги по достижению цели (иногда – в виде алгоритма).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</a:rPr>
              <a:t>Объект</a:t>
            </a:r>
            <a:r>
              <a:rPr lang="ru-RU" sz="2800" dirty="0" smtClean="0">
                <a:solidFill>
                  <a:srgbClr val="002060"/>
                </a:solidFill>
              </a:rPr>
              <a:t> – </a:t>
            </a:r>
            <a:r>
              <a:rPr lang="ru-RU" sz="2800" b="1" i="1" dirty="0" smtClean="0">
                <a:latin typeface="Bookman Old Style" pitchFamily="18" charset="0"/>
              </a:rPr>
              <a:t>процесс или явление, породившее проблемную ситуацию.</a:t>
            </a:r>
            <a:endParaRPr lang="ru-RU" sz="28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u="sng" dirty="0" smtClean="0">
                <a:solidFill>
                  <a:srgbClr val="002060"/>
                </a:solidFill>
              </a:rPr>
              <a:t>Практическая значимость</a:t>
            </a:r>
            <a:r>
              <a:rPr lang="ru-RU" sz="2800" dirty="0" smtClean="0">
                <a:solidFill>
                  <a:srgbClr val="002060"/>
                </a:solidFill>
              </a:rPr>
              <a:t> – </a:t>
            </a:r>
            <a:r>
              <a:rPr lang="ru-RU" sz="2800" b="1" i="1" dirty="0" smtClean="0">
                <a:latin typeface="Bookman Old Style" pitchFamily="18" charset="0"/>
              </a:rPr>
              <a:t>отвечает на вопрос: где можно применить достигнутые результаты?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20219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1711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Стандартный план основной части и особенности ее написания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784"/>
            <a:ext cx="8785671" cy="537321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- </a:t>
            </a: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история</a:t>
            </a:r>
            <a:r>
              <a:rPr lang="ru-RU" b="1" i="1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и </a:t>
            </a: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теория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вопроса;</a:t>
            </a:r>
          </a:p>
          <a:p>
            <a:pPr eaLnBrk="1" hangingPunct="1">
              <a:defRPr/>
            </a:pPr>
            <a:r>
              <a:rPr lang="ru-RU" b="1" i="1" dirty="0" smtClean="0">
                <a:latin typeface="Bookman Old Style" pitchFamily="18" charset="0"/>
              </a:rPr>
              <a:t>- </a:t>
            </a:r>
            <a:r>
              <a:rPr lang="ru-RU" b="1" i="1" u="sng" dirty="0" smtClean="0">
                <a:latin typeface="Bookman Old Style" pitchFamily="18" charset="0"/>
              </a:rPr>
              <a:t>методика</a:t>
            </a:r>
            <a:r>
              <a:rPr lang="ru-RU" b="1" i="1" dirty="0" smtClean="0">
                <a:latin typeface="Bookman Old Style" pitchFamily="18" charset="0"/>
              </a:rPr>
              <a:t>, использованная для получения данных;</a:t>
            </a:r>
          </a:p>
          <a:p>
            <a:pPr eaLnBrk="1" hangingPunct="1">
              <a:defRPr/>
            </a:pPr>
            <a:r>
              <a:rPr lang="ru-RU" b="1" i="1" dirty="0" smtClean="0">
                <a:latin typeface="Bookman Old Style" pitchFamily="18" charset="0"/>
              </a:rPr>
              <a:t>- </a:t>
            </a: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описание</a:t>
            </a:r>
            <a:r>
              <a:rPr lang="ru-RU" b="1" i="1" dirty="0" smtClean="0">
                <a:solidFill>
                  <a:srgbClr val="FFFF99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полученных </a:t>
            </a: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результатов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и их </a:t>
            </a: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интерпретация</a:t>
            </a:r>
            <a:r>
              <a:rPr lang="ru-RU" b="1" i="1" dirty="0" smtClean="0">
                <a:latin typeface="Bookman Old Style" pitchFamily="18" charset="0"/>
              </a:rPr>
              <a:t>;</a:t>
            </a:r>
          </a:p>
          <a:p>
            <a:pPr eaLnBrk="1" hangingPunct="1">
              <a:defRPr/>
            </a:pPr>
            <a:r>
              <a:rPr lang="ru-RU" b="1" i="1" dirty="0" smtClean="0">
                <a:latin typeface="Bookman Old Style" pitchFamily="18" charset="0"/>
              </a:rPr>
              <a:t>- развернутые аналитико-синтетические </a:t>
            </a:r>
            <a:r>
              <a:rPr lang="ru-RU" b="1" i="1" u="sng" dirty="0" smtClean="0">
                <a:solidFill>
                  <a:srgbClr val="002060"/>
                </a:solidFill>
                <a:latin typeface="Bookman Old Style" pitchFamily="18" charset="0"/>
              </a:rPr>
              <a:t>выводы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по полученным результатам.</a:t>
            </a:r>
          </a:p>
        </p:txBody>
      </p:sp>
    </p:spTree>
    <p:extLst>
      <p:ext uri="{BB962C8B-B14F-4D97-AF65-F5344CB8AC3E}">
        <p14:creationId xmlns:p14="http://schemas.microsoft.com/office/powerpoint/2010/main" val="131217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708</Words>
  <Application>Microsoft Office PowerPoint</Application>
  <PresentationFormat>Экран (4:3)</PresentationFormat>
  <Paragraphs>87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Wingdings</vt:lpstr>
      <vt:lpstr>Тема Office</vt:lpstr>
      <vt:lpstr>1_Тема Office</vt:lpstr>
      <vt:lpstr>Учебный проект как средство активизации учебной деятельности учащихся </vt:lpstr>
      <vt:lpstr>Значимость проекта для школьника</vt:lpstr>
      <vt:lpstr>Виды проектов в школе</vt:lpstr>
      <vt:lpstr>Учебный проект</vt:lpstr>
      <vt:lpstr>Требования предъявляемые к участникам проекта</vt:lpstr>
      <vt:lpstr>Этапы работы над проектом включают:</vt:lpstr>
      <vt:lpstr>Правила написания работы</vt:lpstr>
      <vt:lpstr>План введения: </vt:lpstr>
      <vt:lpstr>Стандартный план основной части и особенности ее написания </vt:lpstr>
      <vt:lpstr>Стандартный план заключения</vt:lpstr>
      <vt:lpstr>Презентация PowerPoint</vt:lpstr>
      <vt:lpstr>Презентация PowerPoint</vt:lpstr>
      <vt:lpstr>Перечень актуальных тем</vt:lpstr>
      <vt:lpstr>Проекты по сохранению и оздоровлению местных водных объектов: </vt:lpstr>
      <vt:lpstr>Изучение лесных, степных, горных, предгорных или прибрежных сообществ</vt:lpstr>
      <vt:lpstr>Идеи для проектов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 как средство активизации учебной деятельности учащихся </dc:title>
  <dc:creator>Наталья</dc:creator>
  <cp:lastModifiedBy>user</cp:lastModifiedBy>
  <cp:revision>26</cp:revision>
  <dcterms:created xsi:type="dcterms:W3CDTF">2017-11-27T22:12:28Z</dcterms:created>
  <dcterms:modified xsi:type="dcterms:W3CDTF">2018-09-13T12:19:43Z</dcterms:modified>
</cp:coreProperties>
</file>