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57" r:id="rId11"/>
    <p:sldId id="263" r:id="rId12"/>
    <p:sldId id="259" r:id="rId13"/>
    <p:sldId id="261" r:id="rId14"/>
    <p:sldId id="264" r:id="rId15"/>
    <p:sldId id="258" r:id="rId16"/>
    <p:sldId id="260" r:id="rId17"/>
    <p:sldId id="278" r:id="rId18"/>
    <p:sldId id="266" r:id="rId19"/>
    <p:sldId id="265" r:id="rId20"/>
    <p:sldId id="267" r:id="rId21"/>
    <p:sldId id="262" r:id="rId22"/>
    <p:sldId id="26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763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928671"/>
            <a:ext cx="8701118" cy="2571768"/>
          </a:xfrm>
        </p:spPr>
        <p:txBody>
          <a:bodyPr>
            <a:normAutofit/>
          </a:bodyPr>
          <a:lstStyle/>
          <a:p>
            <a:r>
              <a:rPr lang="ru-RU" b="1" dirty="0" smtClean="0"/>
              <a:t>Основы проектной и </a:t>
            </a:r>
            <a:br>
              <a:rPr lang="ru-RU" b="1" dirty="0" smtClean="0"/>
            </a:br>
            <a:r>
              <a:rPr lang="ru-RU" b="1" dirty="0" smtClean="0"/>
              <a:t>исследовательской деятельности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4786322"/>
            <a:ext cx="4786346" cy="1785950"/>
          </a:xfrm>
        </p:spPr>
        <p:txBody>
          <a:bodyPr/>
          <a:lstStyle/>
          <a:p>
            <a:r>
              <a:rPr lang="ru-RU" dirty="0" smtClean="0"/>
              <a:t>Пикалова Н. </a:t>
            </a:r>
            <a:r>
              <a:rPr lang="ru-RU" smtClean="0"/>
              <a:t>А.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357166"/>
            <a:ext cx="8183880" cy="1214446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Проблема проекта и исследования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Проблема</a:t>
            </a:r>
            <a:r>
              <a:rPr lang="ru-RU" dirty="0" smtClean="0"/>
              <a:t>– противоречивая ситуация,</a:t>
            </a:r>
          </a:p>
          <a:p>
            <a:pPr>
              <a:buNone/>
            </a:pPr>
            <a:r>
              <a:rPr lang="ru-RU" dirty="0" smtClean="0"/>
              <a:t>требующая своего разрешения. </a:t>
            </a:r>
          </a:p>
          <a:p>
            <a:pPr>
              <a:buNone/>
            </a:pPr>
            <a:r>
              <a:rPr lang="ru-RU" b="1" dirty="0" smtClean="0"/>
              <a:t>Источники проблемы </a:t>
            </a:r>
            <a:r>
              <a:rPr lang="ru-RU" dirty="0" smtClean="0"/>
              <a:t>– противоречия между:</a:t>
            </a:r>
          </a:p>
          <a:p>
            <a:pPr>
              <a:buFontTx/>
              <a:buChar char="-"/>
            </a:pPr>
            <a:r>
              <a:rPr lang="ru-RU" dirty="0" smtClean="0"/>
              <a:t>известным и неизвестным;</a:t>
            </a:r>
          </a:p>
          <a:p>
            <a:pPr>
              <a:buFontTx/>
              <a:buChar char="-"/>
            </a:pPr>
            <a:r>
              <a:rPr lang="ru-RU" dirty="0" smtClean="0"/>
              <a:t>знаниями и умениями;</a:t>
            </a:r>
          </a:p>
          <a:p>
            <a:pPr>
              <a:buFontTx/>
              <a:buChar char="-"/>
            </a:pPr>
            <a:r>
              <a:rPr lang="ru-RU" dirty="0" smtClean="0"/>
              <a:t>сложностью задачи и известными способами ее решения;</a:t>
            </a:r>
          </a:p>
          <a:p>
            <a:pPr>
              <a:buFontTx/>
              <a:buChar char="-"/>
            </a:pPr>
            <a:r>
              <a:rPr lang="ru-RU" dirty="0" smtClean="0"/>
              <a:t>потребностями и возможностями.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857256"/>
          </a:xfrm>
        </p:spPr>
        <p:txBody>
          <a:bodyPr>
            <a:normAutofit/>
          </a:bodyPr>
          <a:lstStyle/>
          <a:p>
            <a:r>
              <a:rPr lang="ru-RU" b="1" i="1" u="sng" dirty="0" smtClean="0"/>
              <a:t>Цель проекта и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Цель формулируется кратко и предельно</a:t>
            </a:r>
          </a:p>
          <a:p>
            <a:pPr>
              <a:buNone/>
            </a:pPr>
            <a:r>
              <a:rPr lang="ru-RU" dirty="0" smtClean="0"/>
              <a:t>точно, в смысловом отношении выражая то</a:t>
            </a:r>
          </a:p>
          <a:p>
            <a:pPr>
              <a:buNone/>
            </a:pPr>
            <a:r>
              <a:rPr lang="ru-RU" dirty="0" smtClean="0"/>
              <a:t>основное, что необходимо сделать для</a:t>
            </a:r>
          </a:p>
          <a:p>
            <a:pPr>
              <a:buNone/>
            </a:pPr>
            <a:r>
              <a:rPr lang="ru-RU" dirty="0" smtClean="0"/>
              <a:t>решения проблемы.</a:t>
            </a:r>
          </a:p>
          <a:p>
            <a:pPr>
              <a:buNone/>
            </a:pPr>
            <a:r>
              <a:rPr lang="ru-RU" b="1" dirty="0" smtClean="0"/>
              <a:t>Цель исследования </a:t>
            </a:r>
            <a:r>
              <a:rPr lang="ru-RU" dirty="0" smtClean="0"/>
              <a:t>– это конечный результат.</a:t>
            </a:r>
          </a:p>
          <a:p>
            <a:pPr>
              <a:buNone/>
            </a:pPr>
            <a:r>
              <a:rPr lang="ru-RU" dirty="0" smtClean="0"/>
              <a:t>Можно поставить целью: </a:t>
            </a:r>
          </a:p>
          <a:p>
            <a:r>
              <a:rPr lang="ru-RU" dirty="0" smtClean="0"/>
              <a:t> выявить…, </a:t>
            </a:r>
          </a:p>
          <a:p>
            <a:r>
              <a:rPr lang="ru-RU" dirty="0" smtClean="0"/>
              <a:t> установить…, </a:t>
            </a:r>
          </a:p>
          <a:p>
            <a:r>
              <a:rPr lang="ru-RU" dirty="0" smtClean="0"/>
              <a:t> обосновать…, </a:t>
            </a:r>
          </a:p>
          <a:p>
            <a:r>
              <a:rPr lang="ru-RU" dirty="0" smtClean="0"/>
              <a:t> уточнить…, </a:t>
            </a:r>
          </a:p>
          <a:p>
            <a:r>
              <a:rPr lang="ru-RU" dirty="0" smtClean="0"/>
              <a:t> разработать….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85818"/>
          </a:xfrm>
        </p:spPr>
        <p:txBody>
          <a:bodyPr/>
          <a:lstStyle/>
          <a:p>
            <a:r>
              <a:rPr lang="ru-RU" b="1" u="sng" dirty="0" smtClean="0"/>
              <a:t>Тема проекта и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Не должна быть сформулирована общими фразами или слишком расплывчата.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Быть актуальной, интересной, практически значимой.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Должна быть согласована с целью проекта или исследования.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928694"/>
          </a:xfrm>
        </p:spPr>
        <p:txBody>
          <a:bodyPr/>
          <a:lstStyle/>
          <a:p>
            <a:r>
              <a:rPr lang="ru-RU" b="1" u="sng" dirty="0" smtClean="0"/>
              <a:t>Гипотеза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 исследовании важно выдвинуть </a:t>
            </a:r>
            <a:r>
              <a:rPr lang="ru-RU" b="1" i="1" u="sng" dirty="0" smtClean="0"/>
              <a:t>гипотезу.</a:t>
            </a:r>
            <a:r>
              <a:rPr lang="ru-RU" dirty="0" smtClean="0"/>
              <a:t> Это</a:t>
            </a:r>
          </a:p>
          <a:p>
            <a:pPr>
              <a:buNone/>
            </a:pPr>
            <a:r>
              <a:rPr lang="ru-RU" dirty="0" smtClean="0"/>
              <a:t>позволит конкретизировать предмет</a:t>
            </a:r>
          </a:p>
          <a:p>
            <a:pPr>
              <a:buNone/>
            </a:pPr>
            <a:r>
              <a:rPr lang="ru-RU" dirty="0" smtClean="0"/>
              <a:t>исследования. В ходе работы она может быть либо</a:t>
            </a:r>
          </a:p>
          <a:p>
            <a:pPr>
              <a:buNone/>
            </a:pPr>
            <a:r>
              <a:rPr lang="ru-RU" dirty="0" smtClean="0"/>
              <a:t>подвержена, либо опровергнута. </a:t>
            </a:r>
          </a:p>
          <a:p>
            <a:pPr>
              <a:buNone/>
            </a:pPr>
            <a:r>
              <a:rPr lang="ru-RU" dirty="0" smtClean="0"/>
              <a:t>Гипотеза должна быть обоснованной, т.е.</a:t>
            </a:r>
          </a:p>
          <a:p>
            <a:pPr>
              <a:buNone/>
            </a:pPr>
            <a:r>
              <a:rPr lang="ru-RU" dirty="0" smtClean="0"/>
              <a:t>подкрепляться литературными данными и</a:t>
            </a:r>
          </a:p>
          <a:p>
            <a:pPr>
              <a:buNone/>
            </a:pPr>
            <a:r>
              <a:rPr lang="ru-RU" dirty="0" smtClean="0"/>
              <a:t>логическими соображениями. </a:t>
            </a:r>
          </a:p>
          <a:p>
            <a:pPr>
              <a:buNone/>
            </a:pPr>
            <a:r>
              <a:rPr lang="ru-RU" b="1" dirty="0" smtClean="0"/>
              <a:t>Гипотеза </a:t>
            </a:r>
            <a:r>
              <a:rPr lang="ru-RU" dirty="0" smtClean="0"/>
              <a:t>– научно-обоснованное предположение о</a:t>
            </a:r>
          </a:p>
          <a:p>
            <a:pPr>
              <a:buNone/>
            </a:pPr>
            <a:r>
              <a:rPr lang="ru-RU" dirty="0" smtClean="0"/>
              <a:t>непосредственно наблюдаемом явлении. </a:t>
            </a:r>
          </a:p>
          <a:p>
            <a:pPr>
              <a:buNone/>
            </a:pPr>
            <a:r>
              <a:rPr lang="ru-RU" dirty="0" smtClean="0"/>
              <a:t>Гипотеза должна удовлетворять ряду требований: </a:t>
            </a:r>
          </a:p>
          <a:p>
            <a:r>
              <a:rPr lang="ru-RU" dirty="0" smtClean="0"/>
              <a:t> быть проверяемой;</a:t>
            </a:r>
          </a:p>
          <a:p>
            <a:r>
              <a:rPr lang="ru-RU" dirty="0" smtClean="0"/>
              <a:t> содержать предположение; </a:t>
            </a:r>
          </a:p>
          <a:p>
            <a:r>
              <a:rPr lang="ru-RU" dirty="0" smtClean="0"/>
              <a:t> быть логически непротиворечивой; </a:t>
            </a:r>
          </a:p>
          <a:p>
            <a:r>
              <a:rPr lang="ru-RU" dirty="0" smtClean="0"/>
              <a:t> соответствовать фактам.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/>
              <a:t>Задачи проекта и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Задачи и цели - не одно  и то же. Задачи</a:t>
            </a:r>
          </a:p>
          <a:p>
            <a:pPr>
              <a:buNone/>
            </a:pPr>
            <a:r>
              <a:rPr lang="ru-RU" dirty="0" smtClean="0"/>
              <a:t>показывают, что вы собираетесь делать. 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Задача исследования</a:t>
            </a:r>
            <a:r>
              <a:rPr lang="ru-RU" dirty="0" smtClean="0"/>
              <a:t> – это выбор путей и </a:t>
            </a:r>
          </a:p>
          <a:p>
            <a:pPr>
              <a:buNone/>
            </a:pPr>
            <a:r>
              <a:rPr lang="ru-RU" dirty="0" smtClean="0"/>
              <a:t>средств доля достижения цели в соответствии с </a:t>
            </a:r>
          </a:p>
          <a:p>
            <a:pPr>
              <a:buNone/>
            </a:pPr>
            <a:r>
              <a:rPr lang="ru-RU" dirty="0" smtClean="0"/>
              <a:t>выдвинутой гипотезой.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/>
          <a:lstStyle/>
          <a:p>
            <a:r>
              <a:rPr lang="ru-RU" b="1" u="sng" dirty="0" smtClean="0"/>
              <a:t>Объект исследования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/>
          <a:lstStyle/>
          <a:p>
            <a:r>
              <a:rPr lang="ru-RU" b="1" dirty="0" smtClean="0"/>
              <a:t>Объект</a:t>
            </a:r>
            <a:r>
              <a:rPr lang="ru-RU" dirty="0" smtClean="0"/>
              <a:t> - это та совокупность связей, отношений и свойств, которая существует объективно в теории и практике и служит источником необходимой для исследования информации</a:t>
            </a:r>
            <a:r>
              <a:rPr lang="ru-RU" b="1" dirty="0" smtClean="0"/>
              <a:t>. </a:t>
            </a:r>
          </a:p>
          <a:p>
            <a:r>
              <a:rPr lang="ru-RU" b="1" dirty="0" smtClean="0"/>
              <a:t>Объект исследования </a:t>
            </a:r>
            <a:r>
              <a:rPr lang="ru-RU" dirty="0" smtClean="0"/>
              <a:t>– это определённый процесс или явление, порождающее проблемную ситуацию. </a:t>
            </a:r>
          </a:p>
          <a:p>
            <a:r>
              <a:rPr lang="ru-RU" b="1" dirty="0" smtClean="0"/>
              <a:t>Объект</a:t>
            </a:r>
            <a:r>
              <a:rPr lang="ru-RU" dirty="0" smtClean="0"/>
              <a:t> – это своеобразный носитель проблемы – то, на что направлена исследовательская деятельность.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/>
          <a:lstStyle/>
          <a:p>
            <a:r>
              <a:rPr lang="ru-RU" b="1" u="sng" dirty="0" smtClean="0"/>
              <a:t>Предмет исследования</a:t>
            </a:r>
            <a:endParaRPr lang="ru-RU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b="1" dirty="0" smtClean="0"/>
              <a:t>Предмет исследования – </a:t>
            </a:r>
            <a:r>
              <a:rPr lang="ru-RU" dirty="0" smtClean="0"/>
              <a:t>это конкретная</a:t>
            </a:r>
          </a:p>
          <a:p>
            <a:pPr>
              <a:buNone/>
            </a:pPr>
            <a:r>
              <a:rPr lang="ru-RU" dirty="0" smtClean="0"/>
              <a:t>часть объекта, внутри которой ведётся поиск.</a:t>
            </a:r>
          </a:p>
          <a:p>
            <a:pPr>
              <a:buNone/>
            </a:pPr>
            <a:r>
              <a:rPr lang="ru-RU" dirty="0" smtClean="0"/>
              <a:t>Именно предмет исследования определяет</a:t>
            </a:r>
          </a:p>
          <a:p>
            <a:pPr>
              <a:buNone/>
            </a:pPr>
            <a:r>
              <a:rPr lang="ru-RU" dirty="0" smtClean="0"/>
              <a:t>тему работы.</a:t>
            </a:r>
          </a:p>
          <a:p>
            <a:pPr>
              <a:buNone/>
            </a:pPr>
            <a:r>
              <a:rPr lang="ru-RU" dirty="0" smtClean="0"/>
              <a:t>Предмет включает только те связи и</a:t>
            </a:r>
          </a:p>
          <a:p>
            <a:pPr>
              <a:buNone/>
            </a:pPr>
            <a:r>
              <a:rPr lang="ru-RU" dirty="0" smtClean="0"/>
              <a:t>отношения, которые подлежат непосредственному</a:t>
            </a:r>
          </a:p>
          <a:p>
            <a:pPr>
              <a:buNone/>
            </a:pPr>
            <a:r>
              <a:rPr lang="ru-RU" dirty="0" smtClean="0"/>
              <a:t>изучению в работе, устанавливают границы</a:t>
            </a:r>
          </a:p>
          <a:p>
            <a:pPr>
              <a:buNone/>
            </a:pPr>
            <a:r>
              <a:rPr lang="ru-RU" dirty="0" smtClean="0"/>
              <a:t>научного поиска. В каждом объекте можно</a:t>
            </a:r>
          </a:p>
          <a:p>
            <a:pPr>
              <a:buNone/>
            </a:pPr>
            <a:r>
              <a:rPr lang="ru-RU" dirty="0" smtClean="0"/>
              <a:t>выделить несколько предметов исследования.</a:t>
            </a:r>
          </a:p>
          <a:p>
            <a:pPr>
              <a:buNone/>
            </a:pPr>
            <a:r>
              <a:rPr lang="ru-RU" dirty="0" smtClean="0"/>
              <a:t>Предмет исследования определяет цель и задачи</a:t>
            </a:r>
          </a:p>
          <a:p>
            <a:pPr>
              <a:buNone/>
            </a:pPr>
            <a:r>
              <a:rPr lang="ru-RU" dirty="0" smtClean="0"/>
              <a:t>исследования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71570"/>
          </a:xfrm>
        </p:spPr>
        <p:txBody>
          <a:bodyPr/>
          <a:lstStyle/>
          <a:p>
            <a:r>
              <a:rPr lang="ru-RU" dirty="0" smtClean="0"/>
              <a:t>Планирование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/>
          <a:lstStyle/>
          <a:p>
            <a:pPr>
              <a:buNone/>
            </a:pPr>
            <a:r>
              <a:rPr lang="ru-RU" sz="3200" dirty="0" smtClean="0"/>
              <a:t>  </a:t>
            </a:r>
          </a:p>
          <a:p>
            <a:pPr>
              <a:buNone/>
            </a:pPr>
            <a:r>
              <a:rPr lang="ru-RU" sz="3200" dirty="0" smtClean="0"/>
              <a:t>Включает разные этапы работы над проектом с учетом времени и сроков их выполнения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sz="3200" dirty="0" smtClean="0"/>
              <a:t>Составление календарного плана проекта. </a:t>
            </a:r>
            <a:endParaRPr lang="ru-RU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14380"/>
          </a:xfrm>
        </p:spPr>
        <p:txBody>
          <a:bodyPr/>
          <a:lstStyle/>
          <a:p>
            <a:r>
              <a:rPr lang="ru-RU" b="1" i="1" u="sng" dirty="0" smtClean="0"/>
              <a:t>Методы исследования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Метод</a:t>
            </a:r>
            <a:r>
              <a:rPr lang="ru-RU" dirty="0" smtClean="0"/>
              <a:t> – это способ достижения цели исследования. Методы научного познания традиционно делятся на общие и специальные. Наиболее часто в исследовании используются следующие методы:</a:t>
            </a:r>
          </a:p>
          <a:p>
            <a:pPr>
              <a:buNone/>
            </a:pPr>
            <a:r>
              <a:rPr lang="ru-RU" b="1" dirty="0" smtClean="0"/>
              <a:t>Теоретические методы</a:t>
            </a:r>
            <a:r>
              <a:rPr lang="ru-RU" dirty="0" smtClean="0"/>
              <a:t>: </a:t>
            </a:r>
          </a:p>
          <a:p>
            <a:r>
              <a:rPr lang="ru-RU" dirty="0" smtClean="0"/>
              <a:t> моделирование, </a:t>
            </a:r>
          </a:p>
          <a:p>
            <a:r>
              <a:rPr lang="ru-RU" dirty="0" smtClean="0"/>
              <a:t> абстрагирование, </a:t>
            </a:r>
          </a:p>
          <a:p>
            <a:r>
              <a:rPr lang="ru-RU" dirty="0" smtClean="0"/>
              <a:t> анализ и синтез, </a:t>
            </a:r>
          </a:p>
          <a:p>
            <a:r>
              <a:rPr lang="ru-RU" dirty="0" smtClean="0"/>
              <a:t> восхождение от абстрактного к конкретному. </a:t>
            </a:r>
          </a:p>
          <a:p>
            <a:pPr>
              <a:buNone/>
            </a:pPr>
            <a:r>
              <a:rPr lang="ru-RU" b="1" dirty="0" smtClean="0"/>
              <a:t>Эмпирические методы:</a:t>
            </a:r>
            <a:r>
              <a:rPr lang="ru-RU" dirty="0" smtClean="0"/>
              <a:t> </a:t>
            </a:r>
          </a:p>
          <a:p>
            <a:r>
              <a:rPr lang="ru-RU" dirty="0" smtClean="0"/>
              <a:t> наблюдение, </a:t>
            </a:r>
          </a:p>
          <a:p>
            <a:r>
              <a:rPr lang="ru-RU" dirty="0" smtClean="0"/>
              <a:t> сравнение, </a:t>
            </a:r>
          </a:p>
          <a:p>
            <a:r>
              <a:rPr lang="ru-RU" dirty="0" smtClean="0"/>
              <a:t> эксперимент. </a:t>
            </a:r>
          </a:p>
          <a:p>
            <a:pPr>
              <a:buNone/>
            </a:pPr>
            <a:r>
              <a:rPr lang="ru-RU" b="1" dirty="0" smtClean="0"/>
              <a:t>Математические методы: </a:t>
            </a:r>
            <a:endParaRPr lang="ru-RU" dirty="0" smtClean="0"/>
          </a:p>
          <a:p>
            <a:r>
              <a:rPr lang="ru-RU" dirty="0" smtClean="0"/>
              <a:t> статистические, </a:t>
            </a:r>
          </a:p>
          <a:p>
            <a:r>
              <a:rPr lang="ru-RU" dirty="0" smtClean="0"/>
              <a:t> методы и модели теории графов и сетевого моделирования, </a:t>
            </a:r>
          </a:p>
          <a:p>
            <a:r>
              <a:rPr lang="ru-RU" dirty="0" smtClean="0"/>
              <a:t> методы и модели массового обслуживания, </a:t>
            </a:r>
          </a:p>
          <a:p>
            <a:r>
              <a:rPr lang="ru-RU" dirty="0" smtClean="0"/>
              <a:t> метод визуализации данных (функции, графики и т.п.).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/>
          <a:lstStyle/>
          <a:p>
            <a:r>
              <a:rPr lang="ru-RU" b="1" i="1" u="sng" dirty="0" smtClean="0"/>
              <a:t>Литературный обзор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Это краткая характеристика того, что известно </a:t>
            </a:r>
          </a:p>
          <a:p>
            <a:pPr>
              <a:buNone/>
            </a:pPr>
            <a:r>
              <a:rPr lang="ru-RU" dirty="0" smtClean="0"/>
              <a:t>об исследуемом явлении, в каком направлении </a:t>
            </a:r>
          </a:p>
          <a:p>
            <a:pPr>
              <a:buNone/>
            </a:pPr>
            <a:r>
              <a:rPr lang="ru-RU" dirty="0" smtClean="0"/>
              <a:t>работают другие исследователи. В обзоре</a:t>
            </a:r>
          </a:p>
          <a:p>
            <a:pPr>
              <a:buNone/>
            </a:pPr>
            <a:r>
              <a:rPr lang="ru-RU" dirty="0" smtClean="0"/>
              <a:t>необходимо показать, что вы знакомы с </a:t>
            </a:r>
          </a:p>
          <a:p>
            <a:pPr>
              <a:buNone/>
            </a:pPr>
            <a:r>
              <a:rPr lang="ru-RU" dirty="0" smtClean="0"/>
              <a:t>областью исследования по нескольким </a:t>
            </a:r>
          </a:p>
          <a:p>
            <a:pPr>
              <a:buNone/>
            </a:pPr>
            <a:r>
              <a:rPr lang="ru-RU" dirty="0" smtClean="0"/>
              <a:t>источникам и ставите новую задачу, а не </a:t>
            </a:r>
          </a:p>
          <a:p>
            <a:pPr>
              <a:buNone/>
            </a:pPr>
            <a:r>
              <a:rPr lang="ru-RU" dirty="0" smtClean="0"/>
              <a:t>«изобретаете велосипед». </a:t>
            </a:r>
          </a:p>
          <a:p>
            <a:pPr>
              <a:buNone/>
            </a:pPr>
            <a:r>
              <a:rPr lang="ru-RU" dirty="0" smtClean="0"/>
              <a:t>Написание литературного обзора помогает </a:t>
            </a:r>
          </a:p>
          <a:p>
            <a:pPr>
              <a:buNone/>
            </a:pPr>
            <a:r>
              <a:rPr lang="ru-RU" dirty="0" smtClean="0"/>
              <a:t>свободно овладеть материалом, обоснованно </a:t>
            </a:r>
          </a:p>
          <a:p>
            <a:pPr>
              <a:buNone/>
            </a:pPr>
            <a:r>
              <a:rPr lang="ru-RU" dirty="0" smtClean="0"/>
              <a:t>отвечать на вопросы во время доклада.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Значимость проекта для школьника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/>
          <a:lstStyle/>
          <a:p>
            <a:r>
              <a:rPr lang="ru-RU" dirty="0" smtClean="0"/>
              <a:t>Формирует «умение учиться», умение решать проблемы, работать с информацией, адекватно передавать свои мысли, общаться.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Способствует успешному продолжению образования в колледже или ВУЗе.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Формирует «проектный» тип мышления, характерный для лидеров современной политики, бизнеса, искусства и спорта.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/>
          <a:lstStyle/>
          <a:p>
            <a:r>
              <a:rPr lang="ru-RU" b="1" i="1" u="sng" dirty="0" smtClean="0"/>
              <a:t>Собственные данные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Рабочие данные обрабатываются и в тексте </a:t>
            </a:r>
          </a:p>
          <a:p>
            <a:pPr>
              <a:buNone/>
            </a:pPr>
            <a:r>
              <a:rPr lang="ru-RU" dirty="0" smtClean="0"/>
              <a:t>представляются только самые необходимые. </a:t>
            </a:r>
          </a:p>
          <a:p>
            <a:pPr>
              <a:buNone/>
            </a:pPr>
            <a:r>
              <a:rPr lang="ru-RU" dirty="0" smtClean="0"/>
              <a:t>Наиболее наглядна форма представления </a:t>
            </a:r>
          </a:p>
          <a:p>
            <a:pPr>
              <a:buNone/>
            </a:pPr>
            <a:r>
              <a:rPr lang="ru-RU" dirty="0" smtClean="0"/>
              <a:t>данных – графическая. </a:t>
            </a:r>
          </a:p>
          <a:p>
            <a:pPr>
              <a:buNone/>
            </a:pPr>
            <a:r>
              <a:rPr lang="ru-RU" dirty="0" smtClean="0"/>
              <a:t>Полученные данные необходимо сопоставить </a:t>
            </a:r>
          </a:p>
          <a:p>
            <a:pPr>
              <a:buNone/>
            </a:pPr>
            <a:r>
              <a:rPr lang="ru-RU" dirty="0" smtClean="0"/>
              <a:t>как друг с другом, так и с литературным </a:t>
            </a:r>
          </a:p>
          <a:p>
            <a:pPr>
              <a:buNone/>
            </a:pPr>
            <a:r>
              <a:rPr lang="ru-RU" dirty="0" smtClean="0"/>
              <a:t>источниками, затем установить и </a:t>
            </a:r>
          </a:p>
          <a:p>
            <a:pPr>
              <a:buNone/>
            </a:pPr>
            <a:r>
              <a:rPr lang="ru-RU" dirty="0" smtClean="0"/>
              <a:t>сформировать закономерности, обнаруженные </a:t>
            </a:r>
          </a:p>
          <a:p>
            <a:pPr>
              <a:buNone/>
            </a:pPr>
            <a:r>
              <a:rPr lang="ru-RU" dirty="0" smtClean="0"/>
              <a:t>в процессе исследования.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14380"/>
          </a:xfrm>
        </p:spPr>
        <p:txBody>
          <a:bodyPr/>
          <a:lstStyle/>
          <a:p>
            <a:r>
              <a:rPr lang="ru-RU" b="1" i="1" u="sng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4362"/>
          </a:xfrm>
        </p:spPr>
        <p:txBody>
          <a:bodyPr/>
          <a:lstStyle/>
          <a:p>
            <a:pPr>
              <a:buNone/>
            </a:pPr>
            <a:r>
              <a:rPr lang="ru-RU" sz="3200" dirty="0" smtClean="0"/>
              <a:t>Завершается работа </a:t>
            </a:r>
            <a:r>
              <a:rPr lang="ru-RU" sz="3200" b="1" i="1" u="sng" dirty="0" smtClean="0"/>
              <a:t>выводами, </a:t>
            </a:r>
            <a:r>
              <a:rPr lang="ru-RU" sz="3200" dirty="0" smtClean="0"/>
              <a:t>в </a:t>
            </a:r>
          </a:p>
          <a:p>
            <a:pPr>
              <a:buNone/>
            </a:pPr>
            <a:r>
              <a:rPr lang="ru-RU" sz="3200" dirty="0" smtClean="0"/>
              <a:t>которых </a:t>
            </a:r>
            <a:r>
              <a:rPr lang="ru-RU" sz="3200" dirty="0" err="1" smtClean="0"/>
              <a:t>тезисно</a:t>
            </a:r>
            <a:r>
              <a:rPr lang="ru-RU" sz="3200" dirty="0" smtClean="0"/>
              <a:t>, по порядку излагаются </a:t>
            </a:r>
          </a:p>
          <a:p>
            <a:pPr>
              <a:buNone/>
            </a:pPr>
            <a:r>
              <a:rPr lang="ru-RU" sz="3200" dirty="0" smtClean="0"/>
              <a:t>результаты работы. </a:t>
            </a:r>
          </a:p>
          <a:p>
            <a:pPr>
              <a:buNone/>
            </a:pPr>
            <a:r>
              <a:rPr lang="ru-RU" sz="3200" dirty="0" smtClean="0"/>
              <a:t>Выводы должны соответствовать целям, </a:t>
            </a:r>
          </a:p>
          <a:p>
            <a:pPr>
              <a:buNone/>
            </a:pPr>
            <a:r>
              <a:rPr lang="ru-RU" sz="3200" dirty="0" smtClean="0"/>
              <a:t>задачам и гипотезе исследования, и </a:t>
            </a:r>
          </a:p>
          <a:p>
            <a:pPr>
              <a:buNone/>
            </a:pPr>
            <a:r>
              <a:rPr lang="ru-RU" sz="3200" dirty="0" smtClean="0"/>
              <a:t>отвечать на поставленные вопросы.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85818"/>
          </a:xfrm>
        </p:spPr>
        <p:txBody>
          <a:bodyPr/>
          <a:lstStyle/>
          <a:p>
            <a:r>
              <a:rPr lang="ru-RU" b="1" u="sng" dirty="0" smtClean="0"/>
              <a:t>Список литературы</a:t>
            </a:r>
            <a:endParaRPr lang="ru-RU" b="1" u="sng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Алфавитная группировка</a:t>
            </a:r>
            <a:r>
              <a:rPr lang="ru-RU" dirty="0" smtClean="0"/>
              <a:t> предполагает </a:t>
            </a:r>
          </a:p>
          <a:p>
            <a:pPr>
              <a:buNone/>
            </a:pPr>
            <a:r>
              <a:rPr lang="ru-RU" dirty="0" smtClean="0"/>
              <a:t>расположение источников в алфавитном </a:t>
            </a:r>
          </a:p>
          <a:p>
            <a:pPr>
              <a:buNone/>
            </a:pPr>
            <a:r>
              <a:rPr lang="ru-RU" dirty="0" smtClean="0"/>
              <a:t>порядке фамилий их авторов либо заглавий (в </a:t>
            </a:r>
          </a:p>
          <a:p>
            <a:pPr>
              <a:buNone/>
            </a:pPr>
            <a:r>
              <a:rPr lang="ru-RU" dirty="0" smtClean="0"/>
              <a:t>тех случаях, когда точные сведения об авторах </a:t>
            </a:r>
          </a:p>
          <a:p>
            <a:pPr>
              <a:buNone/>
            </a:pPr>
            <a:r>
              <a:rPr lang="ru-RU" dirty="0" smtClean="0"/>
              <a:t>отсутствуют или их число – свыше четырёх). </a:t>
            </a:r>
          </a:p>
          <a:p>
            <a:pPr>
              <a:buNone/>
            </a:pPr>
            <a:r>
              <a:rPr lang="ru-RU" dirty="0" smtClean="0"/>
              <a:t>В алфавитном списке литературы не </a:t>
            </a:r>
          </a:p>
          <a:p>
            <a:pPr>
              <a:buNone/>
            </a:pPr>
            <a:r>
              <a:rPr lang="ru-RU" dirty="0" smtClean="0"/>
              <a:t>рекомендуется смешивать несколько </a:t>
            </a:r>
          </a:p>
          <a:p>
            <a:pPr>
              <a:buNone/>
            </a:pPr>
            <a:r>
              <a:rPr lang="ru-RU" dirty="0" smtClean="0"/>
              <a:t>алфавитов: вначале списка перечисляются </a:t>
            </a:r>
          </a:p>
          <a:p>
            <a:pPr>
              <a:buNone/>
            </a:pPr>
            <a:r>
              <a:rPr lang="ru-RU" smtClean="0"/>
              <a:t>источники </a:t>
            </a:r>
            <a:r>
              <a:rPr lang="ru-RU" dirty="0" smtClean="0"/>
              <a:t>на языке письменной работы, </a:t>
            </a:r>
            <a:r>
              <a:rPr lang="ru-RU" smtClean="0"/>
              <a:t>затем </a:t>
            </a:r>
          </a:p>
          <a:p>
            <a:pPr>
              <a:buNone/>
            </a:pPr>
            <a:r>
              <a:rPr lang="ru-RU" smtClean="0"/>
              <a:t>– </a:t>
            </a:r>
            <a:r>
              <a:rPr lang="ru-RU" dirty="0" smtClean="0"/>
              <a:t>все остальные.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8"/>
          </a:xfrm>
        </p:spPr>
        <p:txBody>
          <a:bodyPr/>
          <a:lstStyle/>
          <a:p>
            <a:r>
              <a:rPr lang="ru-RU" b="1" dirty="0" smtClean="0"/>
              <a:t>Учебный проект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7238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Включает этапы:</a:t>
            </a:r>
          </a:p>
          <a:p>
            <a:r>
              <a:rPr lang="ru-RU" dirty="0" smtClean="0"/>
              <a:t>Проблемная ситуация</a:t>
            </a:r>
          </a:p>
          <a:p>
            <a:r>
              <a:rPr lang="ru-RU" dirty="0" smtClean="0"/>
              <a:t>Проблема, заключенная в ней и осознанная человеком</a:t>
            </a:r>
          </a:p>
          <a:p>
            <a:r>
              <a:rPr lang="ru-RU" dirty="0" smtClean="0"/>
              <a:t>Поиск способов решения проблемы</a:t>
            </a:r>
          </a:p>
          <a:p>
            <a:r>
              <a:rPr lang="ru-RU" dirty="0" smtClean="0"/>
              <a:t>Получение продукта, который делает возможным достижение цели или решение проблемы.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Начальный этап работы над проектом включает: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645734"/>
          </a:xfrm>
        </p:spPr>
        <p:txBody>
          <a:bodyPr/>
          <a:lstStyle/>
          <a:p>
            <a:r>
              <a:rPr lang="ru-RU" dirty="0" smtClean="0"/>
              <a:t>Анализ исходной проблемы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Формулировка определенной цели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Описание ожидаемого продукта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План предстоящей работы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57256"/>
          </a:xfrm>
        </p:spPr>
        <p:txBody>
          <a:bodyPr/>
          <a:lstStyle/>
          <a:p>
            <a:r>
              <a:rPr lang="ru-RU" b="1" dirty="0" smtClean="0"/>
              <a:t>Проект завершен, если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r>
              <a:rPr lang="ru-RU" dirty="0" smtClean="0"/>
              <a:t>Исходная проблема решена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Создан проектный продукт, как одно из средств решения проблемы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Представлен письменный отчет о работе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Представлена публичная презентация продукта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14380"/>
          </a:xfrm>
        </p:spPr>
        <p:txBody>
          <a:bodyPr/>
          <a:lstStyle/>
          <a:p>
            <a:r>
              <a:rPr lang="ru-RU" b="1" dirty="0" smtClean="0"/>
              <a:t>Проект - исследование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4362"/>
          </a:xfrm>
        </p:spPr>
        <p:txBody>
          <a:bodyPr>
            <a:normAutofit/>
          </a:bodyPr>
          <a:lstStyle/>
          <a:p>
            <a:r>
              <a:rPr lang="ru-RU" b="1" dirty="0" smtClean="0"/>
              <a:t>Цель проектной деятельности</a:t>
            </a:r>
            <a:r>
              <a:rPr lang="ru-RU" dirty="0" smtClean="0"/>
              <a:t> – реализация проектного замысла.</a:t>
            </a:r>
          </a:p>
          <a:p>
            <a:r>
              <a:rPr lang="ru-RU" b="1" dirty="0" smtClean="0"/>
              <a:t>Цель исследовательской деятельности</a:t>
            </a:r>
            <a:r>
              <a:rPr lang="ru-RU" dirty="0" smtClean="0"/>
              <a:t> - уяснения сущности явления, истины, открытие новых закономерностей и т.п.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i="1" dirty="0" smtClean="0"/>
              <a:t>Исследование - поиск истины или неизвестного, </a:t>
            </a:r>
          </a:p>
          <a:p>
            <a:r>
              <a:rPr lang="ru-RU" b="1" i="1" dirty="0" smtClean="0"/>
              <a:t>проектирование - решение определенной, ясно осознаваемой задачи.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Основные этапы проектной деятельности: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Определение  темы проекта, поиск  и анализ проблемы, постановка цели проекта, выбор названия проекта.</a:t>
            </a:r>
          </a:p>
          <a:p>
            <a:r>
              <a:rPr lang="ru-RU" dirty="0" smtClean="0"/>
              <a:t>Обсуждение возможных вариантов исследования, сравнение предполагаемых стратегий, выбор способов, сбор и изучение информации, определение формы продукта и требований к продукту, составление плана работы, распределение обязанностей.</a:t>
            </a:r>
          </a:p>
          <a:p>
            <a:r>
              <a:rPr lang="ru-RU" dirty="0" smtClean="0"/>
              <a:t>Выполнение запланированных технологический операций, внесение необходимых изменений.</a:t>
            </a:r>
          </a:p>
          <a:p>
            <a:r>
              <a:rPr lang="ru-RU" dirty="0" smtClean="0"/>
              <a:t>Подготовка и защита презентации.</a:t>
            </a:r>
          </a:p>
          <a:p>
            <a:r>
              <a:rPr lang="ru-RU" dirty="0" smtClean="0"/>
              <a:t>Анализ результатов выполнения проекта, оценка качества выполнения проекта.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14380"/>
          </a:xfrm>
        </p:spPr>
        <p:txBody>
          <a:bodyPr/>
          <a:lstStyle/>
          <a:p>
            <a:r>
              <a:rPr lang="ru-RU" b="1" dirty="0" smtClean="0"/>
              <a:t>Этапы  исследования: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436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Формулирование проблемы, обоснование актуальности выбранной темы.</a:t>
            </a:r>
          </a:p>
          <a:p>
            <a:r>
              <a:rPr lang="ru-RU" dirty="0" smtClean="0"/>
              <a:t>Выдвижение гипотезы.</a:t>
            </a:r>
          </a:p>
          <a:p>
            <a:r>
              <a:rPr lang="ru-RU" dirty="0" smtClean="0"/>
              <a:t>Постановка цели и конкретных задач исследования.</a:t>
            </a:r>
          </a:p>
          <a:p>
            <a:r>
              <a:rPr lang="ru-RU" dirty="0" smtClean="0"/>
              <a:t>Определение объекта и предмета исследования.</a:t>
            </a:r>
          </a:p>
          <a:p>
            <a:r>
              <a:rPr lang="ru-RU" dirty="0" smtClean="0"/>
              <a:t>Выбор методов и методики проведения исследования.</a:t>
            </a:r>
          </a:p>
          <a:p>
            <a:r>
              <a:rPr lang="ru-RU" dirty="0" smtClean="0"/>
              <a:t>Описание процесса исследования.</a:t>
            </a:r>
          </a:p>
          <a:p>
            <a:r>
              <a:rPr lang="ru-RU" dirty="0" smtClean="0"/>
              <a:t>Обсуждение результатов исследования.</a:t>
            </a:r>
          </a:p>
          <a:p>
            <a:r>
              <a:rPr lang="ru-RU" dirty="0" smtClean="0"/>
              <a:t>Формулирование выводов и оценка полученных результатов.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/>
          <a:lstStyle/>
          <a:p>
            <a:r>
              <a:rPr lang="ru-RU" dirty="0" smtClean="0"/>
              <a:t>Проект – это пять «П»: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/>
          <a:lstStyle/>
          <a:p>
            <a:pPr>
              <a:buNone/>
            </a:pPr>
            <a:r>
              <a:rPr lang="ru-RU" sz="3200" dirty="0" smtClean="0"/>
              <a:t>1. Проблема</a:t>
            </a:r>
          </a:p>
          <a:p>
            <a:pPr>
              <a:buNone/>
            </a:pPr>
            <a:r>
              <a:rPr lang="ru-RU" sz="3200" dirty="0" smtClean="0"/>
              <a:t>2. Проектирование (планирование)</a:t>
            </a:r>
          </a:p>
          <a:p>
            <a:pPr>
              <a:buNone/>
            </a:pPr>
            <a:r>
              <a:rPr lang="ru-RU" sz="3200" dirty="0" smtClean="0"/>
              <a:t>3. Поиск информации</a:t>
            </a:r>
          </a:p>
          <a:p>
            <a:pPr>
              <a:buNone/>
            </a:pPr>
            <a:r>
              <a:rPr lang="ru-RU" sz="3200" dirty="0" smtClean="0"/>
              <a:t>4. Продукт (создание проектного продукта)</a:t>
            </a:r>
          </a:p>
          <a:p>
            <a:pPr>
              <a:buNone/>
            </a:pPr>
            <a:r>
              <a:rPr lang="ru-RU" sz="3200" dirty="0" smtClean="0"/>
              <a:t>5. Презентация проектного продукта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110</TotalTime>
  <Words>924</Words>
  <Application>Microsoft Office PowerPoint</Application>
  <PresentationFormat>Экран (4:3)</PresentationFormat>
  <Paragraphs>184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Городская</vt:lpstr>
      <vt:lpstr>Основы проектной и  исследовательской деятельности</vt:lpstr>
      <vt:lpstr>Значимость проекта для школьника</vt:lpstr>
      <vt:lpstr>Учебный проект</vt:lpstr>
      <vt:lpstr>Начальный этап работы над проектом включает:</vt:lpstr>
      <vt:lpstr>Проект завершен, если</vt:lpstr>
      <vt:lpstr>Проект - исследование</vt:lpstr>
      <vt:lpstr>Основные этапы проектной деятельности:</vt:lpstr>
      <vt:lpstr>Этапы  исследования:</vt:lpstr>
      <vt:lpstr>Проект – это пять «П»:</vt:lpstr>
      <vt:lpstr>Проблема проекта и исследования </vt:lpstr>
      <vt:lpstr>Цель проекта и исследования</vt:lpstr>
      <vt:lpstr>Тема проекта и исследования</vt:lpstr>
      <vt:lpstr>Гипотеза</vt:lpstr>
      <vt:lpstr>Задачи проекта и исследования</vt:lpstr>
      <vt:lpstr>Объект исследования</vt:lpstr>
      <vt:lpstr>Предмет исследования</vt:lpstr>
      <vt:lpstr>Планирование работы</vt:lpstr>
      <vt:lpstr>Методы исследования</vt:lpstr>
      <vt:lpstr>Литературный обзор</vt:lpstr>
      <vt:lpstr>Собственные данные</vt:lpstr>
      <vt:lpstr>Выводы</vt:lpstr>
      <vt:lpstr>Список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и проведение научного исследования</dc:title>
  <cp:lastModifiedBy>Пользователь Windows</cp:lastModifiedBy>
  <cp:revision>14</cp:revision>
  <dcterms:modified xsi:type="dcterms:W3CDTF">2017-11-27T09:10:53Z</dcterms:modified>
</cp:coreProperties>
</file>